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Needle to Inject Illegal Drugs*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Flakka*</c:v>
                </c:pt>
                <c:pt idx="15">
                  <c:v>Heroin</c:v>
                </c:pt>
                <c:pt idx="16">
                  <c:v>Club Drugs</c:v>
                </c:pt>
                <c:pt idx="17">
                  <c:v>Steroids (without a doctor’s order)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46.9</c:v>
                </c:pt>
                <c:pt idx="1">
                  <c:v>29.6</c:v>
                </c:pt>
                <c:pt idx="2">
                  <c:v>22.3</c:v>
                </c:pt>
                <c:pt idx="3">
                  <c:v>21.5</c:v>
                </c:pt>
                <c:pt idx="4">
                  <c:v>17.600000000000001</c:v>
                </c:pt>
                <c:pt idx="5">
                  <c:v>6.1</c:v>
                </c:pt>
                <c:pt idx="6">
                  <c:v>5.3</c:v>
                </c:pt>
                <c:pt idx="7">
                  <c:v>4.7</c:v>
                </c:pt>
                <c:pt idx="8">
                  <c:v>4.2</c:v>
                </c:pt>
                <c:pt idx="9">
                  <c:v>3.3</c:v>
                </c:pt>
                <c:pt idx="10">
                  <c:v>3.1</c:v>
                </c:pt>
                <c:pt idx="11">
                  <c:v>2.5</c:v>
                </c:pt>
                <c:pt idx="12">
                  <c:v>2.1</c:v>
                </c:pt>
                <c:pt idx="13">
                  <c:v>1.9</c:v>
                </c:pt>
                <c:pt idx="14">
                  <c:v>1.4</c:v>
                </c:pt>
                <c:pt idx="15">
                  <c:v>1.3</c:v>
                </c:pt>
                <c:pt idx="16">
                  <c:v>1.2</c:v>
                </c:pt>
                <c:pt idx="17">
                  <c:v>0.8</c:v>
                </c:pt>
                <c:pt idx="1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254464"/>
        <c:axId val="60702080"/>
      </c:barChart>
      <c:catAx>
        <c:axId val="602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02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54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29.6</c:v>
                </c:pt>
                <c:pt idx="1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836224"/>
        <c:axId val="54850304"/>
      </c:barChart>
      <c:catAx>
        <c:axId val="548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5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5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362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3.5</c:v>
                </c:pt>
                <c:pt idx="1">
                  <c:v>15.3</c:v>
                </c:pt>
                <c:pt idx="2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4.3</c:v>
                </c:pt>
                <c:pt idx="1">
                  <c:v>14</c:v>
                </c:pt>
                <c:pt idx="2">
                  <c:v>9.5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6.9</c:v>
                </c:pt>
                <c:pt idx="1">
                  <c:v>17.3</c:v>
                </c:pt>
                <c:pt idx="2">
                  <c:v>12.6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17.399999999999999</c:v>
                </c:pt>
                <c:pt idx="2">
                  <c:v>11.6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19.100000000000001</c:v>
                </c:pt>
                <c:pt idx="2">
                  <c:v>12.4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13.7</c:v>
                </c:pt>
                <c:pt idx="2">
                  <c:v>9.6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683520"/>
        <c:axId val="58353536"/>
      </c:barChart>
      <c:catAx>
        <c:axId val="566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35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35353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83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9.6999999999999993</c:v>
                </c:pt>
                <c:pt idx="1">
                  <c:v>9.5</c:v>
                </c:pt>
                <c:pt idx="2">
                  <c:v>12.6</c:v>
                </c:pt>
                <c:pt idx="3">
                  <c:v>11.6</c:v>
                </c:pt>
                <c:pt idx="4">
                  <c:v>12.4</c:v>
                </c:pt>
                <c:pt idx="5">
                  <c:v>9.6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12.6</c:v>
                </c:pt>
                <c:pt idx="1">
                  <c:v>11.9</c:v>
                </c:pt>
                <c:pt idx="2">
                  <c:v>13.4</c:v>
                </c:pt>
                <c:pt idx="3">
                  <c:v>14.5</c:v>
                </c:pt>
                <c:pt idx="4">
                  <c:v>14.3</c:v>
                </c:pt>
                <c:pt idx="5">
                  <c:v>11.3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37.299999999999997</c:v>
                </c:pt>
                <c:pt idx="1">
                  <c:v>37.6</c:v>
                </c:pt>
                <c:pt idx="2">
                  <c:v>31</c:v>
                </c:pt>
                <c:pt idx="3">
                  <c:v>33.9</c:v>
                </c:pt>
                <c:pt idx="4">
                  <c:v>26.8</c:v>
                </c:pt>
                <c:pt idx="5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76576"/>
        <c:axId val="58351616"/>
      </c:lineChart>
      <c:catAx>
        <c:axId val="551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35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351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17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8.4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260672"/>
        <c:axId val="55262208"/>
      </c:barChart>
      <c:catAx>
        <c:axId val="552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2622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06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21.9</c:v>
                </c:pt>
                <c:pt idx="1">
                  <c:v>25.2</c:v>
                </c:pt>
                <c:pt idx="2">
                  <c:v>10.199999999999999</c:v>
                </c:pt>
                <c:pt idx="3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21.1</c:v>
                </c:pt>
                <c:pt idx="1">
                  <c:v>27.1</c:v>
                </c:pt>
                <c:pt idx="2">
                  <c:v>8.5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25.1</c:v>
                </c:pt>
                <c:pt idx="2">
                  <c:v>8.5</c:v>
                </c:pt>
                <c:pt idx="3">
                  <c:v>13.2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694272"/>
        <c:axId val="56696192"/>
      </c:barChart>
      <c:catAx>
        <c:axId val="56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6961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94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3.3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3.8</c:v>
                </c:pt>
                <c:pt idx="1">
                  <c:v>1.4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2.7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2.2999999999999998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1.2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2.5</c:v>
                </c:pt>
                <c:pt idx="1">
                  <c:v>1.3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952512"/>
        <c:axId val="62280064"/>
      </c:barChart>
      <c:catAx>
        <c:axId val="599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80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80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2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2.7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813440"/>
        <c:axId val="56814976"/>
      </c:barChart>
      <c:catAx>
        <c:axId val="568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814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134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0.7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189888"/>
        <c:axId val="57191424"/>
      </c:barChart>
      <c:catAx>
        <c:axId val="571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9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191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898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7</c:v>
                </c:pt>
                <c:pt idx="2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2.1</c:v>
                </c:pt>
                <c:pt idx="1">
                  <c:v>5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2.8</c:v>
                </c:pt>
                <c:pt idx="1">
                  <c:v>6</c:v>
                </c:pt>
                <c:pt idx="2">
                  <c:v>4.5999999999999996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258752"/>
        <c:axId val="57276288"/>
      </c:barChart>
      <c:catAx>
        <c:axId val="5725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27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276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258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1.1000000000000001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0.9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30272"/>
        <c:axId val="60247040"/>
      </c:barChart>
      <c:catAx>
        <c:axId val="602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4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47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302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LSD, PCP or Mushrooms</c:v>
                </c:pt>
                <c:pt idx="10">
                  <c:v>Cocaine or Crack Cocaine</c:v>
                </c:pt>
                <c:pt idx="11">
                  <c:v>Flakka*</c:v>
                </c:pt>
                <c:pt idx="12">
                  <c:v>Steroids (without a doctor’s order)</c:v>
                </c:pt>
                <c:pt idx="13">
                  <c:v>Prescription Amphetamines</c:v>
                </c:pt>
                <c:pt idx="14">
                  <c:v>Heroin</c:v>
                </c:pt>
                <c:pt idx="15">
                  <c:v>Club Drugs</c:v>
                </c:pt>
                <c:pt idx="16">
                  <c:v>Methamphetamine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21.7</c:v>
                </c:pt>
                <c:pt idx="1">
                  <c:v>11.7</c:v>
                </c:pt>
                <c:pt idx="2">
                  <c:v>11.3</c:v>
                </c:pt>
                <c:pt idx="3">
                  <c:v>9.6</c:v>
                </c:pt>
                <c:pt idx="4">
                  <c:v>6.2</c:v>
                </c:pt>
                <c:pt idx="5">
                  <c:v>2.2000000000000002</c:v>
                </c:pt>
                <c:pt idx="6">
                  <c:v>1.9</c:v>
                </c:pt>
                <c:pt idx="7">
                  <c:v>1.5</c:v>
                </c:pt>
                <c:pt idx="8">
                  <c:v>1.3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0.3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600512"/>
        <c:axId val="101079296"/>
      </c:barChart>
      <c:catAx>
        <c:axId val="856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79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79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00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13.7</c:v>
                </c:pt>
                <c:pt idx="1">
                  <c:v>6.6</c:v>
                </c:pt>
                <c:pt idx="2">
                  <c:v>12.7</c:v>
                </c:pt>
                <c:pt idx="3">
                  <c:v>26.3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074048"/>
        <c:axId val="57076352"/>
      </c:barChart>
      <c:catAx>
        <c:axId val="570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07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7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4.4000000000000004</c:v>
                </c:pt>
                <c:pt idx="2">
                  <c:v>1.1000000000000001</c:v>
                </c:pt>
                <c:pt idx="3">
                  <c:v>1.6</c:v>
                </c:pt>
                <c:pt idx="4">
                  <c:v>0.2</c:v>
                </c:pt>
                <c:pt idx="5">
                  <c:v>8.1999999999999993</c:v>
                </c:pt>
                <c:pt idx="6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300480"/>
        <c:axId val="57302016"/>
      </c:barChart>
      <c:catAx>
        <c:axId val="573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0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302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00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12.2</c:v>
                </c:pt>
                <c:pt idx="1">
                  <c:v>18.5</c:v>
                </c:pt>
                <c:pt idx="2">
                  <c:v>46.6</c:v>
                </c:pt>
                <c:pt idx="3">
                  <c:v>8.1</c:v>
                </c:pt>
                <c:pt idx="4">
                  <c:v>8.1</c:v>
                </c:pt>
                <c:pt idx="5">
                  <c:v>19.399999999999999</c:v>
                </c:pt>
                <c:pt idx="6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9.4</c:v>
                </c:pt>
                <c:pt idx="2">
                  <c:v>22.6</c:v>
                </c:pt>
                <c:pt idx="3">
                  <c:v>9.1</c:v>
                </c:pt>
                <c:pt idx="4">
                  <c:v>7.7</c:v>
                </c:pt>
                <c:pt idx="5">
                  <c:v>13.9</c:v>
                </c:pt>
                <c:pt idx="6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063296"/>
        <c:axId val="57064832"/>
      </c:barChart>
      <c:catAx>
        <c:axId val="5706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6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064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63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4.8</c:v>
                </c:pt>
                <c:pt idx="1">
                  <c:v>25.5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340288"/>
        <c:axId val="57342976"/>
      </c:barChart>
      <c:catAx>
        <c:axId val="5734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4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3429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40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58</c:v>
                </c:pt>
                <c:pt idx="2">
                  <c:v>49</c:v>
                </c:pt>
                <c:pt idx="3">
                  <c:v>53</c:v>
                </c:pt>
                <c:pt idx="4">
                  <c:v>51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488512"/>
        <c:axId val="57490048"/>
      </c:barChart>
      <c:catAx>
        <c:axId val="5748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90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490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8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53</c:v>
                </c:pt>
                <c:pt idx="2">
                  <c:v>48</c:v>
                </c:pt>
                <c:pt idx="3">
                  <c:v>41</c:v>
                </c:pt>
                <c:pt idx="4">
                  <c:v>32</c:v>
                </c:pt>
                <c:pt idx="5">
                  <c:v>38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860096"/>
        <c:axId val="57901824"/>
      </c:barChart>
      <c:catAx>
        <c:axId val="578600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1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01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600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54</c:v>
                </c:pt>
                <c:pt idx="2">
                  <c:v>44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942400"/>
        <c:axId val="57943936"/>
      </c:barChart>
      <c:catAx>
        <c:axId val="5794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4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4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4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59</c:v>
                </c:pt>
                <c:pt idx="2">
                  <c:v>49</c:v>
                </c:pt>
                <c:pt idx="3">
                  <c:v>53</c:v>
                </c:pt>
                <c:pt idx="4">
                  <c:v>61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659776"/>
        <c:axId val="57974784"/>
      </c:barChart>
      <c:catAx>
        <c:axId val="57659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74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74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59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53</c:v>
                </c:pt>
                <c:pt idx="2">
                  <c:v>46</c:v>
                </c:pt>
                <c:pt idx="3">
                  <c:v>27</c:v>
                </c:pt>
                <c:pt idx="4">
                  <c:v>56</c:v>
                </c:pt>
                <c:pt idx="5">
                  <c:v>43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639680"/>
        <c:axId val="57641600"/>
      </c:barChart>
      <c:catAx>
        <c:axId val="57639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41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641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39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38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744768"/>
        <c:axId val="57980416"/>
      </c:barChart>
      <c:catAx>
        <c:axId val="57744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80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80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744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22.1</c:v>
                </c:pt>
                <c:pt idx="1">
                  <c:v>43.4</c:v>
                </c:pt>
                <c:pt idx="2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</c:v>
                </c:pt>
                <c:pt idx="1">
                  <c:v>36</c:v>
                </c:pt>
                <c:pt idx="2">
                  <c:v>29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21.4</c:v>
                </c:pt>
                <c:pt idx="1">
                  <c:v>39.6</c:v>
                </c:pt>
                <c:pt idx="2">
                  <c:v>31.4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</c:v>
                </c:pt>
                <c:pt idx="1">
                  <c:v>35.6</c:v>
                </c:pt>
                <c:pt idx="2">
                  <c:v>27.1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15.8</c:v>
                </c:pt>
                <c:pt idx="1">
                  <c:v>32.299999999999997</c:v>
                </c:pt>
                <c:pt idx="2">
                  <c:v>24.8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12.3</c:v>
                </c:pt>
                <c:pt idx="1">
                  <c:v>29.5</c:v>
                </c:pt>
                <c:pt idx="2">
                  <c:v>21.7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69600"/>
        <c:axId val="101771136"/>
      </c:barChart>
      <c:catAx>
        <c:axId val="1017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7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71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7.2</c:v>
                </c:pt>
                <c:pt idx="1">
                  <c:v>24.6</c:v>
                </c:pt>
                <c:pt idx="2">
                  <c:v>16.3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8.5</c:v>
                </c:pt>
                <c:pt idx="1">
                  <c:v>20.7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24.6</c:v>
                </c:pt>
                <c:pt idx="2">
                  <c:v>17.399999999999999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19.100000000000001</c:v>
                </c:pt>
                <c:pt idx="2">
                  <c:v>14.1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6.3</c:v>
                </c:pt>
                <c:pt idx="1">
                  <c:v>18.3</c:v>
                </c:pt>
                <c:pt idx="2">
                  <c:v>12.8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7.1</c:v>
                </c:pt>
                <c:pt idx="1">
                  <c:v>14.7</c:v>
                </c:pt>
                <c:pt idx="2">
                  <c:v>11.3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895168"/>
        <c:axId val="102330752"/>
      </c:barChart>
      <c:catAx>
        <c:axId val="1018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3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3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95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33.299999999999997</c:v>
                </c:pt>
                <c:pt idx="1">
                  <c:v>29</c:v>
                </c:pt>
                <c:pt idx="2">
                  <c:v>31.4</c:v>
                </c:pt>
                <c:pt idx="3">
                  <c:v>27.1</c:v>
                </c:pt>
                <c:pt idx="4">
                  <c:v>24.8</c:v>
                </c:pt>
                <c:pt idx="5">
                  <c:v>21.7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16.3</c:v>
                </c:pt>
                <c:pt idx="1">
                  <c:v>15</c:v>
                </c:pt>
                <c:pt idx="2">
                  <c:v>17.399999999999999</c:v>
                </c:pt>
                <c:pt idx="3">
                  <c:v>14.1</c:v>
                </c:pt>
                <c:pt idx="4">
                  <c:v>12.8</c:v>
                </c:pt>
                <c:pt idx="5">
                  <c:v>11.3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36.6</c:v>
                </c:pt>
                <c:pt idx="1">
                  <c:v>35.9</c:v>
                </c:pt>
                <c:pt idx="2">
                  <c:v>32.299999999999997</c:v>
                </c:pt>
                <c:pt idx="3">
                  <c:v>30.1</c:v>
                </c:pt>
                <c:pt idx="4">
                  <c:v>23.3</c:v>
                </c:pt>
                <c:pt idx="5">
                  <c:v>24.4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36.200000000000003</c:v>
                </c:pt>
                <c:pt idx="1">
                  <c:v>39.299999999999997</c:v>
                </c:pt>
                <c:pt idx="2">
                  <c:v>37.6</c:v>
                </c:pt>
                <c:pt idx="3">
                  <c:v>37.799999999999997</c:v>
                </c:pt>
                <c:pt idx="4">
                  <c:v>34.1</c:v>
                </c:pt>
                <c:pt idx="5">
                  <c:v>34.5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69856"/>
        <c:axId val="102597760"/>
      </c:lineChart>
      <c:catAx>
        <c:axId val="102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9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977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16.8</c:v>
                </c:pt>
                <c:pt idx="1">
                  <c:v>0</c:v>
                </c:pt>
                <c:pt idx="2">
                  <c:v>0</c:v>
                </c:pt>
                <c:pt idx="3">
                  <c:v>16.8</c:v>
                </c:pt>
                <c:pt idx="4">
                  <c:v>48.7</c:v>
                </c:pt>
                <c:pt idx="5">
                  <c:v>0</c:v>
                </c:pt>
                <c:pt idx="6">
                  <c:v>3</c:v>
                </c:pt>
                <c:pt idx="7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685504"/>
        <c:axId val="99687040"/>
      </c:barChart>
      <c:catAx>
        <c:axId val="9968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8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870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85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45.1</c:v>
                </c:pt>
                <c:pt idx="1">
                  <c:v>30</c:v>
                </c:pt>
                <c:pt idx="2">
                  <c:v>4.4000000000000004</c:v>
                </c:pt>
                <c:pt idx="3">
                  <c:v>0</c:v>
                </c:pt>
                <c:pt idx="4">
                  <c:v>1.5</c:v>
                </c:pt>
                <c:pt idx="5">
                  <c:v>1.3</c:v>
                </c:pt>
                <c:pt idx="6">
                  <c:v>0</c:v>
                </c:pt>
                <c:pt idx="7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372288"/>
        <c:axId val="41383424"/>
      </c:barChart>
      <c:catAx>
        <c:axId val="4137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3834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722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7.9</c:v>
                </c:pt>
                <c:pt idx="1">
                  <c:v>15.5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4.8</c:v>
                </c:pt>
                <c:pt idx="1">
                  <c:v>14.9</c:v>
                </c:pt>
                <c:pt idx="2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7.6</c:v>
                </c:pt>
                <c:pt idx="1">
                  <c:v>15.3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5.7</c:v>
                </c:pt>
                <c:pt idx="1">
                  <c:v>10.9</c:v>
                </c:pt>
                <c:pt idx="2">
                  <c:v>8.5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2.1</c:v>
                </c:pt>
                <c:pt idx="1">
                  <c:v>10.8</c:v>
                </c:pt>
                <c:pt idx="2">
                  <c:v>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5</c:v>
                </c:pt>
                <c:pt idx="1">
                  <c:v>7.2</c:v>
                </c:pt>
                <c:pt idx="2">
                  <c:v>6.2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378944"/>
        <c:axId val="41380864"/>
      </c:barChart>
      <c:catAx>
        <c:axId val="413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8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380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7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11.8</c:v>
                </c:pt>
                <c:pt idx="1">
                  <c:v>10.199999999999999</c:v>
                </c:pt>
                <c:pt idx="2">
                  <c:v>11.8</c:v>
                </c:pt>
                <c:pt idx="3">
                  <c:v>8.5</c:v>
                </c:pt>
                <c:pt idx="4">
                  <c:v>6.8</c:v>
                </c:pt>
                <c:pt idx="5">
                  <c:v>6.2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34.1</c:v>
                </c:pt>
                <c:pt idx="1">
                  <c:v>30.9</c:v>
                </c:pt>
                <c:pt idx="2">
                  <c:v>26.3</c:v>
                </c:pt>
                <c:pt idx="3">
                  <c:v>22.5</c:v>
                </c:pt>
                <c:pt idx="4">
                  <c:v>19.5</c:v>
                </c:pt>
                <c:pt idx="5">
                  <c:v>11.8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64.5</c:v>
                </c:pt>
                <c:pt idx="1">
                  <c:v>64.5</c:v>
                </c:pt>
                <c:pt idx="2">
                  <c:v>65.8</c:v>
                </c:pt>
                <c:pt idx="3">
                  <c:v>68</c:v>
                </c:pt>
                <c:pt idx="4">
                  <c:v>61.1</c:v>
                </c:pt>
                <c:pt idx="5">
                  <c:v>68.3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9952"/>
        <c:axId val="54924800"/>
      </c:lineChart>
      <c:catAx>
        <c:axId val="539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2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924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9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Levy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2909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005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26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789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8079"/>
              </p:ext>
            </p:extLst>
          </p:nvPr>
        </p:nvGraphicFramePr>
        <p:xfrm>
          <a:off x="390525" y="13350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967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539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132815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86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82199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656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Levy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93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31569"/>
              </p:ext>
            </p:extLst>
          </p:nvPr>
        </p:nvGraphicFramePr>
        <p:xfrm>
          <a:off x="3524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17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394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91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2581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Levy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821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3133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99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Levy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Levy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33.7%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321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40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6724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382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32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582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257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 smtClean="0">
                <a:latin typeface="Gill Sans MT" pitchFamily="34" charset="0"/>
              </a:rPr>
              <a:t>(49%)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Perceived Availability </a:t>
            </a:r>
            <a:r>
              <a:rPr lang="en-US" sz="2800" i="1" smtClean="0">
                <a:latin typeface="Gill Sans MT" pitchFamily="34" charset="0"/>
              </a:rPr>
              <a:t>of Handguns </a:t>
            </a:r>
            <a:r>
              <a:rPr lang="en-US" sz="2800" smtClean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8459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46.9%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Levy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17.6%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515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910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1332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2016-10-29T17:21:46Z</dcterms:modified>
</cp:coreProperties>
</file>