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notesSlides/notesSlide5.xml" ContentType="application/vnd.openxmlformats-officedocument.presentationml.notesSlide+xml"/>
  <Override PartName="/ppt/charts/chart2.xml" ContentType="application/vnd.openxmlformats-officedocument.drawingml.chart+xml"/>
  <Override PartName="/ppt/drawings/drawing2.xml" ContentType="application/vnd.openxmlformats-officedocument.drawingml.chartshapes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charts/chart3.xml" ContentType="application/vnd.openxmlformats-officedocument.drawingml.chart+xml"/>
  <Override PartName="/ppt/notesSlides/notesSlide9.xml" ContentType="application/vnd.openxmlformats-officedocument.presentationml.notesSlide+xml"/>
  <Override PartName="/ppt/charts/chart4.xml" ContentType="application/vnd.openxmlformats-officedocument.drawingml.chart+xml"/>
  <Override PartName="/ppt/notesSlides/notesSlide10.xml" ContentType="application/vnd.openxmlformats-officedocument.presentationml.notesSlide+xml"/>
  <Override PartName="/ppt/charts/chart5.xml" ContentType="application/vnd.openxmlformats-officedocument.drawingml.chart+xml"/>
  <Override PartName="/ppt/notesSlides/notesSlide11.xml" ContentType="application/vnd.openxmlformats-officedocument.presentationml.notesSlide+xml"/>
  <Override PartName="/ppt/charts/chart6.xml" ContentType="application/vnd.openxmlformats-officedocument.drawingml.chart+xml"/>
  <Override PartName="/ppt/notesSlides/notesSlide12.xml" ContentType="application/vnd.openxmlformats-officedocument.presentationml.notesSlide+xml"/>
  <Override PartName="/ppt/charts/chart7.xml" ContentType="application/vnd.openxmlformats-officedocument.drawingml.chart+xml"/>
  <Override PartName="/ppt/notesSlides/notesSlide13.xml" ContentType="application/vnd.openxmlformats-officedocument.presentationml.notesSlide+xml"/>
  <Override PartName="/ppt/charts/chart8.xml" ContentType="application/vnd.openxmlformats-officedocument.drawingml.chart+xml"/>
  <Override PartName="/ppt/notesSlides/notesSlide14.xml" ContentType="application/vnd.openxmlformats-officedocument.presentationml.notesSlide+xml"/>
  <Override PartName="/ppt/charts/chart9.xml" ContentType="application/vnd.openxmlformats-officedocument.drawingml.chart+xml"/>
  <Override PartName="/ppt/charts/chart10.xml" ContentType="application/vnd.openxmlformats-officedocument.drawingml.chart+xml"/>
  <Override PartName="/ppt/notesSlides/notesSlide15.xml" ContentType="application/vnd.openxmlformats-officedocument.presentationml.notesSlide+xml"/>
  <Override PartName="/ppt/charts/chart11.xml" ContentType="application/vnd.openxmlformats-officedocument.drawingml.chart+xml"/>
  <Override PartName="/ppt/notesSlides/notesSlide16.xml" ContentType="application/vnd.openxmlformats-officedocument.presentationml.notesSlide+xml"/>
  <Override PartName="/ppt/charts/chart12.xml" ContentType="application/vnd.openxmlformats-officedocument.drawingml.chart+xml"/>
  <Override PartName="/ppt/charts/chart13.xml" ContentType="application/vnd.openxmlformats-officedocument.drawingml.chart+xml"/>
  <Override PartName="/ppt/notesSlides/notesSlide17.xml" ContentType="application/vnd.openxmlformats-officedocument.presentationml.notesSlide+xml"/>
  <Override PartName="/ppt/charts/chart14.xml" ContentType="application/vnd.openxmlformats-officedocument.drawingml.chart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charts/chart15.xml" ContentType="application/vnd.openxmlformats-officedocument.drawingml.chart+xml"/>
  <Override PartName="/ppt/notesSlides/notesSlide21.xml" ContentType="application/vnd.openxmlformats-officedocument.presentationml.notesSlide+xml"/>
  <Override PartName="/ppt/charts/chart16.xml" ContentType="application/vnd.openxmlformats-officedocument.drawingml.chart+xml"/>
  <Override PartName="/ppt/notesSlides/notesSlide22.xml" ContentType="application/vnd.openxmlformats-officedocument.presentationml.notesSlide+xml"/>
  <Override PartName="/ppt/charts/chart17.xml" ContentType="application/vnd.openxmlformats-officedocument.drawingml.chart+xml"/>
  <Override PartName="/ppt/notesSlides/notesSlide23.xml" ContentType="application/vnd.openxmlformats-officedocument.presentationml.notesSlide+xml"/>
  <Override PartName="/ppt/charts/chart18.xml" ContentType="application/vnd.openxmlformats-officedocument.drawingml.chart+xml"/>
  <Override PartName="/ppt/notesSlides/notesSlide24.xml" ContentType="application/vnd.openxmlformats-officedocument.presentationml.notesSlide+xml"/>
  <Override PartName="/ppt/charts/chart19.xml" ContentType="application/vnd.openxmlformats-officedocument.drawingml.chart+xml"/>
  <Override PartName="/ppt/notesSlides/notesSlide25.xml" ContentType="application/vnd.openxmlformats-officedocument.presentationml.notesSlide+xml"/>
  <Override PartName="/ppt/charts/chart20.xml" ContentType="application/vnd.openxmlformats-officedocument.drawingml.chart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charts/chart21.xml" ContentType="application/vnd.openxmlformats-officedocument.drawingml.chart+xml"/>
  <Override PartName="/ppt/notesSlides/notesSlide29.xml" ContentType="application/vnd.openxmlformats-officedocument.presentationml.notesSlide+xml"/>
  <Override PartName="/ppt/charts/chart22.xml" ContentType="application/vnd.openxmlformats-officedocument.drawingml.chart+xml"/>
  <Override PartName="/ppt/notesSlides/notesSlide30.xml" ContentType="application/vnd.openxmlformats-officedocument.presentationml.notesSlide+xml"/>
  <Override PartName="/ppt/charts/chart23.xml" ContentType="application/vnd.openxmlformats-officedocument.drawingml.chart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charts/chart24.xml" ContentType="application/vnd.openxmlformats-officedocument.drawingml.chart+xml"/>
  <Override PartName="/ppt/notesSlides/notesSlide34.xml" ContentType="application/vnd.openxmlformats-officedocument.presentationml.notesSlide+xml"/>
  <Override PartName="/ppt/charts/chart25.xml" ContentType="application/vnd.openxmlformats-officedocument.drawingml.chart+xml"/>
  <Override PartName="/ppt/notesSlides/notesSlide35.xml" ContentType="application/vnd.openxmlformats-officedocument.presentationml.notesSlide+xml"/>
  <Override PartName="/ppt/charts/chart26.xml" ContentType="application/vnd.openxmlformats-officedocument.drawingml.chart+xml"/>
  <Override PartName="/ppt/notesSlides/notesSlide36.xml" ContentType="application/vnd.openxmlformats-officedocument.presentationml.notesSlide+xml"/>
  <Override PartName="/ppt/charts/chart27.xml" ContentType="application/vnd.openxmlformats-officedocument.drawingml.chart+xml"/>
  <Override PartName="/ppt/notesSlides/notesSlide37.xml" ContentType="application/vnd.openxmlformats-officedocument.presentationml.notesSlide+xml"/>
  <Override PartName="/ppt/charts/chart28.xml" ContentType="application/vnd.openxmlformats-officedocument.drawingml.chart+xml"/>
  <Override PartName="/ppt/notesSlides/notesSlide38.xml" ContentType="application/vnd.openxmlformats-officedocument.presentationml.notesSlide+xml"/>
  <Override PartName="/ppt/charts/chart29.xml" ContentType="application/vnd.openxmlformats-officedocument.drawingml.chart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44"/>
  </p:notesMasterIdLst>
  <p:sldIdLst>
    <p:sldId id="287" r:id="rId2"/>
    <p:sldId id="288" r:id="rId3"/>
    <p:sldId id="291" r:id="rId4"/>
    <p:sldId id="257" r:id="rId5"/>
    <p:sldId id="258" r:id="rId6"/>
    <p:sldId id="294" r:id="rId7"/>
    <p:sldId id="292" r:id="rId8"/>
    <p:sldId id="259" r:id="rId9"/>
    <p:sldId id="260" r:id="rId10"/>
    <p:sldId id="273" r:id="rId11"/>
    <p:sldId id="275" r:id="rId12"/>
    <p:sldId id="276" r:id="rId13"/>
    <p:sldId id="261" r:id="rId14"/>
    <p:sldId id="274" r:id="rId15"/>
    <p:sldId id="303" r:id="rId16"/>
    <p:sldId id="262" r:id="rId17"/>
    <p:sldId id="277" r:id="rId18"/>
    <p:sldId id="302" r:id="rId19"/>
    <p:sldId id="300" r:id="rId20"/>
    <p:sldId id="295" r:id="rId21"/>
    <p:sldId id="293" r:id="rId22"/>
    <p:sldId id="263" r:id="rId23"/>
    <p:sldId id="278" r:id="rId24"/>
    <p:sldId id="279" r:id="rId25"/>
    <p:sldId id="280" r:id="rId26"/>
    <p:sldId id="281" r:id="rId27"/>
    <p:sldId id="264" r:id="rId28"/>
    <p:sldId id="296" r:id="rId29"/>
    <p:sldId id="290" r:id="rId30"/>
    <p:sldId id="265" r:id="rId31"/>
    <p:sldId id="282" r:id="rId32"/>
    <p:sldId id="301" r:id="rId33"/>
    <p:sldId id="297" r:id="rId34"/>
    <p:sldId id="289" r:id="rId35"/>
    <p:sldId id="266" r:id="rId36"/>
    <p:sldId id="283" r:id="rId37"/>
    <p:sldId id="284" r:id="rId38"/>
    <p:sldId id="268" r:id="rId39"/>
    <p:sldId id="285" r:id="rId40"/>
    <p:sldId id="286" r:id="rId41"/>
    <p:sldId id="298" r:id="rId42"/>
    <p:sldId id="299" r:id="rId4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CCFF"/>
    <a:srgbClr val="33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248" autoAdjust="0"/>
    <p:restoredTop sz="94660"/>
  </p:normalViewPr>
  <p:slideViewPr>
    <p:cSldViewPr>
      <p:cViewPr varScale="1">
        <p:scale>
          <a:sx n="121" d="100"/>
          <a:sy n="121" d="100"/>
        </p:scale>
        <p:origin x="1603" y="91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viewProps" Target="view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C:\Users\Sara\Dropbox\County-Region%20PowerPoint%20for%20Sara\County%20Graphs\Lafayette%20County%20Graphs%202016.xls" TargetMode="External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Lafayette%20County%20Graphs%202016.xls" TargetMode="External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Lafayette%20County%20Graphs%202016.xls" TargetMode="External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Lafayette%20County%20Graphs%202016.xls" TargetMode="External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Lafayette%20County%20Graphs%202016.xls" TargetMode="External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Lafayette%20County%20Graphs%202016.xls" TargetMode="External"/></Relationships>
</file>

<file path=ppt/charts/_rels/chart1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Lafayette%20County%20Graphs%202016.xls" TargetMode="External"/></Relationships>
</file>

<file path=ppt/charts/_rels/chart1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Lafayette%20County%20Graphs%202016.xls" TargetMode="External"/></Relationships>
</file>

<file path=ppt/charts/_rels/chart1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Lafayette%20County%20Graphs%202016.xls" TargetMode="External"/></Relationships>
</file>

<file path=ppt/charts/_rels/chart1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Lafayette%20County%20Graphs%202016.xls" TargetMode="External"/></Relationships>
</file>

<file path=ppt/charts/_rels/chart1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Lafayette%20County%20Graphs%202016.xls" TargetMode="Externa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oleObject" Target="file:///C:\Users\Sara\Dropbox\County-Region%20PowerPoint%20for%20Sara\County%20Graphs\Lafayette%20County%20Graphs%202016.xls" TargetMode="External"/></Relationships>
</file>

<file path=ppt/charts/_rels/chart20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Lafayette%20County%20Graphs%202016.xls" TargetMode="External"/></Relationships>
</file>

<file path=ppt/charts/_rels/chart2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Lafayette%20County%20Graphs%202016.xls" TargetMode="External"/></Relationships>
</file>

<file path=ppt/charts/_rels/chart2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Lafayette%20County%20Graphs%202016.xls" TargetMode="External"/></Relationships>
</file>

<file path=ppt/charts/_rels/chart2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Lafayette%20County%20Graphs%202016.xls" TargetMode="External"/></Relationships>
</file>

<file path=ppt/charts/_rels/chart2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Lafayette%20County%20Graphs%202016.xls" TargetMode="External"/></Relationships>
</file>

<file path=ppt/charts/_rels/chart2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Lafayette%20County%20Graphs%202016.xls" TargetMode="External"/></Relationships>
</file>

<file path=ppt/charts/_rels/chart2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Lafayette%20County%20Graphs%202016.xls" TargetMode="External"/></Relationships>
</file>

<file path=ppt/charts/_rels/chart2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Lafayette%20County%20Graphs%202016.xls" TargetMode="External"/></Relationships>
</file>

<file path=ppt/charts/_rels/chart2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Lafayette%20County%20Graphs%202016.xls" TargetMode="External"/></Relationships>
</file>

<file path=ppt/charts/_rels/chart2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Lafayette%20County%20Graphs%202016.xls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Lafayette%20County%20Graphs%202016.xls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Lafayette%20County%20Graphs%202016.xls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Lafayette%20County%20Graphs%202016.xls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Lafayette%20County%20Graphs%202016.xls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Lafayette%20County%20Graphs%202016.xls" TargetMode="Externa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Lafayette%20County%20Graphs%202016.xls" TargetMode="Externa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Lafayette%20County%20Graphs%202016.xls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324617272670268"/>
          <c:y val="6.5672438914187947E-2"/>
          <c:w val="0.84710267871806122"/>
          <c:h val="0.52571559116038924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rgbClr val="3366FF"/>
            </a:solidFill>
            <a:ln w="12700">
              <a:solidFill>
                <a:schemeClr val="tx1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'Data Sort'!$K$2:$K$20</c:f>
              <c:strCache>
                <c:ptCount val="19"/>
                <c:pt idx="0">
                  <c:v>Alcohol</c:v>
                </c:pt>
                <c:pt idx="1">
                  <c:v>Cigarettes</c:v>
                </c:pt>
                <c:pt idx="2">
                  <c:v>Vaporizer/E-Cigarette</c:v>
                </c:pt>
                <c:pt idx="3">
                  <c:v>Blacking Out from Drinking*</c:v>
                </c:pt>
                <c:pt idx="4">
                  <c:v>Marijuana or Hashish</c:v>
                </c:pt>
                <c:pt idx="5">
                  <c:v>Synthetic Marijuana*</c:v>
                </c:pt>
                <c:pt idx="6">
                  <c:v>Prescription Pain Relievers</c:v>
                </c:pt>
                <c:pt idx="7">
                  <c:v>Prescription Amphetamines</c:v>
                </c:pt>
                <c:pt idx="8">
                  <c:v>Depressants</c:v>
                </c:pt>
                <c:pt idx="9">
                  <c:v>Cocaine or Crack Cocaine</c:v>
                </c:pt>
                <c:pt idx="10">
                  <c:v>Over-the-Counter Drugs</c:v>
                </c:pt>
                <c:pt idx="11">
                  <c:v>LSD, PCP or Mushrooms</c:v>
                </c:pt>
                <c:pt idx="12">
                  <c:v>Club Drugs</c:v>
                </c:pt>
                <c:pt idx="13">
                  <c:v>Steroids (without a doctor’s order)</c:v>
                </c:pt>
                <c:pt idx="14">
                  <c:v>Inhalants</c:v>
                </c:pt>
                <c:pt idx="15">
                  <c:v>Methamphetamine</c:v>
                </c:pt>
                <c:pt idx="16">
                  <c:v>Needle to Inject Illegal Drugs*</c:v>
                </c:pt>
                <c:pt idx="17">
                  <c:v>Heroin</c:v>
                </c:pt>
                <c:pt idx="18">
                  <c:v>Flakka*</c:v>
                </c:pt>
              </c:strCache>
            </c:strRef>
          </c:cat>
          <c:val>
            <c:numRef>
              <c:f>'Data Sort'!$L$2:$L$20</c:f>
              <c:numCache>
                <c:formatCode>0.0</c:formatCode>
                <c:ptCount val="19"/>
                <c:pt idx="0">
                  <c:v>32.4</c:v>
                </c:pt>
                <c:pt idx="1">
                  <c:v>25.4</c:v>
                </c:pt>
                <c:pt idx="2">
                  <c:v>24.7</c:v>
                </c:pt>
                <c:pt idx="3">
                  <c:v>18.3</c:v>
                </c:pt>
                <c:pt idx="4">
                  <c:v>16</c:v>
                </c:pt>
                <c:pt idx="5">
                  <c:v>8</c:v>
                </c:pt>
                <c:pt idx="6">
                  <c:v>4.8</c:v>
                </c:pt>
                <c:pt idx="7">
                  <c:v>4</c:v>
                </c:pt>
                <c:pt idx="8">
                  <c:v>3.9</c:v>
                </c:pt>
                <c:pt idx="9">
                  <c:v>3.2</c:v>
                </c:pt>
                <c:pt idx="10">
                  <c:v>2.5</c:v>
                </c:pt>
                <c:pt idx="11">
                  <c:v>2.2000000000000002</c:v>
                </c:pt>
                <c:pt idx="12">
                  <c:v>1.6</c:v>
                </c:pt>
                <c:pt idx="13">
                  <c:v>0.9</c:v>
                </c:pt>
                <c:pt idx="14">
                  <c:v>0.8</c:v>
                </c:pt>
                <c:pt idx="15">
                  <c:v>0.5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929-4965-AD6D-EB38FB133D6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66833024"/>
        <c:axId val="66987136"/>
      </c:barChart>
      <c:catAx>
        <c:axId val="6683302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-270000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6987136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66987136"/>
        <c:scaling>
          <c:orientation val="minMax"/>
          <c:max val="10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669628753743666E-2"/>
              <c:y val="0.264273899998477"/>
            </c:manualLayout>
          </c:layout>
          <c:overlay val="0"/>
          <c:spPr>
            <a:noFill/>
            <a:ln w="25400">
              <a:noFill/>
            </a:ln>
          </c:spPr>
        </c:title>
        <c:numFmt formatCode="0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6833024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  <c:userShapes r:id="rId2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108872373208154"/>
          <c:y val="6.8458163508782185E-2"/>
          <c:w val="0.86469739069288265"/>
          <c:h val="0.7267478726842017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Graphs!$E$381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chemeClr val="tx1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Graphs!$D$382:$D$383</c:f>
              <c:strCache>
                <c:ptCount val="2"/>
                <c:pt idx="0">
                  <c:v>Lifetime Use</c:v>
                </c:pt>
                <c:pt idx="1">
                  <c:v>Past-30-Day Use</c:v>
                </c:pt>
              </c:strCache>
            </c:strRef>
          </c:cat>
          <c:val>
            <c:numRef>
              <c:f>Graphs!$E$382:$E$383</c:f>
              <c:numCache>
                <c:formatCode>General</c:formatCode>
                <c:ptCount val="2"/>
                <c:pt idx="0">
                  <c:v>24.7</c:v>
                </c:pt>
                <c:pt idx="1">
                  <c:v>12.8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BB6-423D-B4F4-CC58DDD0493A}"/>
            </c:ext>
          </c:extLst>
        </c:ser>
        <c:ser>
          <c:idx val="1"/>
          <c:order val="1"/>
          <c:tx>
            <c:strRef>
              <c:f>Graphs!$F$381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>
              <a:solidFill>
                <a:schemeClr val="tx1"/>
              </a:solidFill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Graphs!$D$382:$D$383</c:f>
              <c:strCache>
                <c:ptCount val="2"/>
                <c:pt idx="0">
                  <c:v>Lifetime Use</c:v>
                </c:pt>
                <c:pt idx="1">
                  <c:v>Past-30-Day Use</c:v>
                </c:pt>
              </c:strCache>
            </c:strRef>
          </c:cat>
          <c:val>
            <c:numRef>
              <c:f>Graphs!$F$382:$F$383</c:f>
              <c:numCache>
                <c:formatCode>General</c:formatCode>
                <c:ptCount val="2"/>
                <c:pt idx="0">
                  <c:v>25.8</c:v>
                </c:pt>
                <c:pt idx="1">
                  <c:v>9.6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BB6-423D-B4F4-CC58DDD0493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55882880"/>
        <c:axId val="55886592"/>
      </c:barChart>
      <c:catAx>
        <c:axId val="5588288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55886592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55886592"/>
        <c:scaling>
          <c:orientation val="minMax"/>
          <c:max val="75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3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</a:t>
                </a:r>
              </a:p>
            </c:rich>
          </c:tx>
          <c:layout>
            <c:manualLayout>
              <c:xMode val="edge"/>
              <c:yMode val="edge"/>
              <c:x val="1.7107247259621556E-2"/>
              <c:y val="0.36868588718479828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55882880"/>
        <c:crosses val="autoZero"/>
        <c:crossBetween val="between"/>
        <c:majorUnit val="2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150296059408956"/>
          <c:y val="8.6107337232196643E-2"/>
          <c:w val="0.85289093129570404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Graphs!$E$10:$G$10</c:f>
              <c:numCache>
                <c:formatCode>General</c:formatCode>
                <c:ptCount val="3"/>
                <c:pt idx="0">
                  <c:v>2.7</c:v>
                </c:pt>
                <c:pt idx="1">
                  <c:v>4</c:v>
                </c:pt>
                <c:pt idx="2">
                  <c:v>3.4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4AF-4DAD-969C-52FDA3DB8210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Graphs!$H$10:$J$10</c:f>
              <c:numCache>
                <c:formatCode>General</c:formatCode>
                <c:ptCount val="3"/>
                <c:pt idx="0">
                  <c:v>2</c:v>
                </c:pt>
                <c:pt idx="1">
                  <c:v>10.7</c:v>
                </c:pt>
                <c:pt idx="2">
                  <c:v>6.7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4AF-4DAD-969C-52FDA3DB8210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Graphs!$K$10:$M$10</c:f>
              <c:numCache>
                <c:formatCode>General</c:formatCode>
                <c:ptCount val="3"/>
                <c:pt idx="0">
                  <c:v>3.7</c:v>
                </c:pt>
                <c:pt idx="1">
                  <c:v>7.3</c:v>
                </c:pt>
                <c:pt idx="2">
                  <c:v>5.6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4AF-4DAD-969C-52FDA3DB8210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Graphs!$N$10:$P$10</c:f>
              <c:numCache>
                <c:formatCode>General</c:formatCode>
                <c:ptCount val="3"/>
                <c:pt idx="0">
                  <c:v>4</c:v>
                </c:pt>
                <c:pt idx="1">
                  <c:v>14.1</c:v>
                </c:pt>
                <c:pt idx="2">
                  <c:v>9.6999999999999993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74AF-4DAD-969C-52FDA3DB8210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Graphs!$Q$10:$S$10</c:f>
              <c:numCache>
                <c:formatCode>General</c:formatCode>
                <c:ptCount val="3"/>
                <c:pt idx="0">
                  <c:v>0.9</c:v>
                </c:pt>
                <c:pt idx="1">
                  <c:v>10.199999999999999</c:v>
                </c:pt>
                <c:pt idx="2">
                  <c:v>6.2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74AF-4DAD-969C-52FDA3DB8210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Graphs!$T$10:$V$10</c:f>
              <c:numCache>
                <c:formatCode>General</c:formatCode>
                <c:ptCount val="3"/>
                <c:pt idx="0">
                  <c:v>0</c:v>
                </c:pt>
                <c:pt idx="1">
                  <c:v>11.4</c:v>
                </c:pt>
                <c:pt idx="2">
                  <c:v>6.4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74AF-4DAD-969C-52FDA3DB8210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Graphs!$W$10:$Y$10</c:f>
              <c:numCache>
                <c:formatCode>General</c:formatCode>
                <c:ptCount val="3"/>
                <c:pt idx="0">
                  <c:v>3.2</c:v>
                </c:pt>
                <c:pt idx="1">
                  <c:v>17</c:v>
                </c:pt>
                <c:pt idx="2">
                  <c:v>11.2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74AF-4DAD-969C-52FDA3DB821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55776384"/>
        <c:axId val="55793920"/>
      </c:barChart>
      <c:catAx>
        <c:axId val="5577638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5579392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55793920"/>
        <c:scaling>
          <c:orientation val="minMax"/>
          <c:max val="4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55776384"/>
        <c:crosses val="autoZero"/>
        <c:crossBetween val="between"/>
        <c:maj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8.6670586941659675E-2"/>
          <c:y val="8.6107337232196643E-2"/>
          <c:w val="0.86772322858549833"/>
          <c:h val="0.71082977452493812"/>
        </c:manualLayout>
      </c:layout>
      <c:lineChart>
        <c:grouping val="standard"/>
        <c:varyColors val="0"/>
        <c:ser>
          <c:idx val="0"/>
          <c:order val="0"/>
          <c:tx>
            <c:strRef>
              <c:f>Graphs!$D$296</c:f>
              <c:strCache>
                <c:ptCount val="1"/>
                <c:pt idx="0">
                  <c:v>Past-30-Day Use</c:v>
                </c:pt>
              </c:strCache>
            </c:strRef>
          </c:tx>
          <c:spPr>
            <a:ln w="31750">
              <a:solidFill>
                <a:schemeClr val="tx1"/>
              </a:solidFill>
              <a:prstDash val="solid"/>
            </a:ln>
          </c:spPr>
          <c:marker>
            <c:symbol val="diamond"/>
            <c:size val="9"/>
            <c:spPr>
              <a:solidFill>
                <a:schemeClr val="tx1"/>
              </a:solidFill>
              <a:ln>
                <a:solidFill>
                  <a:schemeClr val="tx1"/>
                </a:solidFill>
              </a:ln>
            </c:spPr>
          </c:marker>
          <c:cat>
            <c:numRef>
              <c:f>Graphs!$E$295:$J$295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Graphs!$E$296:$J$296</c:f>
              <c:numCache>
                <c:formatCode>0.0</c:formatCode>
                <c:ptCount val="6"/>
                <c:pt idx="0">
                  <c:v>3.4</c:v>
                </c:pt>
                <c:pt idx="1">
                  <c:v>6.7</c:v>
                </c:pt>
                <c:pt idx="2">
                  <c:v>5.6</c:v>
                </c:pt>
                <c:pt idx="3">
                  <c:v>9.6999999999999993</c:v>
                </c:pt>
                <c:pt idx="4">
                  <c:v>6.2</c:v>
                </c:pt>
                <c:pt idx="5">
                  <c:v>6.4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1D9F-413C-BF8E-306778BA4060}"/>
            </c:ext>
          </c:extLst>
        </c:ser>
        <c:ser>
          <c:idx val="2"/>
          <c:order val="1"/>
          <c:tx>
            <c:strRef>
              <c:f>Graphs!$D$297</c:f>
              <c:strCache>
                <c:ptCount val="1"/>
                <c:pt idx="0">
                  <c:v>Use by Age 13</c:v>
                </c:pt>
              </c:strCache>
            </c:strRef>
          </c:tx>
          <c:spPr>
            <a:ln w="31750">
              <a:solidFill>
                <a:schemeClr val="accent4">
                  <a:lumMod val="75000"/>
                </a:schemeClr>
              </a:solidFill>
              <a:prstDash val="solid"/>
            </a:ln>
          </c:spPr>
          <c:marker>
            <c:symbol val="triangle"/>
            <c:size val="8"/>
            <c:spPr>
              <a:solidFill>
                <a:schemeClr val="accent4">
                  <a:lumMod val="75000"/>
                </a:schemeClr>
              </a:solidFill>
              <a:ln>
                <a:solidFill>
                  <a:schemeClr val="accent4">
                    <a:lumMod val="75000"/>
                  </a:schemeClr>
                </a:solidFill>
              </a:ln>
            </c:spPr>
          </c:marker>
          <c:cat>
            <c:numRef>
              <c:f>Graphs!$E$295:$J$295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Graphs!$E$297:$J$297</c:f>
              <c:numCache>
                <c:formatCode>0.0</c:formatCode>
                <c:ptCount val="6"/>
                <c:pt idx="0">
                  <c:v>6.6</c:v>
                </c:pt>
                <c:pt idx="1">
                  <c:v>5.9</c:v>
                </c:pt>
                <c:pt idx="2">
                  <c:v>9.3000000000000007</c:v>
                </c:pt>
                <c:pt idx="3">
                  <c:v>11.1</c:v>
                </c:pt>
                <c:pt idx="4">
                  <c:v>8.6999999999999993</c:v>
                </c:pt>
                <c:pt idx="5">
                  <c:v>8.1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1D9F-413C-BF8E-306778BA4060}"/>
            </c:ext>
          </c:extLst>
        </c:ser>
        <c:ser>
          <c:idx val="4"/>
          <c:order val="2"/>
          <c:tx>
            <c:strRef>
              <c:f>Graphs!$D$298</c:f>
              <c:strCache>
                <c:ptCount val="1"/>
                <c:pt idx="0">
                  <c:v>Great Risk of Harm</c:v>
                </c:pt>
              </c:strCache>
            </c:strRef>
          </c:tx>
          <c:spPr>
            <a:ln w="31750">
              <a:solidFill>
                <a:schemeClr val="accent3">
                  <a:lumMod val="75000"/>
                </a:schemeClr>
              </a:solidFill>
              <a:prstDash val="solid"/>
            </a:ln>
          </c:spPr>
          <c:marker>
            <c:symbol val="circle"/>
            <c:size val="7"/>
            <c:spPr>
              <a:solidFill>
                <a:schemeClr val="accent3">
                  <a:lumMod val="75000"/>
                </a:schemeClr>
              </a:solidFill>
              <a:ln>
                <a:solidFill>
                  <a:schemeClr val="accent3">
                    <a:lumMod val="75000"/>
                  </a:schemeClr>
                </a:solidFill>
              </a:ln>
            </c:spPr>
          </c:marker>
          <c:cat>
            <c:numRef>
              <c:f>Graphs!$E$295:$J$295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Graphs!$E$298:$J$298</c:f>
              <c:numCache>
                <c:formatCode>0.0</c:formatCode>
                <c:ptCount val="6"/>
                <c:pt idx="0">
                  <c:v>49</c:v>
                </c:pt>
                <c:pt idx="1">
                  <c:v>44.3</c:v>
                </c:pt>
                <c:pt idx="2">
                  <c:v>47.8</c:v>
                </c:pt>
                <c:pt idx="3">
                  <c:v>35.799999999999997</c:v>
                </c:pt>
                <c:pt idx="4">
                  <c:v>35.799999999999997</c:v>
                </c:pt>
                <c:pt idx="5">
                  <c:v>41.4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1D9F-413C-BF8E-306778BA406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55810304"/>
        <c:axId val="55817728"/>
      </c:lineChart>
      <c:catAx>
        <c:axId val="5581030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55817728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55817728"/>
        <c:scaling>
          <c:orientation val="minMax"/>
          <c:max val="6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0.0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55810304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legend>
      <c:legendPos val="r"/>
      <c:layout>
        <c:manualLayout>
          <c:xMode val="edge"/>
          <c:yMode val="edge"/>
          <c:x val="0.11389523408550041"/>
          <c:y val="0.91295938104448737"/>
          <c:w val="0.79271075757168585"/>
          <c:h val="4.6421663442940075E-2"/>
        </c:manualLayout>
      </c:layout>
      <c:overlay val="0"/>
      <c:spPr>
        <a:ln w="6350">
          <a:solidFill>
            <a:schemeClr val="tx1"/>
          </a:solidFill>
        </a:ln>
      </c:spPr>
      <c:txPr>
        <a:bodyPr/>
        <a:lstStyle/>
        <a:p>
          <a:pPr>
            <a:defRPr sz="1010" b="1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8011775167448356E-2"/>
          <c:y val="8.7030517289234929E-2"/>
          <c:w val="0.86963687257672062"/>
          <c:h val="0.7308581204912248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Graphs!$E$323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Graphs!$D$324:$D$326</c:f>
              <c:strCache>
                <c:ptCount val="3"/>
                <c:pt idx="0">
                  <c:v>Alcohol</c:v>
                </c:pt>
                <c:pt idx="1">
                  <c:v>Marijuana</c:v>
                </c:pt>
                <c:pt idx="2">
                  <c:v>Another Drug</c:v>
                </c:pt>
              </c:strCache>
            </c:strRef>
          </c:cat>
          <c:val>
            <c:numRef>
              <c:f>Graphs!$E$324:$E$326</c:f>
              <c:numCache>
                <c:formatCode>General</c:formatCode>
                <c:ptCount val="3"/>
                <c:pt idx="0">
                  <c:v>7.1</c:v>
                </c:pt>
                <c:pt idx="1">
                  <c:v>4.5999999999999996</c:v>
                </c:pt>
                <c:pt idx="2">
                  <c:v>2.6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F48-4654-A34E-CC9215230928}"/>
            </c:ext>
          </c:extLst>
        </c:ser>
        <c:ser>
          <c:idx val="1"/>
          <c:order val="1"/>
          <c:tx>
            <c:strRef>
              <c:f>Graphs!$F$323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Graphs!$D$324:$D$326</c:f>
              <c:strCache>
                <c:ptCount val="3"/>
                <c:pt idx="0">
                  <c:v>Alcohol</c:v>
                </c:pt>
                <c:pt idx="1">
                  <c:v>Marijuana</c:v>
                </c:pt>
                <c:pt idx="2">
                  <c:v>Another Drug</c:v>
                </c:pt>
              </c:strCache>
            </c:strRef>
          </c:cat>
          <c:val>
            <c:numRef>
              <c:f>Graphs!$F$324:$F$326</c:f>
              <c:numCache>
                <c:formatCode>General</c:formatCode>
                <c:ptCount val="3"/>
                <c:pt idx="0">
                  <c:v>5.0999999999999996</c:v>
                </c:pt>
                <c:pt idx="1">
                  <c:v>8.5</c:v>
                </c:pt>
                <c:pt idx="2">
                  <c:v>2.9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F48-4654-A34E-CC921523092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55850880"/>
        <c:axId val="55862016"/>
      </c:barChart>
      <c:catAx>
        <c:axId val="5585088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55862016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55862016"/>
        <c:scaling>
          <c:orientation val="minMax"/>
          <c:max val="3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0249209463151577E-2"/>
              <c:y val="0.34426293425120702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55850880"/>
        <c:crosses val="autoZero"/>
        <c:crossBetween val="between"/>
        <c:maj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8011775167448356E-2"/>
          <c:y val="8.7030517289234929E-2"/>
          <c:w val="0.86963687257672062"/>
          <c:h val="0.7106285303151628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Graphs!$E$308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Graphs!$D$309:$D$312</c:f>
              <c:strCache>
                <c:ptCount val="4"/>
                <c:pt idx="0">
                  <c:v>Riding with a DUI Driver (Alcohol)</c:v>
                </c:pt>
                <c:pt idx="1">
                  <c:v>Riding with a DUI Driver (Marijuana)</c:v>
                </c:pt>
                <c:pt idx="2">
                  <c:v>Driving Under the Influence (Alcohol)</c:v>
                </c:pt>
                <c:pt idx="3">
                  <c:v>Driving Under the Influence (Marijuana)</c:v>
                </c:pt>
              </c:strCache>
            </c:strRef>
          </c:cat>
          <c:val>
            <c:numRef>
              <c:f>Graphs!$E$309:$E$312</c:f>
              <c:numCache>
                <c:formatCode>General</c:formatCode>
                <c:ptCount val="4"/>
                <c:pt idx="0">
                  <c:v>26.5</c:v>
                </c:pt>
                <c:pt idx="1">
                  <c:v>20.399999999999999</c:v>
                </c:pt>
                <c:pt idx="2">
                  <c:v>6.9</c:v>
                </c:pt>
                <c:pt idx="3">
                  <c:v>8.6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DFF-4F34-82F2-F2439143DD5E}"/>
            </c:ext>
          </c:extLst>
        </c:ser>
        <c:ser>
          <c:idx val="1"/>
          <c:order val="1"/>
          <c:tx>
            <c:strRef>
              <c:f>Graphs!$F$308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Graphs!$D$309:$D$312</c:f>
              <c:strCache>
                <c:ptCount val="4"/>
                <c:pt idx="0">
                  <c:v>Riding with a DUI Driver (Alcohol)</c:v>
                </c:pt>
                <c:pt idx="1">
                  <c:v>Riding with a DUI Driver (Marijuana)</c:v>
                </c:pt>
                <c:pt idx="2">
                  <c:v>Driving Under the Influence (Alcohol)</c:v>
                </c:pt>
                <c:pt idx="3">
                  <c:v>Driving Under the Influence (Marijuana)</c:v>
                </c:pt>
              </c:strCache>
            </c:strRef>
          </c:cat>
          <c:val>
            <c:numRef>
              <c:f>Graphs!$F$309:$F$312</c:f>
              <c:numCache>
                <c:formatCode>General</c:formatCode>
                <c:ptCount val="4"/>
                <c:pt idx="0">
                  <c:v>18.100000000000001</c:v>
                </c:pt>
                <c:pt idx="1">
                  <c:v>12.7</c:v>
                </c:pt>
                <c:pt idx="2">
                  <c:v>17.7</c:v>
                </c:pt>
                <c:pt idx="3">
                  <c:v>7.6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DFF-4F34-82F2-F2439143DD5E}"/>
            </c:ext>
          </c:extLst>
        </c:ser>
        <c:ser>
          <c:idx val="2"/>
          <c:order val="2"/>
          <c:tx>
            <c:strRef>
              <c:f>Graphs!$G$308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>
              <a:solidFill>
                <a:srgbClr val="000000"/>
              </a:solidFill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Graphs!$D$309:$D$312</c:f>
              <c:strCache>
                <c:ptCount val="4"/>
                <c:pt idx="0">
                  <c:v>Riding with a DUI Driver (Alcohol)</c:v>
                </c:pt>
                <c:pt idx="1">
                  <c:v>Riding with a DUI Driver (Marijuana)</c:v>
                </c:pt>
                <c:pt idx="2">
                  <c:v>Driving Under the Influence (Alcohol)</c:v>
                </c:pt>
                <c:pt idx="3">
                  <c:v>Driving Under the Influence (Marijuana)</c:v>
                </c:pt>
              </c:strCache>
            </c:strRef>
          </c:cat>
          <c:val>
            <c:numRef>
              <c:f>Graphs!$G$309:$G$312</c:f>
              <c:numCache>
                <c:formatCode>General</c:formatCode>
                <c:ptCount val="4"/>
                <c:pt idx="0">
                  <c:v>23</c:v>
                </c:pt>
                <c:pt idx="1">
                  <c:v>18.8</c:v>
                </c:pt>
                <c:pt idx="2">
                  <c:v>13</c:v>
                </c:pt>
                <c:pt idx="3">
                  <c:v>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DFF-4F34-82F2-F2439143DD5E}"/>
            </c:ext>
          </c:extLst>
        </c:ser>
        <c:ser>
          <c:idx val="3"/>
          <c:order val="3"/>
          <c:tx>
            <c:strRef>
              <c:f>Graphs!$H$308</c:f>
              <c:strCache>
                <c:ptCount val="1"/>
                <c:pt idx="0">
                  <c:v>Florida Statewide</c:v>
                </c:pt>
              </c:strCache>
            </c:strRef>
          </c:tx>
          <c:spPr>
            <a:solidFill>
              <a:schemeClr val="tx1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Graphs!$D$309:$D$312</c:f>
              <c:strCache>
                <c:ptCount val="4"/>
                <c:pt idx="0">
                  <c:v>Riding with a DUI Driver (Alcohol)</c:v>
                </c:pt>
                <c:pt idx="1">
                  <c:v>Riding with a DUI Driver (Marijuana)</c:v>
                </c:pt>
                <c:pt idx="2">
                  <c:v>Driving Under the Influence (Alcohol)</c:v>
                </c:pt>
                <c:pt idx="3">
                  <c:v>Driving Under the Influence (Marijuana)</c:v>
                </c:pt>
              </c:strCache>
            </c:strRef>
          </c:cat>
          <c:val>
            <c:numRef>
              <c:f>Graphs!$H$309:$H$312</c:f>
              <c:numCache>
                <c:formatCode>General</c:formatCode>
                <c:ptCount val="4"/>
                <c:pt idx="0">
                  <c:v>16.399999999999999</c:v>
                </c:pt>
                <c:pt idx="1">
                  <c:v>22.7</c:v>
                </c:pt>
                <c:pt idx="2">
                  <c:v>5.4</c:v>
                </c:pt>
                <c:pt idx="3">
                  <c:v>10.3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7DFF-4F34-82F2-F2439143DD5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55876608"/>
        <c:axId val="67821952"/>
      </c:barChart>
      <c:catAx>
        <c:axId val="5587660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7821952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67821952"/>
        <c:scaling>
          <c:orientation val="minMax"/>
          <c:max val="5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0249209463151577E-2"/>
              <c:y val="0.34426293425120702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55876608"/>
        <c:crosses val="autoZero"/>
        <c:crossBetween val="between"/>
        <c:maj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453671106811308"/>
          <c:y val="8.6107312021200436E-2"/>
          <c:w val="0.84530655511064534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Graphs!$E$12:$G$12</c:f>
              <c:numCache>
                <c:formatCode>General</c:formatCode>
                <c:ptCount val="3"/>
                <c:pt idx="0">
                  <c:v>3.5</c:v>
                </c:pt>
                <c:pt idx="1">
                  <c:v>2.9</c:v>
                </c:pt>
                <c:pt idx="2">
                  <c:v>3.2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714-4334-B231-BDF78E08854B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Graphs!$H$12:$J$12</c:f>
              <c:numCache>
                <c:formatCode>General</c:formatCode>
                <c:ptCount val="3"/>
                <c:pt idx="0">
                  <c:v>6</c:v>
                </c:pt>
                <c:pt idx="1">
                  <c:v>1.2</c:v>
                </c:pt>
                <c:pt idx="2">
                  <c:v>3.4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714-4334-B231-BDF78E08854B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Graphs!$K$12:$M$12</c:f>
              <c:numCache>
                <c:formatCode>General</c:formatCode>
                <c:ptCount val="3"/>
                <c:pt idx="0">
                  <c:v>3.7</c:v>
                </c:pt>
                <c:pt idx="1">
                  <c:v>6</c:v>
                </c:pt>
                <c:pt idx="2">
                  <c:v>4.9000000000000004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F714-4334-B231-BDF78E08854B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Graphs!$N$12:$P$12</c:f>
              <c:numCache>
                <c:formatCode>General</c:formatCode>
                <c:ptCount val="3"/>
                <c:pt idx="0">
                  <c:v>10.6</c:v>
                </c:pt>
                <c:pt idx="1">
                  <c:v>3.1</c:v>
                </c:pt>
                <c:pt idx="2">
                  <c:v>6.4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F714-4334-B231-BDF78E08854B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Graphs!$Q$12:$S$12</c:f>
              <c:numCache>
                <c:formatCode>General</c:formatCode>
                <c:ptCount val="3"/>
                <c:pt idx="0">
                  <c:v>4.5</c:v>
                </c:pt>
                <c:pt idx="1">
                  <c:v>1.8</c:v>
                </c:pt>
                <c:pt idx="2">
                  <c:v>2.9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F714-4334-B231-BDF78E08854B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Graphs!$T$12:$V$12</c:f>
              <c:numCache>
                <c:formatCode>General</c:formatCode>
                <c:ptCount val="3"/>
                <c:pt idx="0">
                  <c:v>0.8</c:v>
                </c:pt>
                <c:pt idx="1">
                  <c:v>0</c:v>
                </c:pt>
                <c:pt idx="2">
                  <c:v>0.4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F714-4334-B231-BDF78E08854B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Graphs!$W$12:$Y$12</c:f>
              <c:numCache>
                <c:formatCode>General</c:formatCode>
                <c:ptCount val="3"/>
                <c:pt idx="0">
                  <c:v>2.2000000000000002</c:v>
                </c:pt>
                <c:pt idx="1">
                  <c:v>1.2</c:v>
                </c:pt>
                <c:pt idx="2">
                  <c:v>1.6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F714-4334-B231-BDF78E08854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68432640"/>
        <c:axId val="68434176"/>
      </c:barChart>
      <c:catAx>
        <c:axId val="6843264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8434176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68434176"/>
        <c:scaling>
          <c:orientation val="minMax"/>
          <c:max val="2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8432640"/>
        <c:crosses val="autoZero"/>
        <c:crossBetween val="between"/>
        <c:majorUnit val="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908733677914834"/>
          <c:y val="8.6107337232196643E-2"/>
          <c:w val="0.84530655511064534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>
              <a:solidFill>
                <a:srgbClr val="000000"/>
              </a:solidFill>
            </a:ln>
          </c:spPr>
          <c:invertIfNegative val="0"/>
          <c:val>
            <c:numRef>
              <c:f>Graphs!$K$23:$M$23</c:f>
              <c:numCache>
                <c:formatCode>General</c:formatCode>
                <c:ptCount val="3"/>
                <c:pt idx="0">
                  <c:v>1.8</c:v>
                </c:pt>
                <c:pt idx="1">
                  <c:v>1.5</c:v>
                </c:pt>
                <c:pt idx="2">
                  <c:v>1.7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AC2-47E1-AC61-7E44A5C15B9B}"/>
            </c:ext>
          </c:extLst>
        </c:ser>
        <c:ser>
          <c:idx val="4"/>
          <c:order val="1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Graphs!$N$23:$P$23</c:f>
              <c:numCache>
                <c:formatCode>General</c:formatCode>
                <c:ptCount val="3"/>
                <c:pt idx="0">
                  <c:v>2</c:v>
                </c:pt>
                <c:pt idx="1">
                  <c:v>1.3</c:v>
                </c:pt>
                <c:pt idx="2">
                  <c:v>1.6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AC2-47E1-AC61-7E44A5C15B9B}"/>
            </c:ext>
          </c:extLst>
        </c:ser>
        <c:ser>
          <c:idx val="5"/>
          <c:order val="2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Graphs!$Q$23:$S$23</c:f>
              <c:numCache>
                <c:formatCode>General</c:formatCode>
                <c:ptCount val="3"/>
                <c:pt idx="0">
                  <c:v>1.6</c:v>
                </c:pt>
                <c:pt idx="1">
                  <c:v>1.9</c:v>
                </c:pt>
                <c:pt idx="2">
                  <c:v>1.8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CAC2-47E1-AC61-7E44A5C15B9B}"/>
            </c:ext>
          </c:extLst>
        </c:ser>
        <c:ser>
          <c:idx val="3"/>
          <c:order val="3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Graphs!$T$23:$V$23</c:f>
              <c:numCache>
                <c:formatCode>General</c:formatCode>
                <c:ptCount val="3"/>
                <c:pt idx="0">
                  <c:v>0</c:v>
                </c:pt>
                <c:pt idx="1">
                  <c:v>1.2</c:v>
                </c:pt>
                <c:pt idx="2">
                  <c:v>0.6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CAC2-47E1-AC61-7E44A5C15B9B}"/>
            </c:ext>
          </c:extLst>
        </c:ser>
        <c:ser>
          <c:idx val="6"/>
          <c:order val="4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Graphs!$W$23:$Y$23</c:f>
              <c:numCache>
                <c:formatCode>General</c:formatCode>
                <c:ptCount val="3"/>
                <c:pt idx="0">
                  <c:v>1.8</c:v>
                </c:pt>
                <c:pt idx="1">
                  <c:v>2.1</c:v>
                </c:pt>
                <c:pt idx="2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CAC2-47E1-AC61-7E44A5C15B9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99542912"/>
        <c:axId val="99628160"/>
      </c:barChart>
      <c:catAx>
        <c:axId val="9954291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962816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99628160"/>
        <c:scaling>
          <c:orientation val="minMax"/>
          <c:max val="2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9542912"/>
        <c:crosses val="autoZero"/>
        <c:crossBetween val="between"/>
        <c:majorUnit val="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1363796249018361"/>
          <c:y val="8.6107337232196643E-2"/>
          <c:w val="0.84075592939961008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Graphs!$E$19:$G$19</c:f>
              <c:numCache>
                <c:formatCode>General</c:formatCode>
                <c:ptCount val="3"/>
                <c:pt idx="0">
                  <c:v>0</c:v>
                </c:pt>
                <c:pt idx="1">
                  <c:v>0</c:v>
                </c:pt>
                <c:pt idx="2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801-4D4B-927A-33AFA93750C0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Graphs!$H$19:$J$19</c:f>
              <c:numCache>
                <c:formatCode>General</c:formatCode>
                <c:ptCount val="3"/>
                <c:pt idx="0">
                  <c:v>0</c:v>
                </c:pt>
                <c:pt idx="1">
                  <c:v>2</c:v>
                </c:pt>
                <c:pt idx="2">
                  <c:v>1.1000000000000001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801-4D4B-927A-33AFA93750C0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Graphs!$K$19:$M$19</c:f>
              <c:numCache>
                <c:formatCode>General</c:formatCode>
                <c:ptCount val="3"/>
                <c:pt idx="0">
                  <c:v>2</c:v>
                </c:pt>
                <c:pt idx="1">
                  <c:v>4.3</c:v>
                </c:pt>
                <c:pt idx="2">
                  <c:v>3.2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A801-4D4B-927A-33AFA93750C0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Graphs!$N$19:$P$19</c:f>
              <c:numCache>
                <c:formatCode>General</c:formatCode>
                <c:ptCount val="3"/>
                <c:pt idx="0">
                  <c:v>1.1000000000000001</c:v>
                </c:pt>
                <c:pt idx="1">
                  <c:v>3.6</c:v>
                </c:pt>
                <c:pt idx="2">
                  <c:v>2.5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A801-4D4B-927A-33AFA93750C0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Graphs!$Q$19:$S$19</c:f>
              <c:numCache>
                <c:formatCode>General</c:formatCode>
                <c:ptCount val="3"/>
                <c:pt idx="0">
                  <c:v>0</c:v>
                </c:pt>
                <c:pt idx="1">
                  <c:v>0.5</c:v>
                </c:pt>
                <c:pt idx="2">
                  <c:v>0.3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A801-4D4B-927A-33AFA93750C0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Graphs!$T$19:$V$19</c:f>
              <c:numCache>
                <c:formatCode>General</c:formatCode>
                <c:ptCount val="3"/>
                <c:pt idx="0">
                  <c:v>0</c:v>
                </c:pt>
                <c:pt idx="1">
                  <c:v>2.1</c:v>
                </c:pt>
                <c:pt idx="2">
                  <c:v>1.2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A801-4D4B-927A-33AFA93750C0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Graphs!$W$19:$Y$19</c:f>
              <c:numCache>
                <c:formatCode>General</c:formatCode>
                <c:ptCount val="3"/>
                <c:pt idx="0">
                  <c:v>0.8</c:v>
                </c:pt>
                <c:pt idx="1">
                  <c:v>2.4</c:v>
                </c:pt>
                <c:pt idx="2">
                  <c:v>1.8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A801-4D4B-927A-33AFA93750C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113522944"/>
        <c:axId val="114428928"/>
      </c:barChart>
      <c:catAx>
        <c:axId val="11352294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14428928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14428928"/>
        <c:scaling>
          <c:orientation val="minMax"/>
          <c:max val="2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13522944"/>
        <c:crosses val="autoZero"/>
        <c:crossBetween val="between"/>
        <c:majorUnit val="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150296059408956"/>
          <c:y val="8.6107337232196643E-2"/>
          <c:w val="0.85289093129570404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Graphs!$E$20:$G$20</c:f>
              <c:numCache>
                <c:formatCode>General</c:formatCode>
                <c:ptCount val="3"/>
                <c:pt idx="0">
                  <c:v>1</c:v>
                </c:pt>
                <c:pt idx="1">
                  <c:v>4.8</c:v>
                </c:pt>
                <c:pt idx="2">
                  <c:v>3.3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20C-49EA-8B19-6174672E9131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Graphs!$H$20:$J$20</c:f>
              <c:numCache>
                <c:formatCode>General</c:formatCode>
                <c:ptCount val="3"/>
                <c:pt idx="0">
                  <c:v>8.6999999999999993</c:v>
                </c:pt>
                <c:pt idx="1">
                  <c:v>1.9</c:v>
                </c:pt>
                <c:pt idx="2">
                  <c:v>4.9000000000000004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20C-49EA-8B19-6174672E9131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Graphs!$K$20:$M$20</c:f>
              <c:numCache>
                <c:formatCode>General</c:formatCode>
                <c:ptCount val="3"/>
                <c:pt idx="0">
                  <c:v>1.9</c:v>
                </c:pt>
                <c:pt idx="1">
                  <c:v>2.6</c:v>
                </c:pt>
                <c:pt idx="2">
                  <c:v>2.2000000000000002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20C-49EA-8B19-6174672E9131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Graphs!$N$20:$P$20</c:f>
              <c:numCache>
                <c:formatCode>General</c:formatCode>
                <c:ptCount val="3"/>
                <c:pt idx="0">
                  <c:v>2.2999999999999998</c:v>
                </c:pt>
                <c:pt idx="1">
                  <c:v>5.9</c:v>
                </c:pt>
                <c:pt idx="2">
                  <c:v>4.3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720C-49EA-8B19-6174672E9131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Graphs!$Q$20:$S$20</c:f>
              <c:numCache>
                <c:formatCode>General</c:formatCode>
                <c:ptCount val="3"/>
                <c:pt idx="0">
                  <c:v>3.1</c:v>
                </c:pt>
                <c:pt idx="1">
                  <c:v>1.5</c:v>
                </c:pt>
                <c:pt idx="2">
                  <c:v>2.2000000000000002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720C-49EA-8B19-6174672E9131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Graphs!$T$20:$V$20</c:f>
              <c:numCache>
                <c:formatCode>General</c:formatCode>
                <c:ptCount val="3"/>
                <c:pt idx="0">
                  <c:v>2.2000000000000002</c:v>
                </c:pt>
                <c:pt idx="1">
                  <c:v>2.6</c:v>
                </c:pt>
                <c:pt idx="2">
                  <c:v>2.4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720C-49EA-8B19-6174672E9131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Graphs!$W$20:$Y$20</c:f>
              <c:numCache>
                <c:formatCode>General</c:formatCode>
                <c:ptCount val="3"/>
                <c:pt idx="0">
                  <c:v>1.6</c:v>
                </c:pt>
                <c:pt idx="1">
                  <c:v>2</c:v>
                </c:pt>
                <c:pt idx="2">
                  <c:v>1.8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720C-49EA-8B19-6174672E913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67920640"/>
        <c:axId val="68050944"/>
      </c:barChart>
      <c:catAx>
        <c:axId val="6792064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8050944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68050944"/>
        <c:scaling>
          <c:orientation val="minMax"/>
          <c:max val="2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7920640"/>
        <c:crosses val="autoZero"/>
        <c:crossBetween val="between"/>
        <c:majorUnit val="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301983583110132"/>
          <c:y val="8.6107337232196643E-2"/>
          <c:w val="0.85137405605869232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Graphs!$E$21:$G$21</c:f>
              <c:numCache>
                <c:formatCode>General</c:formatCode>
                <c:ptCount val="3"/>
                <c:pt idx="0">
                  <c:v>0</c:v>
                </c:pt>
                <c:pt idx="1">
                  <c:v>1</c:v>
                </c:pt>
                <c:pt idx="2">
                  <c:v>0.6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391-4DC3-B1E5-68ECEDF14E6C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Graphs!$H$21:$J$21</c:f>
              <c:numCache>
                <c:formatCode>General</c:formatCode>
                <c:ptCount val="3"/>
                <c:pt idx="0">
                  <c:v>1.2</c:v>
                </c:pt>
                <c:pt idx="1">
                  <c:v>2.2999999999999998</c:v>
                </c:pt>
                <c:pt idx="2">
                  <c:v>1.8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391-4DC3-B1E5-68ECEDF14E6C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Graphs!$K$21:$M$21</c:f>
              <c:numCache>
                <c:formatCode>General</c:formatCode>
                <c:ptCount val="3"/>
                <c:pt idx="0">
                  <c:v>1</c:v>
                </c:pt>
                <c:pt idx="1">
                  <c:v>0</c:v>
                </c:pt>
                <c:pt idx="2">
                  <c:v>0.5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2391-4DC3-B1E5-68ECEDF14E6C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Graphs!$N$21:$P$21</c:f>
              <c:numCache>
                <c:formatCode>General</c:formatCode>
                <c:ptCount val="3"/>
                <c:pt idx="0">
                  <c:v>1.1000000000000001</c:v>
                </c:pt>
                <c:pt idx="1">
                  <c:v>2.2000000000000002</c:v>
                </c:pt>
                <c:pt idx="2">
                  <c:v>1.7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2391-4DC3-B1E5-68ECEDF14E6C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Graphs!$Q$21:$S$21</c:f>
              <c:numCache>
                <c:formatCode>General</c:formatCode>
                <c:ptCount val="3"/>
                <c:pt idx="0">
                  <c:v>1.5</c:v>
                </c:pt>
                <c:pt idx="1">
                  <c:v>0</c:v>
                </c:pt>
                <c:pt idx="2">
                  <c:v>0.7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2391-4DC3-B1E5-68ECEDF14E6C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Graphs!$T$21:$V$21</c:f>
              <c:numCache>
                <c:formatCode>General</c:formatCode>
                <c:ptCount val="3"/>
                <c:pt idx="0">
                  <c:v>0</c:v>
                </c:pt>
                <c:pt idx="1">
                  <c:v>0.9</c:v>
                </c:pt>
                <c:pt idx="2">
                  <c:v>0.5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2391-4DC3-B1E5-68ECEDF14E6C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Graphs!$W$21:$Y$21</c:f>
              <c:numCache>
                <c:formatCode>General</c:formatCode>
                <c:ptCount val="3"/>
                <c:pt idx="0">
                  <c:v>0.5</c:v>
                </c:pt>
                <c:pt idx="1">
                  <c:v>1.6</c:v>
                </c:pt>
                <c:pt idx="2">
                  <c:v>1.2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2391-4DC3-B1E5-68ECEDF14E6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68067328"/>
        <c:axId val="68070016"/>
      </c:barChart>
      <c:catAx>
        <c:axId val="6806732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8070016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68070016"/>
        <c:scaling>
          <c:orientation val="minMax"/>
          <c:max val="2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8067328"/>
        <c:crosses val="autoZero"/>
        <c:crossBetween val="between"/>
        <c:majorUnit val="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021242225267918"/>
          <c:y val="7.3409461663947809E-2"/>
          <c:w val="0.84861955395507305"/>
          <c:h val="0.55474050269828457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dLbl>
              <c:idx val="0"/>
              <c:layout>
                <c:manualLayout>
                  <c:x val="-1.343085827659252E-17"/>
                  <c:y val="-8.0685829551185081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4A4-49FB-9A87-30984E00052B}"/>
                </c:ext>
              </c:extLst>
            </c:dLbl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'Data Sort'!$K$24:$K$41</c:f>
              <c:strCache>
                <c:ptCount val="18"/>
                <c:pt idx="0">
                  <c:v>Alcohol</c:v>
                </c:pt>
                <c:pt idx="1">
                  <c:v>Vaporizer/E-Cigarette</c:v>
                </c:pt>
                <c:pt idx="2">
                  <c:v>Binge Drinking</c:v>
                </c:pt>
                <c:pt idx="3">
                  <c:v>Cigarettes</c:v>
                </c:pt>
                <c:pt idx="4">
                  <c:v>Marijuana or Hashish</c:v>
                </c:pt>
                <c:pt idx="5">
                  <c:v>Prescription Pain Relievers</c:v>
                </c:pt>
                <c:pt idx="6">
                  <c:v>Synthetic Marijuana*</c:v>
                </c:pt>
                <c:pt idx="7">
                  <c:v>Depressants</c:v>
                </c:pt>
                <c:pt idx="8">
                  <c:v>Cocaine or Crack Cocaine</c:v>
                </c:pt>
                <c:pt idx="9">
                  <c:v>Over-the-Counter Drugs</c:v>
                </c:pt>
                <c:pt idx="10">
                  <c:v>Steroids (without a doctor’s order)</c:v>
                </c:pt>
                <c:pt idx="11">
                  <c:v>Prescription Amphetamines</c:v>
                </c:pt>
                <c:pt idx="12">
                  <c:v>LSD, PCP or Mushrooms</c:v>
                </c:pt>
                <c:pt idx="13">
                  <c:v>Inhalants</c:v>
                </c:pt>
                <c:pt idx="14">
                  <c:v>Heroin</c:v>
                </c:pt>
                <c:pt idx="15">
                  <c:v>Methamphetamine</c:v>
                </c:pt>
                <c:pt idx="16">
                  <c:v>Club Drugs</c:v>
                </c:pt>
                <c:pt idx="17">
                  <c:v>Flakka*</c:v>
                </c:pt>
              </c:strCache>
            </c:strRef>
          </c:cat>
          <c:val>
            <c:numRef>
              <c:f>'Data Sort'!$L$24:$L$41</c:f>
              <c:numCache>
                <c:formatCode>0.0</c:formatCode>
                <c:ptCount val="18"/>
                <c:pt idx="0">
                  <c:v>18</c:v>
                </c:pt>
                <c:pt idx="1">
                  <c:v>12.8</c:v>
                </c:pt>
                <c:pt idx="2">
                  <c:v>12.7</c:v>
                </c:pt>
                <c:pt idx="3">
                  <c:v>12.4</c:v>
                </c:pt>
                <c:pt idx="4">
                  <c:v>6.4</c:v>
                </c:pt>
                <c:pt idx="5">
                  <c:v>2.4</c:v>
                </c:pt>
                <c:pt idx="6">
                  <c:v>1.4</c:v>
                </c:pt>
                <c:pt idx="7">
                  <c:v>1.2</c:v>
                </c:pt>
                <c:pt idx="8">
                  <c:v>0.7</c:v>
                </c:pt>
                <c:pt idx="9">
                  <c:v>0.6</c:v>
                </c:pt>
                <c:pt idx="10">
                  <c:v>0.5</c:v>
                </c:pt>
                <c:pt idx="11">
                  <c:v>0.5</c:v>
                </c:pt>
                <c:pt idx="12">
                  <c:v>0.5</c:v>
                </c:pt>
                <c:pt idx="13">
                  <c:v>0.4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4A4-49FB-9A87-30984E00052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67132800"/>
        <c:axId val="67159168"/>
      </c:barChart>
      <c:catAx>
        <c:axId val="6713280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-270000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7159168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67159168"/>
        <c:scaling>
          <c:orientation val="minMax"/>
          <c:max val="10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669628753743666E-2"/>
              <c:y val="0.264273899998477"/>
            </c:manualLayout>
          </c:layout>
          <c:overlay val="0"/>
          <c:spPr>
            <a:noFill/>
            <a:ln w="25400">
              <a:noFill/>
            </a:ln>
          </c:spPr>
        </c:title>
        <c:numFmt formatCode="0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7132800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  <c:userShapes r:id="rId2"/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8011775167448356E-2"/>
          <c:y val="8.7030517289234929E-2"/>
          <c:w val="0.86963687257672062"/>
          <c:h val="0.7106285303151628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Graphs!$E$50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Graphs!$D$51:$D$55</c:f>
              <c:strCache>
                <c:ptCount val="5"/>
                <c:pt idx="0">
                  <c:v>Any illicit drug</c:v>
                </c:pt>
                <c:pt idx="1">
                  <c:v>Any illicit drug other than marijuana</c:v>
                </c:pt>
                <c:pt idx="2">
                  <c:v>Alcohol only</c:v>
                </c:pt>
                <c:pt idx="3">
                  <c:v>Alcohol or any
illicit drug</c:v>
                </c:pt>
                <c:pt idx="4">
                  <c:v>Any illicit drug,
but no alcohol</c:v>
                </c:pt>
              </c:strCache>
            </c:strRef>
          </c:cat>
          <c:val>
            <c:numRef>
              <c:f>Graphs!$E$51:$E$55</c:f>
              <c:numCache>
                <c:formatCode>General</c:formatCode>
                <c:ptCount val="5"/>
                <c:pt idx="0">
                  <c:v>10.5</c:v>
                </c:pt>
                <c:pt idx="1">
                  <c:v>4.7</c:v>
                </c:pt>
                <c:pt idx="2">
                  <c:v>10.7</c:v>
                </c:pt>
                <c:pt idx="3">
                  <c:v>20.8</c:v>
                </c:pt>
                <c:pt idx="4">
                  <c:v>3.1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33A-4486-8584-03B55708F34D}"/>
            </c:ext>
          </c:extLst>
        </c:ser>
        <c:ser>
          <c:idx val="1"/>
          <c:order val="1"/>
          <c:tx>
            <c:strRef>
              <c:f>Graphs!$F$50</c:f>
              <c:strCache>
                <c:ptCount val="1"/>
                <c:pt idx="0">
                  <c:v>Florida Statewide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Graphs!$D$51:$D$55</c:f>
              <c:strCache>
                <c:ptCount val="5"/>
                <c:pt idx="0">
                  <c:v>Any illicit drug</c:v>
                </c:pt>
                <c:pt idx="1">
                  <c:v>Any illicit drug other than marijuana</c:v>
                </c:pt>
                <c:pt idx="2">
                  <c:v>Alcohol only</c:v>
                </c:pt>
                <c:pt idx="3">
                  <c:v>Alcohol or any
illicit drug</c:v>
                </c:pt>
                <c:pt idx="4">
                  <c:v>Any illicit drug,
but no alcohol</c:v>
                </c:pt>
              </c:strCache>
            </c:strRef>
          </c:cat>
          <c:val>
            <c:numRef>
              <c:f>Graphs!$F$51:$F$55</c:f>
              <c:numCache>
                <c:formatCode>General</c:formatCode>
                <c:ptCount val="5"/>
                <c:pt idx="0">
                  <c:v>14.7</c:v>
                </c:pt>
                <c:pt idx="1">
                  <c:v>6.8</c:v>
                </c:pt>
                <c:pt idx="2">
                  <c:v>10</c:v>
                </c:pt>
                <c:pt idx="3">
                  <c:v>24.3</c:v>
                </c:pt>
                <c:pt idx="4">
                  <c:v>6.4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33A-4486-8584-03B55708F34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68173824"/>
        <c:axId val="68175744"/>
      </c:barChart>
      <c:catAx>
        <c:axId val="6817382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8175744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68175744"/>
        <c:scaling>
          <c:orientation val="minMax"/>
          <c:max val="6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0249209463151577E-2"/>
              <c:y val="0.34426293425120702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8173824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8011775167448356E-2"/>
          <c:y val="8.7030517289234929E-2"/>
          <c:w val="0.86963687257672062"/>
          <c:h val="0.6931739838610727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Graphs!$E$369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Graphs!$D$370:$D$376</c:f>
              <c:strCache>
                <c:ptCount val="7"/>
                <c:pt idx="0">
                  <c:v>Carrying a handgun</c:v>
                </c:pt>
                <c:pt idx="1">
                  <c:v>Selling drugs</c:v>
                </c:pt>
                <c:pt idx="2">
                  <c:v>Attempting to steal a vehicle</c:v>
                </c:pt>
                <c:pt idx="3">
                  <c:v>Being arrested</c:v>
                </c:pt>
                <c:pt idx="4">
                  <c:v>Taking a handgun to school</c:v>
                </c:pt>
                <c:pt idx="5">
                  <c:v>Getting suspended</c:v>
                </c:pt>
                <c:pt idx="6">
                  <c:v>Attacking someone with intent to harm</c:v>
                </c:pt>
              </c:strCache>
            </c:strRef>
          </c:cat>
          <c:val>
            <c:numRef>
              <c:f>Graphs!$E$370:$E$376</c:f>
              <c:numCache>
                <c:formatCode>General</c:formatCode>
                <c:ptCount val="7"/>
                <c:pt idx="0">
                  <c:v>7.4</c:v>
                </c:pt>
                <c:pt idx="1">
                  <c:v>0.5</c:v>
                </c:pt>
                <c:pt idx="2">
                  <c:v>0</c:v>
                </c:pt>
                <c:pt idx="3">
                  <c:v>0.4</c:v>
                </c:pt>
                <c:pt idx="4">
                  <c:v>0</c:v>
                </c:pt>
                <c:pt idx="5">
                  <c:v>9.6999999999999993</c:v>
                </c:pt>
                <c:pt idx="6">
                  <c:v>3.6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1E1-45DB-AFEB-A8B1F5A86FF6}"/>
            </c:ext>
          </c:extLst>
        </c:ser>
        <c:ser>
          <c:idx val="1"/>
          <c:order val="1"/>
          <c:tx>
            <c:strRef>
              <c:f>Graphs!$F$369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Graphs!$D$370:$D$376</c:f>
              <c:strCache>
                <c:ptCount val="7"/>
                <c:pt idx="0">
                  <c:v>Carrying a handgun</c:v>
                </c:pt>
                <c:pt idx="1">
                  <c:v>Selling drugs</c:v>
                </c:pt>
                <c:pt idx="2">
                  <c:v>Attempting to steal a vehicle</c:v>
                </c:pt>
                <c:pt idx="3">
                  <c:v>Being arrested</c:v>
                </c:pt>
                <c:pt idx="4">
                  <c:v>Taking a handgun to school</c:v>
                </c:pt>
                <c:pt idx="5">
                  <c:v>Getting suspended</c:v>
                </c:pt>
                <c:pt idx="6">
                  <c:v>Attacking someone with intent to harm</c:v>
                </c:pt>
              </c:strCache>
            </c:strRef>
          </c:cat>
          <c:val>
            <c:numRef>
              <c:f>Graphs!$F$370:$F$376</c:f>
              <c:numCache>
                <c:formatCode>General</c:formatCode>
                <c:ptCount val="7"/>
                <c:pt idx="0">
                  <c:v>5.5</c:v>
                </c:pt>
                <c:pt idx="1">
                  <c:v>4.2</c:v>
                </c:pt>
                <c:pt idx="2">
                  <c:v>1.3</c:v>
                </c:pt>
                <c:pt idx="3">
                  <c:v>2.4</c:v>
                </c:pt>
                <c:pt idx="4">
                  <c:v>0.6</c:v>
                </c:pt>
                <c:pt idx="5">
                  <c:v>9.8000000000000007</c:v>
                </c:pt>
                <c:pt idx="6">
                  <c:v>6.1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1E1-45DB-AFEB-A8B1F5A86FF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68371968"/>
        <c:axId val="68373888"/>
      </c:barChart>
      <c:catAx>
        <c:axId val="6837196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8373888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68373888"/>
        <c:scaling>
          <c:orientation val="minMax"/>
          <c:max val="3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0249209463151577E-2"/>
              <c:y val="0.34426293425120702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8371968"/>
        <c:crosses val="autoZero"/>
        <c:crossBetween val="between"/>
        <c:maj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711301019113226"/>
          <c:y val="8.7030517289234929E-2"/>
          <c:w val="0.86053562417325824"/>
          <c:h val="0.6691739824866990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Graphs!$E$256</c:f>
              <c:strCache>
                <c:ptCount val="1"/>
                <c:pt idx="0">
                  <c:v>Middle School</c:v>
                </c:pt>
              </c:strCache>
            </c:strRef>
          </c:tx>
          <c:spPr>
            <a:solidFill>
              <a:schemeClr val="bg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Graphs!$D$257:$D$263</c:f>
              <c:strCache>
                <c:ptCount val="7"/>
                <c:pt idx="0">
                  <c:v>Skipped
school
because of
bullying</c:v>
                </c:pt>
                <c:pt idx="1">
                  <c:v>Was kicked or
shoved in
past 30 days</c:v>
                </c:pt>
                <c:pt idx="2">
                  <c:v>Was taunted
or teased in
past 30 days</c:v>
                </c:pt>
                <c:pt idx="3">
                  <c:v>Was victim of
cyber bullying
in past
30 days</c:v>
                </c:pt>
                <c:pt idx="4">
                  <c:v>Physically
bullied others
in past
30 days</c:v>
                </c:pt>
                <c:pt idx="5">
                  <c:v>Verbally
bullied others
in past
30 days</c:v>
                </c:pt>
                <c:pt idx="6">
                  <c:v>Cyber bullied
others in past
30 days</c:v>
                </c:pt>
              </c:strCache>
            </c:strRef>
          </c:cat>
          <c:val>
            <c:numRef>
              <c:f>Graphs!$E$257:$E$263</c:f>
              <c:numCache>
                <c:formatCode>0.0</c:formatCode>
                <c:ptCount val="7"/>
                <c:pt idx="0">
                  <c:v>9.8000000000000007</c:v>
                </c:pt>
                <c:pt idx="1">
                  <c:v>17.7</c:v>
                </c:pt>
                <c:pt idx="2">
                  <c:v>41.1</c:v>
                </c:pt>
                <c:pt idx="3">
                  <c:v>8</c:v>
                </c:pt>
                <c:pt idx="4">
                  <c:v>5.7</c:v>
                </c:pt>
                <c:pt idx="5">
                  <c:v>11</c:v>
                </c:pt>
                <c:pt idx="6">
                  <c:v>3.5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6A5-42CD-A901-ABFBDF08C193}"/>
            </c:ext>
          </c:extLst>
        </c:ser>
        <c:ser>
          <c:idx val="1"/>
          <c:order val="1"/>
          <c:tx>
            <c:strRef>
              <c:f>Graphs!$F$256</c:f>
              <c:strCache>
                <c:ptCount val="1"/>
                <c:pt idx="0">
                  <c:v>High School</c:v>
                </c:pt>
              </c:strCache>
            </c:strRef>
          </c:tx>
          <c:spPr>
            <a:solidFill>
              <a:schemeClr val="tx1">
                <a:lumMod val="65000"/>
                <a:lumOff val="35000"/>
              </a:schemeClr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Graphs!$D$257:$D$263</c:f>
              <c:strCache>
                <c:ptCount val="7"/>
                <c:pt idx="0">
                  <c:v>Skipped
school
because of
bullying</c:v>
                </c:pt>
                <c:pt idx="1">
                  <c:v>Was kicked or
shoved in
past 30 days</c:v>
                </c:pt>
                <c:pt idx="2">
                  <c:v>Was taunted
or teased in
past 30 days</c:v>
                </c:pt>
                <c:pt idx="3">
                  <c:v>Was victim of
cyber bullying
in past
30 days</c:v>
                </c:pt>
                <c:pt idx="4">
                  <c:v>Physically
bullied others
in past
30 days</c:v>
                </c:pt>
                <c:pt idx="5">
                  <c:v>Verbally
bullied others
in past
30 days</c:v>
                </c:pt>
                <c:pt idx="6">
                  <c:v>Cyber bullied
others in past
30 days</c:v>
                </c:pt>
              </c:strCache>
            </c:strRef>
          </c:cat>
          <c:val>
            <c:numRef>
              <c:f>Graphs!$F$257:$F$263</c:f>
              <c:numCache>
                <c:formatCode>0.0</c:formatCode>
                <c:ptCount val="7"/>
                <c:pt idx="0">
                  <c:v>5.3</c:v>
                </c:pt>
                <c:pt idx="1">
                  <c:v>8.9</c:v>
                </c:pt>
                <c:pt idx="2">
                  <c:v>24.1</c:v>
                </c:pt>
                <c:pt idx="3">
                  <c:v>8.8000000000000007</c:v>
                </c:pt>
                <c:pt idx="4">
                  <c:v>6</c:v>
                </c:pt>
                <c:pt idx="5">
                  <c:v>11.8</c:v>
                </c:pt>
                <c:pt idx="6">
                  <c:v>6.1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6A5-42CD-A901-ABFBDF08C19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68684032"/>
        <c:axId val="70747648"/>
      </c:barChart>
      <c:catAx>
        <c:axId val="6868403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0747648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70747648"/>
        <c:scaling>
          <c:orientation val="minMax"/>
          <c:max val="6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0249209463151577E-2"/>
              <c:y val="0.34426293425120702"/>
            </c:manualLayout>
          </c:layout>
          <c:overlay val="0"/>
          <c:spPr>
            <a:noFill/>
            <a:ln w="25400">
              <a:noFill/>
            </a:ln>
          </c:spPr>
        </c:title>
        <c:numFmt formatCode="0.0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8684032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8011775167448356E-2"/>
          <c:y val="8.7030517289234929E-2"/>
          <c:w val="0.86963687257672062"/>
          <c:h val="0.7163847555806008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Graphs!$E$317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Graphs!$D$318:$D$320</c:f>
              <c:strCache>
                <c:ptCount val="3"/>
                <c:pt idx="0">
                  <c:v>Have you ever belonged to a gang?</c:v>
                </c:pt>
                <c:pt idx="1">
                  <c:v>Did that gang have a name?</c:v>
                </c:pt>
                <c:pt idx="2">
                  <c:v>Are you a gang member now?
(High School Only)</c:v>
                </c:pt>
              </c:strCache>
            </c:strRef>
          </c:cat>
          <c:val>
            <c:numRef>
              <c:f>Graphs!$E$318:$E$320</c:f>
              <c:numCache>
                <c:formatCode>General</c:formatCode>
                <c:ptCount val="3"/>
                <c:pt idx="0">
                  <c:v>2.6</c:v>
                </c:pt>
                <c:pt idx="1">
                  <c:v>14.9</c:v>
                </c:pt>
                <c:pt idx="2">
                  <c:v>0.8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721-4EBA-8895-10CA10D0DB5A}"/>
            </c:ext>
          </c:extLst>
        </c:ser>
        <c:ser>
          <c:idx val="1"/>
          <c:order val="1"/>
          <c:tx>
            <c:strRef>
              <c:f>Graphs!$F$317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Graphs!$D$318:$D$320</c:f>
              <c:strCache>
                <c:ptCount val="3"/>
                <c:pt idx="0">
                  <c:v>Have you ever belonged to a gang?</c:v>
                </c:pt>
                <c:pt idx="1">
                  <c:v>Did that gang have a name?</c:v>
                </c:pt>
                <c:pt idx="2">
                  <c:v>Are you a gang member now?
(High School Only)</c:v>
                </c:pt>
              </c:strCache>
            </c:strRef>
          </c:cat>
          <c:val>
            <c:numRef>
              <c:f>Graphs!$F$318:$F$320</c:f>
              <c:numCache>
                <c:formatCode>General</c:formatCode>
                <c:ptCount val="3"/>
                <c:pt idx="0">
                  <c:v>3.4</c:v>
                </c:pt>
                <c:pt idx="1">
                  <c:v>16.899999999999999</c:v>
                </c:pt>
                <c:pt idx="2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721-4EBA-8895-10CA10D0DB5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68476288"/>
        <c:axId val="68528384"/>
      </c:barChart>
      <c:catAx>
        <c:axId val="6847628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8528384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68528384"/>
        <c:scaling>
          <c:orientation val="minMax"/>
          <c:max val="5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0249209463151577E-2"/>
              <c:y val="0.34426293425120702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8476288"/>
        <c:crosses val="autoZero"/>
        <c:crossBetween val="between"/>
        <c:maj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255125284738041"/>
          <c:y val="6.1895551257253385E-2"/>
          <c:w val="0.74031890660592259"/>
          <c:h val="0.77240490006447449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Graphs!$E$108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Graphs!$D$109:$D$114</c:f>
              <c:strCache>
                <c:ptCount val="6"/>
                <c:pt idx="0">
                  <c:v>Community Rewards for
Prosocial Involvement</c:v>
                </c:pt>
                <c:pt idx="1">
                  <c:v>Family Opportunities for
Prosocial Involvement</c:v>
                </c:pt>
                <c:pt idx="2">
                  <c:v>Family Rewards for
Prosocial Involvement</c:v>
                </c:pt>
                <c:pt idx="3">
                  <c:v>School Opportunities for
Prosocial Involvement</c:v>
                </c:pt>
                <c:pt idx="4">
                  <c:v>School Rewards for
Prosocial Involvement</c:v>
                </c:pt>
                <c:pt idx="5">
                  <c:v>Religiosity</c:v>
                </c:pt>
              </c:strCache>
            </c:strRef>
          </c:cat>
          <c:val>
            <c:numRef>
              <c:f>Graphs!$E$109:$E$114</c:f>
              <c:numCache>
                <c:formatCode>General</c:formatCode>
                <c:ptCount val="6"/>
                <c:pt idx="0">
                  <c:v>57</c:v>
                </c:pt>
                <c:pt idx="1">
                  <c:v>68</c:v>
                </c:pt>
                <c:pt idx="2">
                  <c:v>60</c:v>
                </c:pt>
                <c:pt idx="3">
                  <c:v>46</c:v>
                </c:pt>
                <c:pt idx="4">
                  <c:v>59</c:v>
                </c:pt>
                <c:pt idx="5">
                  <c:v>75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CAF-4E00-9FA7-F193835F88AD}"/>
            </c:ext>
          </c:extLst>
        </c:ser>
        <c:ser>
          <c:idx val="1"/>
          <c:order val="1"/>
          <c:tx>
            <c:strRef>
              <c:f>Graphs!$F$108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Graphs!$D$109:$D$114</c:f>
              <c:strCache>
                <c:ptCount val="6"/>
                <c:pt idx="0">
                  <c:v>Community Rewards for
Prosocial Involvement</c:v>
                </c:pt>
                <c:pt idx="1">
                  <c:v>Family Opportunities for
Prosocial Involvement</c:v>
                </c:pt>
                <c:pt idx="2">
                  <c:v>Family Rewards for
Prosocial Involvement</c:v>
                </c:pt>
                <c:pt idx="3">
                  <c:v>School Opportunities for
Prosocial Involvement</c:v>
                </c:pt>
                <c:pt idx="4">
                  <c:v>School Rewards for
Prosocial Involvement</c:v>
                </c:pt>
                <c:pt idx="5">
                  <c:v>Religiosity</c:v>
                </c:pt>
              </c:strCache>
            </c:strRef>
          </c:cat>
          <c:val>
            <c:numRef>
              <c:f>Graphs!$F$109:$F$114</c:f>
              <c:numCache>
                <c:formatCode>General</c:formatCode>
                <c:ptCount val="6"/>
                <c:pt idx="0">
                  <c:v>46</c:v>
                </c:pt>
                <c:pt idx="1">
                  <c:v>60</c:v>
                </c:pt>
                <c:pt idx="2">
                  <c:v>56</c:v>
                </c:pt>
                <c:pt idx="3">
                  <c:v>53</c:v>
                </c:pt>
                <c:pt idx="4">
                  <c:v>49</c:v>
                </c:pt>
                <c:pt idx="5">
                  <c:v>49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CAF-4E00-9FA7-F193835F88A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-25"/>
        <c:axId val="68688512"/>
        <c:axId val="68698496"/>
      </c:barChart>
      <c:catAx>
        <c:axId val="68688512"/>
        <c:scaling>
          <c:orientation val="maxMin"/>
        </c:scaling>
        <c:delete val="0"/>
        <c:axPos val="l"/>
        <c:numFmt formatCode="@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8698496"/>
        <c:crosses val="autoZero"/>
        <c:auto val="0"/>
        <c:lblAlgn val="ctr"/>
        <c:lblOffset val="0"/>
        <c:tickLblSkip val="1"/>
        <c:tickMarkSkip val="1"/>
        <c:noMultiLvlLbl val="0"/>
      </c:catAx>
      <c:valAx>
        <c:axId val="68698496"/>
        <c:scaling>
          <c:orientation val="minMax"/>
          <c:max val="100"/>
          <c:min val="0"/>
        </c:scaling>
        <c:delete val="0"/>
        <c:axPos val="b"/>
        <c:majorGridlines>
          <c:spPr>
            <a:ln w="12700">
              <a:solidFill>
                <a:srgbClr val="C0C0C0"/>
              </a:solidFill>
              <a:prstDash val="solid"/>
            </a:ln>
          </c:spPr>
        </c:majorGridlines>
        <c:minorGridlines>
          <c:spPr>
            <a:ln w="12700">
              <a:solidFill>
                <a:srgbClr val="C0C0C0"/>
              </a:solidFill>
              <a:prstDash val="solid"/>
            </a:ln>
          </c:spPr>
        </c:minorGridlines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8688512"/>
        <c:crosses val="max"/>
        <c:crossBetween val="between"/>
        <c:majorUnit val="50"/>
        <c:min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255125284738041"/>
          <c:y val="6.1895551257253385E-2"/>
          <c:w val="0.74031890660592259"/>
          <c:h val="0.77240490006447449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Graphs!$E$150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Graphs!$D$151:$D$157</c:f>
              <c:strCache>
                <c:ptCount val="7"/>
                <c:pt idx="0">
                  <c:v>Community Disorganization</c:v>
                </c:pt>
                <c:pt idx="1">
                  <c:v>Transitions and Mobility</c:v>
                </c:pt>
                <c:pt idx="2">
                  <c:v>Laws and Norms
Favorable to Drug Use</c:v>
                </c:pt>
                <c:pt idx="3">
                  <c:v>Perceived Availability
of Drugs</c:v>
                </c:pt>
                <c:pt idx="4">
                  <c:v>Perceived Availability
of Handguns</c:v>
                </c:pt>
                <c:pt idx="5">
                  <c:v>Poor Family Management</c:v>
                </c:pt>
                <c:pt idx="6">
                  <c:v>Family Conflict</c:v>
                </c:pt>
              </c:strCache>
            </c:strRef>
          </c:cat>
          <c:val>
            <c:numRef>
              <c:f>Graphs!$E$151:$E$157</c:f>
              <c:numCache>
                <c:formatCode>General</c:formatCode>
                <c:ptCount val="7"/>
                <c:pt idx="0">
                  <c:v>29</c:v>
                </c:pt>
                <c:pt idx="1">
                  <c:v>35</c:v>
                </c:pt>
                <c:pt idx="2">
                  <c:v>36</c:v>
                </c:pt>
                <c:pt idx="3">
                  <c:v>31</c:v>
                </c:pt>
                <c:pt idx="4">
                  <c:v>37</c:v>
                </c:pt>
                <c:pt idx="5">
                  <c:v>30</c:v>
                </c:pt>
                <c:pt idx="6">
                  <c:v>36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C20-449D-83EB-4CCADDDBC207}"/>
            </c:ext>
          </c:extLst>
        </c:ser>
        <c:ser>
          <c:idx val="1"/>
          <c:order val="1"/>
          <c:tx>
            <c:strRef>
              <c:f>Graphs!$F$150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Graphs!$D$151:$D$157</c:f>
              <c:strCache>
                <c:ptCount val="7"/>
                <c:pt idx="0">
                  <c:v>Community Disorganization</c:v>
                </c:pt>
                <c:pt idx="1">
                  <c:v>Transitions and Mobility</c:v>
                </c:pt>
                <c:pt idx="2">
                  <c:v>Laws and Norms
Favorable to Drug Use</c:v>
                </c:pt>
                <c:pt idx="3">
                  <c:v>Perceived Availability
of Drugs</c:v>
                </c:pt>
                <c:pt idx="4">
                  <c:v>Perceived Availability
of Handguns</c:v>
                </c:pt>
                <c:pt idx="5">
                  <c:v>Poor Family Management</c:v>
                </c:pt>
                <c:pt idx="6">
                  <c:v>Family Conflict</c:v>
                </c:pt>
              </c:strCache>
            </c:strRef>
          </c:cat>
          <c:val>
            <c:numRef>
              <c:f>Graphs!$F$151:$F$157</c:f>
              <c:numCache>
                <c:formatCode>General</c:formatCode>
                <c:ptCount val="7"/>
                <c:pt idx="0">
                  <c:v>42</c:v>
                </c:pt>
                <c:pt idx="1">
                  <c:v>59</c:v>
                </c:pt>
                <c:pt idx="2">
                  <c:v>37</c:v>
                </c:pt>
                <c:pt idx="3">
                  <c:v>37</c:v>
                </c:pt>
                <c:pt idx="4">
                  <c:v>24</c:v>
                </c:pt>
                <c:pt idx="5">
                  <c:v>40</c:v>
                </c:pt>
                <c:pt idx="6">
                  <c:v>38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C20-449D-83EB-4CCADDDBC20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-25"/>
        <c:axId val="68726784"/>
        <c:axId val="68729856"/>
      </c:barChart>
      <c:catAx>
        <c:axId val="68726784"/>
        <c:scaling>
          <c:orientation val="maxMin"/>
        </c:scaling>
        <c:delete val="0"/>
        <c:axPos val="l"/>
        <c:numFmt formatCode="@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8729856"/>
        <c:crosses val="autoZero"/>
        <c:auto val="0"/>
        <c:lblAlgn val="ctr"/>
        <c:lblOffset val="0"/>
        <c:tickLblSkip val="1"/>
        <c:tickMarkSkip val="1"/>
        <c:noMultiLvlLbl val="0"/>
      </c:catAx>
      <c:valAx>
        <c:axId val="68729856"/>
        <c:scaling>
          <c:orientation val="minMax"/>
          <c:max val="100"/>
          <c:min val="0"/>
        </c:scaling>
        <c:delete val="0"/>
        <c:axPos val="b"/>
        <c:majorGridlines>
          <c:spPr>
            <a:ln w="12700">
              <a:solidFill>
                <a:srgbClr val="C0C0C0"/>
              </a:solidFill>
              <a:prstDash val="solid"/>
            </a:ln>
          </c:spPr>
        </c:majorGridlines>
        <c:minorGridlines>
          <c:spPr>
            <a:ln w="12700">
              <a:solidFill>
                <a:srgbClr val="C0C0C0"/>
              </a:solidFill>
              <a:prstDash val="solid"/>
            </a:ln>
          </c:spPr>
        </c:minorGridlines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8726784"/>
        <c:crosses val="max"/>
        <c:crossBetween val="between"/>
        <c:majorUnit val="50"/>
        <c:min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255125284738041"/>
          <c:y val="6.1895551257253385E-2"/>
          <c:w val="0.74031890660592259"/>
          <c:h val="0.76982591876208895"/>
        </c:manualLayout>
      </c:layout>
      <c:barChart>
        <c:barDir val="bar"/>
        <c:grouping val="clustered"/>
        <c:varyColors val="0"/>
        <c:ser>
          <c:idx val="0"/>
          <c:order val="0"/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Graphs!$D$158:$D$162</c:f>
              <c:strCache>
                <c:ptCount val="5"/>
                <c:pt idx="0">
                  <c:v>Poor Academic Performance</c:v>
                </c:pt>
                <c:pt idx="1">
                  <c:v>Lack of Commitment
to School</c:v>
                </c:pt>
                <c:pt idx="2">
                  <c:v>Favorable Attitudes toward
Antisocial Behavior</c:v>
                </c:pt>
                <c:pt idx="3">
                  <c:v>Favorable Attitudes toward
ATOD Use</c:v>
                </c:pt>
                <c:pt idx="4">
                  <c:v>Early Initiation of Drug Use</c:v>
                </c:pt>
              </c:strCache>
            </c:strRef>
          </c:cat>
          <c:val>
            <c:numRef>
              <c:f>Graphs!$E$158:$E$162</c:f>
              <c:numCache>
                <c:formatCode>General</c:formatCode>
                <c:ptCount val="5"/>
                <c:pt idx="0">
                  <c:v>57</c:v>
                </c:pt>
                <c:pt idx="1">
                  <c:v>44</c:v>
                </c:pt>
                <c:pt idx="2">
                  <c:v>29</c:v>
                </c:pt>
                <c:pt idx="3">
                  <c:v>18</c:v>
                </c:pt>
                <c:pt idx="4">
                  <c:v>17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F4E-4641-B81B-050AD7DB0B72}"/>
            </c:ext>
          </c:extLst>
        </c:ser>
        <c:ser>
          <c:idx val="1"/>
          <c:order val="1"/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Graphs!$D$158:$D$162</c:f>
              <c:strCache>
                <c:ptCount val="5"/>
                <c:pt idx="0">
                  <c:v>Poor Academic Performance</c:v>
                </c:pt>
                <c:pt idx="1">
                  <c:v>Lack of Commitment
to School</c:v>
                </c:pt>
                <c:pt idx="2">
                  <c:v>Favorable Attitudes toward
Antisocial Behavior</c:v>
                </c:pt>
                <c:pt idx="3">
                  <c:v>Favorable Attitudes toward
ATOD Use</c:v>
                </c:pt>
                <c:pt idx="4">
                  <c:v>Early Initiation of Drug Use</c:v>
                </c:pt>
              </c:strCache>
            </c:strRef>
          </c:cat>
          <c:val>
            <c:numRef>
              <c:f>Graphs!$F$158:$F$162</c:f>
              <c:numCache>
                <c:formatCode>General</c:formatCode>
                <c:ptCount val="5"/>
                <c:pt idx="0">
                  <c:v>42</c:v>
                </c:pt>
                <c:pt idx="1">
                  <c:v>53</c:v>
                </c:pt>
                <c:pt idx="2">
                  <c:v>39</c:v>
                </c:pt>
                <c:pt idx="3">
                  <c:v>32</c:v>
                </c:pt>
                <c:pt idx="4">
                  <c:v>23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F4E-4641-B81B-050AD7DB0B7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-25"/>
        <c:axId val="68740992"/>
        <c:axId val="68742528"/>
      </c:barChart>
      <c:catAx>
        <c:axId val="68740992"/>
        <c:scaling>
          <c:orientation val="maxMin"/>
        </c:scaling>
        <c:delete val="0"/>
        <c:axPos val="l"/>
        <c:numFmt formatCode="@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8742528"/>
        <c:crosses val="autoZero"/>
        <c:auto val="0"/>
        <c:lblAlgn val="ctr"/>
        <c:lblOffset val="0"/>
        <c:tickLblSkip val="1"/>
        <c:tickMarkSkip val="1"/>
        <c:noMultiLvlLbl val="0"/>
      </c:catAx>
      <c:valAx>
        <c:axId val="68742528"/>
        <c:scaling>
          <c:orientation val="minMax"/>
          <c:max val="100"/>
          <c:min val="0"/>
        </c:scaling>
        <c:delete val="0"/>
        <c:axPos val="b"/>
        <c:majorGridlines>
          <c:spPr>
            <a:ln w="12700">
              <a:solidFill>
                <a:srgbClr val="C0C0C0"/>
              </a:solidFill>
              <a:prstDash val="solid"/>
            </a:ln>
          </c:spPr>
        </c:majorGridlines>
        <c:minorGridlines>
          <c:spPr>
            <a:ln w="12700">
              <a:solidFill>
                <a:srgbClr val="C0C0C0"/>
              </a:solidFill>
              <a:prstDash val="solid"/>
            </a:ln>
          </c:spPr>
        </c:minorGridlines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8740992"/>
        <c:crosses val="max"/>
        <c:crossBetween val="between"/>
        <c:majorUnit val="50"/>
        <c:min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255125284738041"/>
          <c:y val="6.1895551257253385E-2"/>
          <c:w val="0.74031890660592259"/>
          <c:h val="0.77498388136686014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Graphs!$E$192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Graphs!$D$193:$D$198</c:f>
              <c:strCache>
                <c:ptCount val="6"/>
                <c:pt idx="0">
                  <c:v>Community Rewards for
Prosocial Involvement</c:v>
                </c:pt>
                <c:pt idx="1">
                  <c:v>Family Opportunities for
Prosocial Involvement</c:v>
                </c:pt>
                <c:pt idx="2">
                  <c:v>Family Rewards for
Prosocial Involvement</c:v>
                </c:pt>
                <c:pt idx="3">
                  <c:v>School Opportunities for
Prosocial Involvement</c:v>
                </c:pt>
                <c:pt idx="4">
                  <c:v>School Rewards for
Prosocial Involvement</c:v>
                </c:pt>
                <c:pt idx="5">
                  <c:v>Religiosity</c:v>
                </c:pt>
              </c:strCache>
            </c:strRef>
          </c:cat>
          <c:val>
            <c:numRef>
              <c:f>Graphs!$E$193:$E$198</c:f>
              <c:numCache>
                <c:formatCode>General</c:formatCode>
                <c:ptCount val="6"/>
                <c:pt idx="0">
                  <c:v>86</c:v>
                </c:pt>
                <c:pt idx="1">
                  <c:v>69</c:v>
                </c:pt>
                <c:pt idx="2">
                  <c:v>66</c:v>
                </c:pt>
                <c:pt idx="3">
                  <c:v>64</c:v>
                </c:pt>
                <c:pt idx="4">
                  <c:v>69</c:v>
                </c:pt>
                <c:pt idx="5">
                  <c:v>86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4FD-4D40-9C76-0EC83DD1361D}"/>
            </c:ext>
          </c:extLst>
        </c:ser>
        <c:ser>
          <c:idx val="1"/>
          <c:order val="1"/>
          <c:tx>
            <c:strRef>
              <c:f>Graphs!$F$192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Graphs!$D$193:$D$198</c:f>
              <c:strCache>
                <c:ptCount val="6"/>
                <c:pt idx="0">
                  <c:v>Community Rewards for
Prosocial Involvement</c:v>
                </c:pt>
                <c:pt idx="1">
                  <c:v>Family Opportunities for
Prosocial Involvement</c:v>
                </c:pt>
                <c:pt idx="2">
                  <c:v>Family Rewards for
Prosocial Involvement</c:v>
                </c:pt>
                <c:pt idx="3">
                  <c:v>School Opportunities for
Prosocial Involvement</c:v>
                </c:pt>
                <c:pt idx="4">
                  <c:v>School Rewards for
Prosocial Involvement</c:v>
                </c:pt>
                <c:pt idx="5">
                  <c:v>Religiosity</c:v>
                </c:pt>
              </c:strCache>
            </c:strRef>
          </c:cat>
          <c:val>
            <c:numRef>
              <c:f>Graphs!$F$193:$F$198</c:f>
              <c:numCache>
                <c:formatCode>General</c:formatCode>
                <c:ptCount val="6"/>
                <c:pt idx="0">
                  <c:v>69</c:v>
                </c:pt>
                <c:pt idx="1">
                  <c:v>59</c:v>
                </c:pt>
                <c:pt idx="2">
                  <c:v>56</c:v>
                </c:pt>
                <c:pt idx="3">
                  <c:v>63</c:v>
                </c:pt>
                <c:pt idx="4">
                  <c:v>59</c:v>
                </c:pt>
                <c:pt idx="5">
                  <c:v>57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4FD-4D40-9C76-0EC83DD1361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-25"/>
        <c:axId val="68706304"/>
        <c:axId val="68740224"/>
      </c:barChart>
      <c:catAx>
        <c:axId val="68706304"/>
        <c:scaling>
          <c:orientation val="maxMin"/>
        </c:scaling>
        <c:delete val="0"/>
        <c:axPos val="l"/>
        <c:numFmt formatCode="@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8740224"/>
        <c:crosses val="autoZero"/>
        <c:auto val="0"/>
        <c:lblAlgn val="ctr"/>
        <c:lblOffset val="0"/>
        <c:tickLblSkip val="1"/>
        <c:tickMarkSkip val="1"/>
        <c:noMultiLvlLbl val="0"/>
      </c:catAx>
      <c:valAx>
        <c:axId val="68740224"/>
        <c:scaling>
          <c:orientation val="minMax"/>
          <c:max val="100"/>
          <c:min val="0"/>
        </c:scaling>
        <c:delete val="0"/>
        <c:axPos val="b"/>
        <c:majorGridlines>
          <c:spPr>
            <a:ln w="12700">
              <a:solidFill>
                <a:srgbClr val="C0C0C0"/>
              </a:solidFill>
              <a:prstDash val="solid"/>
            </a:ln>
          </c:spPr>
        </c:majorGridlines>
        <c:minorGridlines>
          <c:spPr>
            <a:ln w="12700">
              <a:solidFill>
                <a:srgbClr val="C0C0C0"/>
              </a:solidFill>
              <a:prstDash val="solid"/>
            </a:ln>
          </c:spPr>
        </c:minorGridlines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8706304"/>
        <c:crosses val="max"/>
        <c:crossBetween val="between"/>
        <c:majorUnit val="50"/>
        <c:min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255125284738041"/>
          <c:y val="6.1895551257253385E-2"/>
          <c:w val="0.74031890660592259"/>
          <c:h val="0.7672469374597034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Graphs!$E$237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Graphs!$D$238:$D$244</c:f>
              <c:strCache>
                <c:ptCount val="7"/>
                <c:pt idx="0">
                  <c:v>Community Disorganization</c:v>
                </c:pt>
                <c:pt idx="1">
                  <c:v>Transitions and Mobility</c:v>
                </c:pt>
                <c:pt idx="2">
                  <c:v>Laws and Norms
Favorable to Drug Use</c:v>
                </c:pt>
                <c:pt idx="3">
                  <c:v>Perceived Availability
of Drugs</c:v>
                </c:pt>
                <c:pt idx="4">
                  <c:v>Perceived Availability
of Handguns</c:v>
                </c:pt>
                <c:pt idx="5">
                  <c:v>Poor Family Management</c:v>
                </c:pt>
                <c:pt idx="6">
                  <c:v>Family Conflict</c:v>
                </c:pt>
              </c:strCache>
            </c:strRef>
          </c:cat>
          <c:val>
            <c:numRef>
              <c:f>Graphs!$E$238:$E$244</c:f>
              <c:numCache>
                <c:formatCode>General</c:formatCode>
                <c:ptCount val="7"/>
                <c:pt idx="0">
                  <c:v>40</c:v>
                </c:pt>
                <c:pt idx="1">
                  <c:v>38</c:v>
                </c:pt>
                <c:pt idx="2">
                  <c:v>34</c:v>
                </c:pt>
                <c:pt idx="3">
                  <c:v>23</c:v>
                </c:pt>
                <c:pt idx="4">
                  <c:v>52</c:v>
                </c:pt>
                <c:pt idx="5">
                  <c:v>22</c:v>
                </c:pt>
                <c:pt idx="6">
                  <c:v>21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6CC-42D9-AE52-4DD822EAA38C}"/>
            </c:ext>
          </c:extLst>
        </c:ser>
        <c:ser>
          <c:idx val="1"/>
          <c:order val="1"/>
          <c:tx>
            <c:strRef>
              <c:f>Graphs!$F$237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Graphs!$D$238:$D$244</c:f>
              <c:strCache>
                <c:ptCount val="7"/>
                <c:pt idx="0">
                  <c:v>Community Disorganization</c:v>
                </c:pt>
                <c:pt idx="1">
                  <c:v>Transitions and Mobility</c:v>
                </c:pt>
                <c:pt idx="2">
                  <c:v>Laws and Norms
Favorable to Drug Use</c:v>
                </c:pt>
                <c:pt idx="3">
                  <c:v>Perceived Availability
of Drugs</c:v>
                </c:pt>
                <c:pt idx="4">
                  <c:v>Perceived Availability
of Handguns</c:v>
                </c:pt>
                <c:pt idx="5">
                  <c:v>Poor Family Management</c:v>
                </c:pt>
                <c:pt idx="6">
                  <c:v>Family Conflict</c:v>
                </c:pt>
              </c:strCache>
            </c:strRef>
          </c:cat>
          <c:val>
            <c:numRef>
              <c:f>Graphs!$F$238:$F$244</c:f>
              <c:numCache>
                <c:formatCode>General</c:formatCode>
                <c:ptCount val="7"/>
                <c:pt idx="0">
                  <c:v>44</c:v>
                </c:pt>
                <c:pt idx="1">
                  <c:v>61</c:v>
                </c:pt>
                <c:pt idx="2">
                  <c:v>31</c:v>
                </c:pt>
                <c:pt idx="3">
                  <c:v>27</c:v>
                </c:pt>
                <c:pt idx="4">
                  <c:v>36</c:v>
                </c:pt>
                <c:pt idx="5">
                  <c:v>38</c:v>
                </c:pt>
                <c:pt idx="6">
                  <c:v>33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6CC-42D9-AE52-4DD822EAA38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-25"/>
        <c:axId val="68745088"/>
        <c:axId val="68746624"/>
      </c:barChart>
      <c:catAx>
        <c:axId val="68745088"/>
        <c:scaling>
          <c:orientation val="maxMin"/>
        </c:scaling>
        <c:delete val="0"/>
        <c:axPos val="l"/>
        <c:numFmt formatCode="@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8746624"/>
        <c:crosses val="autoZero"/>
        <c:auto val="0"/>
        <c:lblAlgn val="ctr"/>
        <c:lblOffset val="0"/>
        <c:tickLblSkip val="1"/>
        <c:tickMarkSkip val="1"/>
        <c:noMultiLvlLbl val="0"/>
      </c:catAx>
      <c:valAx>
        <c:axId val="68746624"/>
        <c:scaling>
          <c:orientation val="minMax"/>
          <c:max val="100"/>
          <c:min val="0"/>
        </c:scaling>
        <c:delete val="0"/>
        <c:axPos val="b"/>
        <c:majorGridlines>
          <c:spPr>
            <a:ln w="12700">
              <a:solidFill>
                <a:srgbClr val="C0C0C0"/>
              </a:solidFill>
              <a:prstDash val="solid"/>
            </a:ln>
          </c:spPr>
        </c:majorGridlines>
        <c:minorGridlines>
          <c:spPr>
            <a:ln w="12700">
              <a:solidFill>
                <a:srgbClr val="C0C0C0"/>
              </a:solidFill>
              <a:prstDash val="solid"/>
            </a:ln>
          </c:spPr>
        </c:minorGridlines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8745088"/>
        <c:crosses val="max"/>
        <c:crossBetween val="between"/>
        <c:majorUnit val="50"/>
        <c:min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255125284738041"/>
          <c:y val="6.1895551257253385E-2"/>
          <c:w val="0.74031890660592259"/>
          <c:h val="0.76208897485493232"/>
        </c:manualLayout>
      </c:layout>
      <c:barChart>
        <c:barDir val="bar"/>
        <c:grouping val="clustered"/>
        <c:varyColors val="0"/>
        <c:ser>
          <c:idx val="0"/>
          <c:order val="0"/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Graphs!$D$245:$D$249</c:f>
              <c:strCache>
                <c:ptCount val="5"/>
                <c:pt idx="0">
                  <c:v>Poor Academic Performance</c:v>
                </c:pt>
                <c:pt idx="1">
                  <c:v>Lack of Commitment
to School</c:v>
                </c:pt>
                <c:pt idx="2">
                  <c:v>Favorable Attitudes toward
Antisocial Behavior</c:v>
                </c:pt>
                <c:pt idx="3">
                  <c:v>Favorable Attitudes toward
ATOD Use</c:v>
                </c:pt>
                <c:pt idx="4">
                  <c:v>Early Initiation of Drug Use</c:v>
                </c:pt>
              </c:strCache>
            </c:strRef>
          </c:cat>
          <c:val>
            <c:numRef>
              <c:f>Graphs!$E$245:$E$249</c:f>
              <c:numCache>
                <c:formatCode>General</c:formatCode>
                <c:ptCount val="5"/>
                <c:pt idx="0">
                  <c:v>40</c:v>
                </c:pt>
                <c:pt idx="1">
                  <c:v>43</c:v>
                </c:pt>
                <c:pt idx="2">
                  <c:v>30</c:v>
                </c:pt>
                <c:pt idx="3">
                  <c:v>28</c:v>
                </c:pt>
                <c:pt idx="4">
                  <c:v>24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DF5-480B-91F5-7DE7C2B7D3E6}"/>
            </c:ext>
          </c:extLst>
        </c:ser>
        <c:ser>
          <c:idx val="1"/>
          <c:order val="1"/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Graphs!$D$245:$D$249</c:f>
              <c:strCache>
                <c:ptCount val="5"/>
                <c:pt idx="0">
                  <c:v>Poor Academic Performance</c:v>
                </c:pt>
                <c:pt idx="1">
                  <c:v>Lack of Commitment
to School</c:v>
                </c:pt>
                <c:pt idx="2">
                  <c:v>Favorable Attitudes toward
Antisocial Behavior</c:v>
                </c:pt>
                <c:pt idx="3">
                  <c:v>Favorable Attitudes toward
ATOD Use</c:v>
                </c:pt>
                <c:pt idx="4">
                  <c:v>Early Initiation of Drug Use</c:v>
                </c:pt>
              </c:strCache>
            </c:strRef>
          </c:cat>
          <c:val>
            <c:numRef>
              <c:f>Graphs!$F$245:$F$249</c:f>
              <c:numCache>
                <c:formatCode>General</c:formatCode>
                <c:ptCount val="5"/>
                <c:pt idx="0">
                  <c:v>44</c:v>
                </c:pt>
                <c:pt idx="1">
                  <c:v>54</c:v>
                </c:pt>
                <c:pt idx="2">
                  <c:v>35</c:v>
                </c:pt>
                <c:pt idx="3">
                  <c:v>36</c:v>
                </c:pt>
                <c:pt idx="4">
                  <c:v>22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DF5-480B-91F5-7DE7C2B7D3E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-25"/>
        <c:axId val="69572480"/>
        <c:axId val="69574016"/>
      </c:barChart>
      <c:catAx>
        <c:axId val="69572480"/>
        <c:scaling>
          <c:orientation val="maxMin"/>
        </c:scaling>
        <c:delete val="0"/>
        <c:axPos val="l"/>
        <c:numFmt formatCode="@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9574016"/>
        <c:crosses val="autoZero"/>
        <c:auto val="0"/>
        <c:lblAlgn val="ctr"/>
        <c:lblOffset val="0"/>
        <c:tickLblSkip val="1"/>
        <c:tickMarkSkip val="1"/>
        <c:noMultiLvlLbl val="0"/>
      </c:catAx>
      <c:valAx>
        <c:axId val="69574016"/>
        <c:scaling>
          <c:orientation val="minMax"/>
          <c:max val="100"/>
          <c:min val="0"/>
        </c:scaling>
        <c:delete val="0"/>
        <c:axPos val="b"/>
        <c:majorGridlines>
          <c:spPr>
            <a:ln w="12700">
              <a:solidFill>
                <a:srgbClr val="C0C0C0"/>
              </a:solidFill>
              <a:prstDash val="solid"/>
            </a:ln>
          </c:spPr>
        </c:majorGridlines>
        <c:minorGridlines>
          <c:spPr>
            <a:ln w="12700">
              <a:solidFill>
                <a:srgbClr val="C0C0C0"/>
              </a:solidFill>
              <a:prstDash val="solid"/>
            </a:ln>
          </c:spPr>
        </c:minorGridlines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9572480"/>
        <c:crosses val="max"/>
        <c:crossBetween val="between"/>
        <c:majorUnit val="50"/>
        <c:min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757046154213658"/>
          <c:y val="8.6107337232196643E-2"/>
          <c:w val="0.84682343034765706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Graphs!$E$6:$G$6</c:f>
              <c:numCache>
                <c:formatCode>General</c:formatCode>
                <c:ptCount val="3"/>
                <c:pt idx="0">
                  <c:v>16.100000000000001</c:v>
                </c:pt>
                <c:pt idx="1">
                  <c:v>40.6</c:v>
                </c:pt>
                <c:pt idx="2">
                  <c:v>30.3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37F-4906-BC15-4A0F4C99B544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Graphs!$H$6:$J$6</c:f>
              <c:numCache>
                <c:formatCode>General</c:formatCode>
                <c:ptCount val="3"/>
                <c:pt idx="0">
                  <c:v>25.9</c:v>
                </c:pt>
                <c:pt idx="1">
                  <c:v>41.3</c:v>
                </c:pt>
                <c:pt idx="2">
                  <c:v>34.200000000000003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37F-4906-BC15-4A0F4C99B544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Graphs!$K$6:$M$6</c:f>
              <c:numCache>
                <c:formatCode>General</c:formatCode>
                <c:ptCount val="3"/>
                <c:pt idx="0">
                  <c:v>21.7</c:v>
                </c:pt>
                <c:pt idx="1">
                  <c:v>38.700000000000003</c:v>
                </c:pt>
                <c:pt idx="2">
                  <c:v>30.2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237F-4906-BC15-4A0F4C99B544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Graphs!$N$6:$P$6</c:f>
              <c:numCache>
                <c:formatCode>General</c:formatCode>
                <c:ptCount val="3"/>
                <c:pt idx="0">
                  <c:v>15.4</c:v>
                </c:pt>
                <c:pt idx="1">
                  <c:v>37.4</c:v>
                </c:pt>
                <c:pt idx="2">
                  <c:v>27.6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237F-4906-BC15-4A0F4C99B544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Graphs!$Q$6:$S$6</c:f>
              <c:numCache>
                <c:formatCode>General</c:formatCode>
                <c:ptCount val="3"/>
                <c:pt idx="0">
                  <c:v>11</c:v>
                </c:pt>
                <c:pt idx="1">
                  <c:v>31.2</c:v>
                </c:pt>
                <c:pt idx="2">
                  <c:v>22.3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237F-4906-BC15-4A0F4C99B544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Graphs!$T$6:$V$6</c:f>
              <c:numCache>
                <c:formatCode>General</c:formatCode>
                <c:ptCount val="3"/>
                <c:pt idx="0">
                  <c:v>8.6999999999999993</c:v>
                </c:pt>
                <c:pt idx="1">
                  <c:v>25.5</c:v>
                </c:pt>
                <c:pt idx="2">
                  <c:v>18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237F-4906-BC15-4A0F4C99B544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Graphs!$W$6:$Y$6</c:f>
              <c:numCache>
                <c:formatCode>General</c:formatCode>
                <c:ptCount val="3"/>
                <c:pt idx="0">
                  <c:v>8.3000000000000007</c:v>
                </c:pt>
                <c:pt idx="1">
                  <c:v>25.5</c:v>
                </c:pt>
                <c:pt idx="2">
                  <c:v>18.3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237F-4906-BC15-4A0F4C99B54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67400448"/>
        <c:axId val="67479040"/>
      </c:barChart>
      <c:catAx>
        <c:axId val="6740044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747904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67479040"/>
        <c:scaling>
          <c:orientation val="minMax"/>
          <c:max val="8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7400448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1060421201616009"/>
          <c:y val="8.6107337232196643E-2"/>
          <c:w val="0.84378967987363351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Graphs!$E$7:$G$7</c:f>
              <c:numCache>
                <c:formatCode>General</c:formatCode>
                <c:ptCount val="3"/>
                <c:pt idx="0">
                  <c:v>6.1</c:v>
                </c:pt>
                <c:pt idx="1">
                  <c:v>24.5</c:v>
                </c:pt>
                <c:pt idx="2">
                  <c:v>16.600000000000001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904-41C0-9D80-6C9D80A8976B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Graphs!$H$7:$J$7</c:f>
              <c:numCache>
                <c:formatCode>General</c:formatCode>
                <c:ptCount val="3"/>
                <c:pt idx="0">
                  <c:v>5.4</c:v>
                </c:pt>
                <c:pt idx="1">
                  <c:v>19.2</c:v>
                </c:pt>
                <c:pt idx="2">
                  <c:v>12.9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904-41C0-9D80-6C9D80A8976B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Graphs!$K$7:$M$7</c:f>
              <c:numCache>
                <c:formatCode>General</c:formatCode>
                <c:ptCount val="3"/>
                <c:pt idx="0">
                  <c:v>8.1999999999999993</c:v>
                </c:pt>
                <c:pt idx="1">
                  <c:v>25.6</c:v>
                </c:pt>
                <c:pt idx="2">
                  <c:v>17.3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F904-41C0-9D80-6C9D80A8976B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Graphs!$N$7:$P$7</c:f>
              <c:numCache>
                <c:formatCode>General</c:formatCode>
                <c:ptCount val="3"/>
                <c:pt idx="0">
                  <c:v>5.8</c:v>
                </c:pt>
                <c:pt idx="1">
                  <c:v>24.4</c:v>
                </c:pt>
                <c:pt idx="2">
                  <c:v>16.100000000000001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F904-41C0-9D80-6C9D80A8976B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Graphs!$Q$7:$S$7</c:f>
              <c:numCache>
                <c:formatCode>General</c:formatCode>
                <c:ptCount val="3"/>
                <c:pt idx="0">
                  <c:v>5.6</c:v>
                </c:pt>
                <c:pt idx="1">
                  <c:v>22.8</c:v>
                </c:pt>
                <c:pt idx="2">
                  <c:v>15.1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F904-41C0-9D80-6C9D80A8976B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Graphs!$T$7:$V$7</c:f>
              <c:numCache>
                <c:formatCode>General</c:formatCode>
                <c:ptCount val="3"/>
                <c:pt idx="0">
                  <c:v>4.0999999999999996</c:v>
                </c:pt>
                <c:pt idx="1">
                  <c:v>19.7</c:v>
                </c:pt>
                <c:pt idx="2">
                  <c:v>12.7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F904-41C0-9D80-6C9D80A8976B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Graphs!$W$7:$Y$7</c:f>
              <c:numCache>
                <c:formatCode>General</c:formatCode>
                <c:ptCount val="3"/>
                <c:pt idx="0">
                  <c:v>3.2</c:v>
                </c:pt>
                <c:pt idx="1">
                  <c:v>10.9</c:v>
                </c:pt>
                <c:pt idx="2">
                  <c:v>7.7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F904-41C0-9D80-6C9D80A8976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67769856"/>
        <c:axId val="67771392"/>
      </c:barChart>
      <c:catAx>
        <c:axId val="6776985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7771392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67771392"/>
        <c:scaling>
          <c:orientation val="minMax"/>
          <c:max val="8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7769856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94236769891818"/>
          <c:y val="8.6107337232196643E-2"/>
          <c:w val="0.84497009546161683"/>
          <c:h val="0.73482970564522299"/>
        </c:manualLayout>
      </c:layout>
      <c:lineChart>
        <c:grouping val="standard"/>
        <c:varyColors val="0"/>
        <c:ser>
          <c:idx val="0"/>
          <c:order val="0"/>
          <c:tx>
            <c:strRef>
              <c:f>Graphs!$D$281</c:f>
              <c:strCache>
                <c:ptCount val="1"/>
                <c:pt idx="0">
                  <c:v>Past-30-Day Use</c:v>
                </c:pt>
              </c:strCache>
            </c:strRef>
          </c:tx>
          <c:spPr>
            <a:ln w="31750">
              <a:solidFill>
                <a:schemeClr val="tx1"/>
              </a:solidFill>
              <a:prstDash val="solid"/>
            </a:ln>
          </c:spPr>
          <c:marker>
            <c:symbol val="diamond"/>
            <c:size val="9"/>
            <c:spPr>
              <a:solidFill>
                <a:schemeClr val="tx1"/>
              </a:solidFill>
              <a:ln>
                <a:solidFill>
                  <a:schemeClr val="tx1"/>
                </a:solidFill>
              </a:ln>
            </c:spPr>
          </c:marker>
          <c:cat>
            <c:numRef>
              <c:f>Graphs!$E$280:$J$280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Graphs!$E$281:$J$281</c:f>
              <c:numCache>
                <c:formatCode>0.0</c:formatCode>
                <c:ptCount val="6"/>
                <c:pt idx="0">
                  <c:v>30.3</c:v>
                </c:pt>
                <c:pt idx="1">
                  <c:v>34.200000000000003</c:v>
                </c:pt>
                <c:pt idx="2">
                  <c:v>30.2</c:v>
                </c:pt>
                <c:pt idx="3">
                  <c:v>27.6</c:v>
                </c:pt>
                <c:pt idx="4">
                  <c:v>22.3</c:v>
                </c:pt>
                <c:pt idx="5">
                  <c:v>18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3C94-4F0C-92FC-3C81879CE513}"/>
            </c:ext>
          </c:extLst>
        </c:ser>
        <c:ser>
          <c:idx val="1"/>
          <c:order val="1"/>
          <c:tx>
            <c:strRef>
              <c:f>Graphs!$D$282</c:f>
              <c:strCache>
                <c:ptCount val="1"/>
                <c:pt idx="0">
                  <c:v>Binge Drinking</c:v>
                </c:pt>
              </c:strCache>
            </c:strRef>
          </c:tx>
          <c:spPr>
            <a:ln w="31750">
              <a:solidFill>
                <a:srgbClr val="3366FF"/>
              </a:solidFill>
              <a:prstDash val="solid"/>
            </a:ln>
          </c:spPr>
          <c:marker>
            <c:symbol val="square"/>
            <c:size val="7"/>
            <c:spPr>
              <a:solidFill>
                <a:srgbClr val="3366FF"/>
              </a:solidFill>
              <a:ln>
                <a:solidFill>
                  <a:srgbClr val="3366FF"/>
                </a:solidFill>
              </a:ln>
            </c:spPr>
          </c:marker>
          <c:cat>
            <c:numRef>
              <c:f>Graphs!$E$280:$J$280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Graphs!$E$282:$J$282</c:f>
              <c:numCache>
                <c:formatCode>0.0</c:formatCode>
                <c:ptCount val="6"/>
                <c:pt idx="0">
                  <c:v>16.600000000000001</c:v>
                </c:pt>
                <c:pt idx="1">
                  <c:v>12.9</c:v>
                </c:pt>
                <c:pt idx="2">
                  <c:v>17.3</c:v>
                </c:pt>
                <c:pt idx="3">
                  <c:v>16.100000000000001</c:v>
                </c:pt>
                <c:pt idx="4">
                  <c:v>15.1</c:v>
                </c:pt>
                <c:pt idx="5">
                  <c:v>12.7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3C94-4F0C-92FC-3C81879CE513}"/>
            </c:ext>
          </c:extLst>
        </c:ser>
        <c:ser>
          <c:idx val="2"/>
          <c:order val="2"/>
          <c:tx>
            <c:strRef>
              <c:f>Graphs!$D$283</c:f>
              <c:strCache>
                <c:ptCount val="1"/>
                <c:pt idx="0">
                  <c:v>Use by Age 13</c:v>
                </c:pt>
              </c:strCache>
            </c:strRef>
          </c:tx>
          <c:spPr>
            <a:ln w="31750">
              <a:solidFill>
                <a:schemeClr val="accent4">
                  <a:lumMod val="75000"/>
                </a:schemeClr>
              </a:solidFill>
              <a:prstDash val="solid"/>
            </a:ln>
          </c:spPr>
          <c:marker>
            <c:symbol val="triangle"/>
            <c:size val="8"/>
            <c:spPr>
              <a:solidFill>
                <a:schemeClr val="accent4">
                  <a:lumMod val="75000"/>
                </a:schemeClr>
              </a:solidFill>
              <a:ln>
                <a:solidFill>
                  <a:schemeClr val="accent4">
                    <a:lumMod val="75000"/>
                  </a:schemeClr>
                </a:solidFill>
              </a:ln>
            </c:spPr>
          </c:marker>
          <c:cat>
            <c:numRef>
              <c:f>Graphs!$E$280:$J$280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Graphs!$E$283:$J$283</c:f>
              <c:numCache>
                <c:formatCode>0.0</c:formatCode>
                <c:ptCount val="6"/>
                <c:pt idx="0">
                  <c:v>32.799999999999997</c:v>
                </c:pt>
                <c:pt idx="1">
                  <c:v>30.7</c:v>
                </c:pt>
                <c:pt idx="2">
                  <c:v>24.3</c:v>
                </c:pt>
                <c:pt idx="3">
                  <c:v>25.6</c:v>
                </c:pt>
                <c:pt idx="4">
                  <c:v>19</c:v>
                </c:pt>
                <c:pt idx="5">
                  <c:v>13.8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3C94-4F0C-92FC-3C81879CE513}"/>
            </c:ext>
          </c:extLst>
        </c:ser>
        <c:ser>
          <c:idx val="4"/>
          <c:order val="3"/>
          <c:tx>
            <c:strRef>
              <c:f>Graphs!$D$284</c:f>
              <c:strCache>
                <c:ptCount val="1"/>
                <c:pt idx="0">
                  <c:v>Great Risk of Harm</c:v>
                </c:pt>
              </c:strCache>
            </c:strRef>
          </c:tx>
          <c:spPr>
            <a:ln w="31750">
              <a:solidFill>
                <a:schemeClr val="accent3">
                  <a:lumMod val="75000"/>
                </a:schemeClr>
              </a:solidFill>
              <a:prstDash val="solid"/>
            </a:ln>
          </c:spPr>
          <c:marker>
            <c:symbol val="circle"/>
            <c:size val="7"/>
            <c:spPr>
              <a:solidFill>
                <a:schemeClr val="accent3">
                  <a:lumMod val="75000"/>
                </a:schemeClr>
              </a:solidFill>
              <a:ln>
                <a:solidFill>
                  <a:schemeClr val="accent3">
                    <a:lumMod val="75000"/>
                  </a:schemeClr>
                </a:solidFill>
              </a:ln>
            </c:spPr>
          </c:marker>
          <c:cat>
            <c:numRef>
              <c:f>Graphs!$E$280:$J$280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Graphs!$E$284:$J$284</c:f>
              <c:numCache>
                <c:formatCode>0.0</c:formatCode>
                <c:ptCount val="6"/>
                <c:pt idx="0">
                  <c:v>39.4</c:v>
                </c:pt>
                <c:pt idx="1">
                  <c:v>40.299999999999997</c:v>
                </c:pt>
                <c:pt idx="2">
                  <c:v>45.9</c:v>
                </c:pt>
                <c:pt idx="3">
                  <c:v>37.1</c:v>
                </c:pt>
                <c:pt idx="4">
                  <c:v>47.1</c:v>
                </c:pt>
                <c:pt idx="5">
                  <c:v>42.8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3C94-4F0C-92FC-3C81879CE51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67880448"/>
        <c:axId val="67923968"/>
      </c:lineChart>
      <c:catAx>
        <c:axId val="6788044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7923968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67923968"/>
        <c:scaling>
          <c:orientation val="minMax"/>
          <c:max val="6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0.0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7880448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legend>
      <c:legendPos val="b"/>
      <c:layout>
        <c:manualLayout>
          <c:xMode val="edge"/>
          <c:yMode val="edge"/>
          <c:x val="8.5421455423874068E-2"/>
          <c:y val="0.91295938104448737"/>
          <c:w val="0.86560365961080799"/>
          <c:h val="4.6421663442940075E-2"/>
        </c:manualLayout>
      </c:layout>
      <c:overlay val="0"/>
      <c:spPr>
        <a:ln w="6350">
          <a:solidFill>
            <a:schemeClr val="tx1"/>
          </a:solidFill>
        </a:ln>
      </c:spPr>
      <c:txPr>
        <a:bodyPr/>
        <a:lstStyle/>
        <a:p>
          <a:pPr>
            <a:defRPr sz="1010" b="1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108872373208154"/>
          <c:y val="6.8458163508782185E-2"/>
          <c:w val="0.86469739069288265"/>
          <c:h val="0.7180205994571566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Graphs!$E$345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chemeClr val="tx1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8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Graphs!$D$346:$D$353</c:f>
              <c:strCache>
                <c:ptCount val="8"/>
                <c:pt idx="0">
                  <c:v>Bought in a store</c:v>
                </c:pt>
                <c:pt idx="1">
                  <c:v>Bought in a restaurant, bar, or club</c:v>
                </c:pt>
                <c:pt idx="2">
                  <c:v>Bought at a public event</c:v>
                </c:pt>
                <c:pt idx="3">
                  <c:v>Someone bought it
for me</c:v>
                </c:pt>
                <c:pt idx="4">
                  <c:v>Someone
gave it to me</c:v>
                </c:pt>
                <c:pt idx="5">
                  <c:v>Took it from
a store</c:v>
                </c:pt>
                <c:pt idx="6">
                  <c:v>Took it from
a family member</c:v>
                </c:pt>
                <c:pt idx="7">
                  <c:v>Some other way</c:v>
                </c:pt>
              </c:strCache>
            </c:strRef>
          </c:cat>
          <c:val>
            <c:numRef>
              <c:f>Graphs!$E$346:$E$353</c:f>
              <c:numCache>
                <c:formatCode>General</c:formatCode>
                <c:ptCount val="8"/>
                <c:pt idx="0">
                  <c:v>8.1</c:v>
                </c:pt>
                <c:pt idx="1">
                  <c:v>0</c:v>
                </c:pt>
                <c:pt idx="2">
                  <c:v>0</c:v>
                </c:pt>
                <c:pt idx="3">
                  <c:v>33</c:v>
                </c:pt>
                <c:pt idx="4">
                  <c:v>27.5</c:v>
                </c:pt>
                <c:pt idx="5">
                  <c:v>3</c:v>
                </c:pt>
                <c:pt idx="6">
                  <c:v>4.9000000000000004</c:v>
                </c:pt>
                <c:pt idx="7">
                  <c:v>23.4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C46-4E8B-A310-020AB8D9AD70}"/>
            </c:ext>
          </c:extLst>
        </c:ser>
        <c:ser>
          <c:idx val="1"/>
          <c:order val="1"/>
          <c:tx>
            <c:strRef>
              <c:f>Graphs!$F$345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>
              <a:solidFill>
                <a:schemeClr val="tx1"/>
              </a:solidFill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8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Graphs!$D$346:$D$353</c:f>
              <c:strCache>
                <c:ptCount val="8"/>
                <c:pt idx="0">
                  <c:v>Bought in a store</c:v>
                </c:pt>
                <c:pt idx="1">
                  <c:v>Bought in a restaurant, bar, or club</c:v>
                </c:pt>
                <c:pt idx="2">
                  <c:v>Bought at a public event</c:v>
                </c:pt>
                <c:pt idx="3">
                  <c:v>Someone bought it
for me</c:v>
                </c:pt>
                <c:pt idx="4">
                  <c:v>Someone
gave it to me</c:v>
                </c:pt>
                <c:pt idx="5">
                  <c:v>Took it from
a store</c:v>
                </c:pt>
                <c:pt idx="6">
                  <c:v>Took it from
a family member</c:v>
                </c:pt>
                <c:pt idx="7">
                  <c:v>Some other way</c:v>
                </c:pt>
              </c:strCache>
            </c:strRef>
          </c:cat>
          <c:val>
            <c:numRef>
              <c:f>Graphs!$F$346:$F$353</c:f>
              <c:numCache>
                <c:formatCode>0.0</c:formatCode>
                <c:ptCount val="8"/>
                <c:pt idx="0">
                  <c:v>8.3000000000000007</c:v>
                </c:pt>
                <c:pt idx="1">
                  <c:v>1.6</c:v>
                </c:pt>
                <c:pt idx="2">
                  <c:v>0.7</c:v>
                </c:pt>
                <c:pt idx="3">
                  <c:v>14.7</c:v>
                </c:pt>
                <c:pt idx="4">
                  <c:v>44.8</c:v>
                </c:pt>
                <c:pt idx="5">
                  <c:v>0.3</c:v>
                </c:pt>
                <c:pt idx="6">
                  <c:v>11.7</c:v>
                </c:pt>
                <c:pt idx="7">
                  <c:v>17.8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C46-4E8B-A310-020AB8D9AD7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67932160"/>
        <c:axId val="67933696"/>
      </c:barChart>
      <c:catAx>
        <c:axId val="6793216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7933696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67933696"/>
        <c:scaling>
          <c:orientation val="minMax"/>
          <c:max val="75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3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</a:t>
                </a:r>
              </a:p>
            </c:rich>
          </c:tx>
          <c:layout>
            <c:manualLayout>
              <c:xMode val="edge"/>
              <c:yMode val="edge"/>
              <c:x val="1.7107247259621556E-2"/>
              <c:y val="0.36868588718479828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7932160"/>
        <c:crosses val="autoZero"/>
        <c:crossBetween val="between"/>
        <c:majorUnit val="2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108872373208154"/>
          <c:y val="6.8458163508782185E-2"/>
          <c:w val="0.86469739069288265"/>
          <c:h val="0.7267478726842017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Graphs!$E$356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chemeClr val="tx1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8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Graphs!$D$357:$D$364</c:f>
              <c:strCache>
                <c:ptCount val="8"/>
                <c:pt idx="0">
                  <c:v>My home</c:v>
                </c:pt>
                <c:pt idx="1">
                  <c:v>Another person's home</c:v>
                </c:pt>
                <c:pt idx="2">
                  <c:v>Car or other vehicle</c:v>
                </c:pt>
                <c:pt idx="3">
                  <c:v>Restaurant, bar, or club</c:v>
                </c:pt>
                <c:pt idx="4">
                  <c:v>Public place</c:v>
                </c:pt>
                <c:pt idx="5">
                  <c:v>Public event</c:v>
                </c:pt>
                <c:pt idx="6">
                  <c:v>School property</c:v>
                </c:pt>
                <c:pt idx="7">
                  <c:v>Some other place</c:v>
                </c:pt>
              </c:strCache>
            </c:strRef>
          </c:cat>
          <c:val>
            <c:numRef>
              <c:f>Graphs!$E$357:$E$364</c:f>
              <c:numCache>
                <c:formatCode>General</c:formatCode>
                <c:ptCount val="8"/>
                <c:pt idx="0">
                  <c:v>13.5</c:v>
                </c:pt>
                <c:pt idx="1">
                  <c:v>33.5</c:v>
                </c:pt>
                <c:pt idx="2">
                  <c:v>4.0999999999999996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48.9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7F6-4012-A0AE-F12505BCFF38}"/>
            </c:ext>
          </c:extLst>
        </c:ser>
        <c:ser>
          <c:idx val="1"/>
          <c:order val="1"/>
          <c:tx>
            <c:strRef>
              <c:f>Graphs!$F$356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>
              <a:solidFill>
                <a:schemeClr val="tx1"/>
              </a:solidFill>
            </a:ln>
          </c:spPr>
          <c:invertIfNegative val="0"/>
          <c:dLbls>
            <c:numFmt formatCode="#,##0.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8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Graphs!$D$357:$D$364</c:f>
              <c:strCache>
                <c:ptCount val="8"/>
                <c:pt idx="0">
                  <c:v>My home</c:v>
                </c:pt>
                <c:pt idx="1">
                  <c:v>Another person's home</c:v>
                </c:pt>
                <c:pt idx="2">
                  <c:v>Car or other vehicle</c:v>
                </c:pt>
                <c:pt idx="3">
                  <c:v>Restaurant, bar, or club</c:v>
                </c:pt>
                <c:pt idx="4">
                  <c:v>Public place</c:v>
                </c:pt>
                <c:pt idx="5">
                  <c:v>Public event</c:v>
                </c:pt>
                <c:pt idx="6">
                  <c:v>School property</c:v>
                </c:pt>
                <c:pt idx="7">
                  <c:v>Some other place</c:v>
                </c:pt>
              </c:strCache>
            </c:strRef>
          </c:cat>
          <c:val>
            <c:numRef>
              <c:f>Graphs!$F$357:$F$364</c:f>
              <c:numCache>
                <c:formatCode>General</c:formatCode>
                <c:ptCount val="8"/>
                <c:pt idx="0">
                  <c:v>37.700000000000003</c:v>
                </c:pt>
                <c:pt idx="1">
                  <c:v>40</c:v>
                </c:pt>
                <c:pt idx="2">
                  <c:v>1.7</c:v>
                </c:pt>
                <c:pt idx="3">
                  <c:v>2.7</c:v>
                </c:pt>
                <c:pt idx="4">
                  <c:v>3.9</c:v>
                </c:pt>
                <c:pt idx="5">
                  <c:v>1.6</c:v>
                </c:pt>
                <c:pt idx="6">
                  <c:v>1.3</c:v>
                </c:pt>
                <c:pt idx="7">
                  <c:v>11.1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7F6-4012-A0AE-F12505BCFF3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55671424"/>
        <c:axId val="55678464"/>
      </c:barChart>
      <c:catAx>
        <c:axId val="5567142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55678464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55678464"/>
        <c:scaling>
          <c:orientation val="minMax"/>
          <c:max val="75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3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</a:t>
                </a:r>
              </a:p>
            </c:rich>
          </c:tx>
          <c:layout>
            <c:manualLayout>
              <c:xMode val="edge"/>
              <c:yMode val="edge"/>
              <c:x val="1.7107247259621556E-2"/>
              <c:y val="0.36868588718479828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55671424"/>
        <c:crosses val="autoZero"/>
        <c:crossBetween val="between"/>
        <c:majorUnit val="2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301983583110132"/>
          <c:y val="8.6107337232196643E-2"/>
          <c:w val="0.85137405605869232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Graphs!$E$8:$G$8</c:f>
              <c:numCache>
                <c:formatCode>General</c:formatCode>
                <c:ptCount val="3"/>
                <c:pt idx="0">
                  <c:v>7.2</c:v>
                </c:pt>
                <c:pt idx="1">
                  <c:v>19.7</c:v>
                </c:pt>
                <c:pt idx="2">
                  <c:v>14.4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AA8-41C0-B7B3-138D4D545FDA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Graphs!$H$8:$J$8</c:f>
              <c:numCache>
                <c:formatCode>General</c:formatCode>
                <c:ptCount val="3"/>
                <c:pt idx="0">
                  <c:v>3</c:v>
                </c:pt>
                <c:pt idx="1">
                  <c:v>19.5</c:v>
                </c:pt>
                <c:pt idx="2">
                  <c:v>12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AA8-41C0-B7B3-138D4D545FDA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Graphs!$K$8:$M$8</c:f>
              <c:numCache>
                <c:formatCode>General</c:formatCode>
                <c:ptCount val="3"/>
                <c:pt idx="0">
                  <c:v>8.3000000000000007</c:v>
                </c:pt>
                <c:pt idx="1">
                  <c:v>17.399999999999999</c:v>
                </c:pt>
                <c:pt idx="2">
                  <c:v>13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BAA8-41C0-B7B3-138D4D545FDA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Graphs!$N$8:$P$8</c:f>
              <c:numCache>
                <c:formatCode>General</c:formatCode>
                <c:ptCount val="3"/>
                <c:pt idx="0">
                  <c:v>2.8</c:v>
                </c:pt>
                <c:pt idx="1">
                  <c:v>20.6</c:v>
                </c:pt>
                <c:pt idx="2">
                  <c:v>12.6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BAA8-41C0-B7B3-138D4D545FDA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Graphs!$Q$8:$S$8</c:f>
              <c:numCache>
                <c:formatCode>General</c:formatCode>
                <c:ptCount val="3"/>
                <c:pt idx="0">
                  <c:v>7.2</c:v>
                </c:pt>
                <c:pt idx="1">
                  <c:v>18.399999999999999</c:v>
                </c:pt>
                <c:pt idx="2">
                  <c:v>13.4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BAA8-41C0-B7B3-138D4D545FDA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Graphs!$T$8:$V$8</c:f>
              <c:numCache>
                <c:formatCode>General</c:formatCode>
                <c:ptCount val="3"/>
                <c:pt idx="0">
                  <c:v>2.9</c:v>
                </c:pt>
                <c:pt idx="1">
                  <c:v>20.5</c:v>
                </c:pt>
                <c:pt idx="2">
                  <c:v>12.4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BAA8-41C0-B7B3-138D4D545FDA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Graphs!$W$8:$Y$8</c:f>
              <c:numCache>
                <c:formatCode>General</c:formatCode>
                <c:ptCount val="3"/>
                <c:pt idx="0">
                  <c:v>1.4</c:v>
                </c:pt>
                <c:pt idx="1">
                  <c:v>4.8</c:v>
                </c:pt>
                <c:pt idx="2">
                  <c:v>3.4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BAA8-41C0-B7B3-138D4D545FD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55699712"/>
        <c:axId val="55760000"/>
      </c:barChart>
      <c:catAx>
        <c:axId val="5569971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5576000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55760000"/>
        <c:scaling>
          <c:orientation val="minMax"/>
          <c:max val="3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55699712"/>
        <c:crosses val="autoZero"/>
        <c:crossBetween val="between"/>
        <c:maj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1221174145040745E-2"/>
          <c:y val="8.6107337232196643E-2"/>
          <c:w val="0.86317259830575788"/>
          <c:h val="0.71082977452493812"/>
        </c:manualLayout>
      </c:layout>
      <c:lineChart>
        <c:grouping val="standard"/>
        <c:varyColors val="0"/>
        <c:ser>
          <c:idx val="0"/>
          <c:order val="0"/>
          <c:tx>
            <c:strRef>
              <c:f>Graphs!$D$288</c:f>
              <c:strCache>
                <c:ptCount val="1"/>
                <c:pt idx="0">
                  <c:v>Past-30-Day Use</c:v>
                </c:pt>
              </c:strCache>
            </c:strRef>
          </c:tx>
          <c:spPr>
            <a:ln w="31750">
              <a:solidFill>
                <a:schemeClr val="tx1"/>
              </a:solidFill>
              <a:prstDash val="solid"/>
            </a:ln>
          </c:spPr>
          <c:marker>
            <c:symbol val="diamond"/>
            <c:size val="9"/>
            <c:spPr>
              <a:solidFill>
                <a:schemeClr val="tx1"/>
              </a:solidFill>
              <a:ln>
                <a:solidFill>
                  <a:schemeClr val="tx1"/>
                </a:solidFill>
              </a:ln>
            </c:spPr>
          </c:marker>
          <c:cat>
            <c:numRef>
              <c:f>Graphs!$E$287:$J$287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Graphs!$E$288:$J$288</c:f>
              <c:numCache>
                <c:formatCode>0.0</c:formatCode>
                <c:ptCount val="6"/>
                <c:pt idx="0">
                  <c:v>14.4</c:v>
                </c:pt>
                <c:pt idx="1">
                  <c:v>12</c:v>
                </c:pt>
                <c:pt idx="2">
                  <c:v>13</c:v>
                </c:pt>
                <c:pt idx="3">
                  <c:v>12.6</c:v>
                </c:pt>
                <c:pt idx="4">
                  <c:v>13.4</c:v>
                </c:pt>
                <c:pt idx="5">
                  <c:v>12.4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F6FF-4102-A776-92ACAF32BD4C}"/>
            </c:ext>
          </c:extLst>
        </c:ser>
        <c:ser>
          <c:idx val="2"/>
          <c:order val="1"/>
          <c:tx>
            <c:strRef>
              <c:f>Graphs!$D$289</c:f>
              <c:strCache>
                <c:ptCount val="1"/>
                <c:pt idx="0">
                  <c:v>Use by Age 13</c:v>
                </c:pt>
              </c:strCache>
            </c:strRef>
          </c:tx>
          <c:spPr>
            <a:ln w="31750">
              <a:solidFill>
                <a:schemeClr val="accent4">
                  <a:lumMod val="75000"/>
                </a:schemeClr>
              </a:solidFill>
              <a:prstDash val="solid"/>
            </a:ln>
          </c:spPr>
          <c:marker>
            <c:symbol val="triangle"/>
            <c:size val="8"/>
            <c:spPr>
              <a:solidFill>
                <a:schemeClr val="accent4">
                  <a:lumMod val="75000"/>
                </a:schemeClr>
              </a:solidFill>
              <a:ln>
                <a:solidFill>
                  <a:schemeClr val="accent4">
                    <a:lumMod val="75000"/>
                  </a:schemeClr>
                </a:solidFill>
              </a:ln>
            </c:spPr>
          </c:marker>
          <c:cat>
            <c:numRef>
              <c:f>Graphs!$E$287:$J$287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Graphs!$E$289:$J$289</c:f>
              <c:numCache>
                <c:formatCode>0.0</c:formatCode>
                <c:ptCount val="6"/>
                <c:pt idx="0">
                  <c:v>33.6</c:v>
                </c:pt>
                <c:pt idx="1">
                  <c:v>21.9</c:v>
                </c:pt>
                <c:pt idx="2">
                  <c:v>28.5</c:v>
                </c:pt>
                <c:pt idx="3">
                  <c:v>29.5</c:v>
                </c:pt>
                <c:pt idx="4">
                  <c:v>25.2</c:v>
                </c:pt>
                <c:pt idx="5">
                  <c:v>16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F6FF-4102-A776-92ACAF32BD4C}"/>
            </c:ext>
          </c:extLst>
        </c:ser>
        <c:ser>
          <c:idx val="4"/>
          <c:order val="2"/>
          <c:tx>
            <c:strRef>
              <c:f>Graphs!$D$290</c:f>
              <c:strCache>
                <c:ptCount val="1"/>
                <c:pt idx="0">
                  <c:v>Great Risk of Harm</c:v>
                </c:pt>
              </c:strCache>
            </c:strRef>
          </c:tx>
          <c:spPr>
            <a:ln w="31750">
              <a:solidFill>
                <a:schemeClr val="accent3">
                  <a:lumMod val="75000"/>
                </a:schemeClr>
              </a:solidFill>
              <a:prstDash val="solid"/>
            </a:ln>
          </c:spPr>
          <c:marker>
            <c:symbol val="circle"/>
            <c:size val="7"/>
            <c:spPr>
              <a:solidFill>
                <a:schemeClr val="accent3">
                  <a:lumMod val="75000"/>
                </a:schemeClr>
              </a:solidFill>
              <a:ln>
                <a:solidFill>
                  <a:schemeClr val="accent3">
                    <a:lumMod val="75000"/>
                  </a:schemeClr>
                </a:solidFill>
              </a:ln>
            </c:spPr>
          </c:marker>
          <c:cat>
            <c:numRef>
              <c:f>Graphs!$E$287:$J$287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Graphs!$E$290:$J$290</c:f>
              <c:numCache>
                <c:formatCode>0.0</c:formatCode>
                <c:ptCount val="6"/>
                <c:pt idx="0">
                  <c:v>68.8</c:v>
                </c:pt>
                <c:pt idx="1">
                  <c:v>57.1</c:v>
                </c:pt>
                <c:pt idx="2">
                  <c:v>65.3</c:v>
                </c:pt>
                <c:pt idx="3">
                  <c:v>67.8</c:v>
                </c:pt>
                <c:pt idx="4">
                  <c:v>70.5</c:v>
                </c:pt>
                <c:pt idx="5">
                  <c:v>63.8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F6FF-4102-A776-92ACAF32BD4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55882496"/>
        <c:axId val="68056192"/>
      </c:lineChart>
      <c:catAx>
        <c:axId val="5588249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8056192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68056192"/>
        <c:scaling>
          <c:orientation val="minMax"/>
          <c:max val="10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0.0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55882496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legend>
      <c:legendPos val="r"/>
      <c:layout>
        <c:manualLayout>
          <c:xMode val="edge"/>
          <c:yMode val="edge"/>
          <c:x val="0.11389523408550041"/>
          <c:y val="0.91295938104448737"/>
          <c:w val="0.79271075757168585"/>
          <c:h val="4.6421663442940075E-2"/>
        </c:manualLayout>
      </c:layout>
      <c:overlay val="0"/>
      <c:spPr>
        <a:ln w="6350">
          <a:solidFill>
            <a:schemeClr val="tx1"/>
          </a:solidFill>
        </a:ln>
      </c:spPr>
      <c:txPr>
        <a:bodyPr/>
        <a:lstStyle/>
        <a:p>
          <a:pPr>
            <a:defRPr sz="1010" b="1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0.0216</cdr:x>
      <cdr:y>0.92508</cdr:y>
    </cdr:from>
    <cdr:to>
      <cdr:x>0.20806</cdr:x>
      <cdr:y>0.97075</cdr:y>
    </cdr:to>
    <cdr:sp macro="" textlink="">
      <cdr:nvSpPr>
        <cdr:cNvPr id="2" name="Text Box 7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180816" y="4555467"/>
          <a:ext cx="1561128" cy="224933"/>
        </a:xfrm>
        <a:prstGeom xmlns:a="http://schemas.openxmlformats.org/drawingml/2006/main" prst="rect">
          <a:avLst/>
        </a:prstGeom>
        <a:solidFill xmlns:a="http://schemas.openxmlformats.org/drawingml/2006/main">
          <a:srgbClr val="3366FF"/>
        </a:solidFill>
        <a:ln xmlns:a="http://schemas.openxmlformats.org/drawingml/2006/main" w="9525">
          <a:solidFill>
            <a:schemeClr val="tx1"/>
          </a:solidFill>
          <a:miter lim="800000"/>
          <a:headEnd/>
          <a:tailEnd/>
        </a:ln>
      </cdr:spPr>
      <cdr:txBody>
        <a:bodyPr xmlns:a="http://schemas.openxmlformats.org/drawingml/2006/main" anchor="ctr" anchorCtr="0">
          <a:noAutofit/>
        </a:bodyPr>
        <a:lstStyle xmlns:a="http://schemas.openxmlformats.org/drawingml/2006/main">
          <a:defPPr>
            <a:defRPr lang="en-US"/>
          </a:defPPr>
          <a:lvl1pPr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1pPr>
          <a:lvl2pPr marL="4572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2pPr>
          <a:lvl3pPr marL="9144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3pPr>
          <a:lvl4pPr marL="13716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4pPr>
          <a:lvl5pPr marL="18288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5pPr>
          <a:lvl6pPr marL="22860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6pPr>
          <a:lvl7pPr marL="27432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7pPr>
          <a:lvl8pPr marL="32004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8pPr>
          <a:lvl9pPr marL="36576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9pPr>
        </a:lstStyle>
        <a:p xmlns:a="http://schemas.openxmlformats.org/drawingml/2006/main">
          <a:pPr algn="ctr" eaLnBrk="0" hangingPunct="0">
            <a:lnSpc>
              <a:spcPct val="90000"/>
            </a:lnSpc>
          </a:pPr>
          <a:r>
            <a:rPr lang="en-US" sz="1100" dirty="0">
              <a:solidFill>
                <a:schemeClr val="bg1"/>
              </a:solidFill>
              <a:latin typeface="Franklin Gothic Medium" pitchFamily="34" charset="0"/>
            </a:rPr>
            <a:t>* High School Only</a:t>
          </a: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0.02454</cdr:x>
      <cdr:y>0.9294</cdr:y>
    </cdr:from>
    <cdr:to>
      <cdr:x>0.20916</cdr:x>
      <cdr:y>0.97176</cdr:y>
    </cdr:to>
    <cdr:sp macro="" textlink="">
      <cdr:nvSpPr>
        <cdr:cNvPr id="2" name="Text Box 7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212725" y="5851525"/>
          <a:ext cx="1600200" cy="266700"/>
        </a:xfrm>
        <a:prstGeom xmlns:a="http://schemas.openxmlformats.org/drawingml/2006/main" prst="rect">
          <a:avLst/>
        </a:prstGeom>
        <a:solidFill xmlns:a="http://schemas.openxmlformats.org/drawingml/2006/main">
          <a:schemeClr val="tx1"/>
        </a:solidFill>
        <a:ln xmlns:a="http://schemas.openxmlformats.org/drawingml/2006/main" w="9525">
          <a:solidFill>
            <a:schemeClr val="tx1"/>
          </a:solidFill>
          <a:miter lim="800000"/>
          <a:headEnd/>
          <a:tailEnd/>
        </a:ln>
      </cdr:spPr>
      <cdr:txBody>
        <a:bodyPr xmlns:a="http://schemas.openxmlformats.org/drawingml/2006/main" anchor="ctr" anchorCtr="0">
          <a:no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 eaLnBrk="0" hangingPunct="0">
            <a:lnSpc>
              <a:spcPct val="90000"/>
            </a:lnSpc>
          </a:pPr>
          <a:r>
            <a:rPr lang="en-US" sz="1100" dirty="0">
              <a:solidFill>
                <a:schemeClr val="bg1"/>
              </a:solidFill>
              <a:latin typeface="Franklin Gothic Medium" pitchFamily="34" charset="0"/>
            </a:rPr>
            <a:t>* High</a:t>
          </a:r>
          <a:r>
            <a:rPr lang="en-US" sz="1100" baseline="0" dirty="0">
              <a:solidFill>
                <a:schemeClr val="bg1"/>
              </a:solidFill>
              <a:latin typeface="Franklin Gothic Medium" pitchFamily="34" charset="0"/>
            </a:rPr>
            <a:t> School Only</a:t>
          </a:r>
          <a:endParaRPr lang="en-US" sz="1100" dirty="0">
            <a:solidFill>
              <a:schemeClr val="bg1"/>
            </a:solidFill>
            <a:latin typeface="Franklin Gothic Medium" pitchFamily="34" charset="0"/>
          </a:endParaRP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smtClean="0"/>
            </a:lvl1pPr>
          </a:lstStyle>
          <a:p>
            <a:pPr>
              <a:defRPr/>
            </a:pPr>
            <a:fld id="{E183662C-FBF0-4E5D-9CE3-2037775262BB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smtClean="0"/>
            </a:lvl1pPr>
          </a:lstStyle>
          <a:p>
            <a:pPr>
              <a:defRPr/>
            </a:pPr>
            <a:fld id="{E90D9A6F-5153-4BEC-B262-273EE1A109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074962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7F6D5E8-EB9B-4D3E-B175-7397CA367F44}" type="slidenum">
              <a:rPr lang="en-US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379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379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0E0774E-3B3D-44BC-935A-EDF8E475E92B}" type="slidenum">
              <a:rPr lang="en-US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789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789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1E8DB80-B3E8-454F-B807-4F52F7E0C200}" type="slidenum">
              <a:rPr lang="en-US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993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993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1B89948-3733-47F6-84FC-B2BE969030FA}" type="slidenum">
              <a:rPr lang="en-US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9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198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78C1E0F-513D-4BF3-88B9-9D9588EE1845}" type="slidenum">
              <a:rPr lang="en-US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84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584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4D75EF0-041D-4701-B24A-9E30DFC5BDE4}" type="slidenum">
              <a:rPr lang="en-US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403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403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D66380A-B2D5-40C1-B5CF-8B607B683D27}" type="slidenum">
              <a:rPr lang="en-US"/>
              <a:pPr/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608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41B058E-F64D-4188-9EB7-A1701688D397}" type="slidenum">
              <a:rPr lang="en-US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608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41B058E-F64D-4188-9EB7-A1701688D397}" type="slidenum">
              <a:rPr lang="en-US"/>
              <a:pPr/>
              <a:t>19</a:t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813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813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277B95FC-9823-45C1-AB82-C8E9BCA05284}" type="slidenum">
              <a:rPr lang="en-US"/>
              <a:pPr/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017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017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C926091-E838-4569-946B-12B6281B56FF}" type="slidenum">
              <a:rPr lang="en-US"/>
              <a:pPr/>
              <a:t>21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174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C45AEF9-277E-4592-9CC9-5CFAAB902F83}" type="slidenum">
              <a:rPr lang="en-US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222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222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7CB00F9-9782-4B6B-B683-31CC62D964CE}" type="slidenum">
              <a:rPr lang="en-US"/>
              <a:pPr/>
              <a:t>22</a:t>
            </a:fld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427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427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40A893A-9C91-47F1-9C65-A674E6C6C2C9}" type="slidenum">
              <a:rPr lang="en-US"/>
              <a:pPr/>
              <a:t>23</a:t>
            </a:fld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632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632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670DF3E-76F6-4CDE-AA60-F29E9159F8B3}" type="slidenum">
              <a:rPr lang="en-US"/>
              <a:pPr/>
              <a:t>24</a:t>
            </a:fld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837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837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2BD6797-25CC-4140-BD52-384B4D275DE6}" type="slidenum">
              <a:rPr lang="en-US"/>
              <a:pPr/>
              <a:t>25</a:t>
            </a:fld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041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041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27029BB-F7F3-4D41-B5A7-61DF6C970489}" type="slidenum">
              <a:rPr lang="en-US"/>
              <a:pPr/>
              <a:t>26</a:t>
            </a:fld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246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246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08BAEBC9-2E15-4F8A-BE4D-1C6CCB5740F2}" type="slidenum">
              <a:rPr lang="en-US"/>
              <a:pPr/>
              <a:t>27</a:t>
            </a:fld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451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9E3BBD9-505B-421C-8C1C-6ABA582C5596}" type="slidenum">
              <a:rPr lang="en-US"/>
              <a:pPr/>
              <a:t>28</a:t>
            </a:fld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656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65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64D9E77-3295-4537-A28B-1233CDB8380F}" type="slidenum">
              <a:rPr lang="en-US"/>
              <a:pPr/>
              <a:t>29</a:t>
            </a:fld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86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86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7B996F-7C45-4852-8789-631866B08D0C}" type="slidenum">
              <a:rPr lang="en-US"/>
              <a:pPr/>
              <a:t>30</a:t>
            </a:fld>
            <a:endParaRPr 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06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06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21D76B2-FB80-49EA-99A9-078FC3EB0CB7}" type="slidenum">
              <a:rPr lang="en-US"/>
              <a:pPr/>
              <a:t>31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194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007C7F3-AE35-4BD6-BFC4-5B941225E5B9}" type="slidenum">
              <a:rPr lang="en-US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06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06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21D76B2-FB80-49EA-99A9-078FC3EB0CB7}" type="slidenum">
              <a:rPr lang="en-US"/>
              <a:pPr/>
              <a:t>32</a:t>
            </a:fld>
            <a:endParaRPr 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270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270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FD93D43-BDFD-4E54-B720-1FCC4C44ADE8}" type="slidenum">
              <a:rPr lang="en-US"/>
              <a:pPr/>
              <a:t>33</a:t>
            </a:fld>
            <a:endParaRPr lang="en-US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475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475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250B194-E889-4DCA-B1B5-5E8284A9367E}" type="slidenum">
              <a:rPr lang="en-US"/>
              <a:pPr/>
              <a:t>34</a:t>
            </a:fld>
            <a:endParaRPr lang="en-US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680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680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C3C26E1F-70E0-4353-81A7-87350EBE9AB1}" type="slidenum">
              <a:rPr lang="en-US"/>
              <a:pPr/>
              <a:t>35</a:t>
            </a:fld>
            <a:endParaRPr lang="en-US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4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885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885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F1E4127-1095-475F-8E29-D3D501CBEF45}" type="slidenum">
              <a:rPr lang="en-US"/>
              <a:pPr/>
              <a:t>36</a:t>
            </a:fld>
            <a:endParaRPr lang="en-US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089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089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5CF51EB-756A-468D-9574-7735947EC978}" type="slidenum">
              <a:rPr lang="en-US"/>
              <a:pPr/>
              <a:t>37</a:t>
            </a:fld>
            <a:endParaRPr lang="en-US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294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294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3AEFED0-C9CE-4A96-99A7-B04DF9EA212E}" type="slidenum">
              <a:rPr lang="en-US"/>
              <a:pPr/>
              <a:t>38</a:t>
            </a:fld>
            <a:endParaRPr lang="en-US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499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499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1F65601-374F-4F09-9F5D-E6CE360B299B}" type="slidenum">
              <a:rPr lang="en-US"/>
              <a:pPr/>
              <a:t>39</a:t>
            </a:fld>
            <a:endParaRPr lang="en-US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704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704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90014A1-5AC8-4C1E-B3CF-B230E09A628F}" type="slidenum">
              <a:rPr lang="en-US"/>
              <a:pPr/>
              <a:t>40</a:t>
            </a:fld>
            <a:endParaRPr lang="en-US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8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909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909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14E1A13-3E26-484C-A4BC-0C4343E073A1}" type="slidenum">
              <a:rPr lang="en-US"/>
              <a:pPr/>
              <a:t>41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150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1B0BB6A-9507-4410-9984-0AC2B15620A4}" type="slidenum">
              <a:rPr lang="en-US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113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9113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0692DAAB-52B3-42C5-BF35-D1C14F14769C}" type="slidenum">
              <a:rPr lang="en-US"/>
              <a:pPr/>
              <a:t>42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355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5D40134-E670-48BA-9E4A-F7CDE30AC92F}" type="slidenum">
              <a:rPr lang="en-US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560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426FF52-93CC-42E6-A857-975D4EE8A1FC}" type="slidenum">
              <a:rPr lang="en-US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765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CD25A18-C73A-472D-9F00-64CE800ADEE2}" type="slidenum">
              <a:rPr lang="en-US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69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969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656A7DF-0447-4CDA-B419-6B38A884D290}" type="slidenum">
              <a:rPr lang="en-US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174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ADF276-1391-43BD-B7AC-D3DD7B4C5DBD}" type="slidenum">
              <a:rPr lang="en-US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727CDF-C319-44C9-B802-A95112972DCE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569D98-7B7C-4147-83B9-E1D7C57E85A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D39C0E-560A-4056-B4F4-4C14666AD63A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24A265-021C-497D-8E8F-57AB001EABD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0E2708-27B5-4203-B4DB-F1FB45CE7AE2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FA43A7-52CD-41BF-A0A9-EF905F58C26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5322EC-6454-43EF-AB0D-A6F0D6ECE972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F1E7A5-CEDA-405F-80C0-29783810FA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B11743-EE2B-4340-BA3A-C5F3E93A70D5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3B61FA-DA1A-4BEA-A19E-2732C87E250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8247CF-42F3-4F47-B57B-8CE7A2F60697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AEE957-1323-4750-83B3-B0C0D0D6183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621936-508E-4CB2-A66F-E46518CABC90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A749F6-B569-49FF-AF25-EAB9AA76675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BC51C5-69B0-49C3-8432-2A1BEFA47E20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DC247A-2849-484D-B9BF-8404E6AC111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980076-99F0-4B92-A03C-4EC72256F68A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F32252-0D16-47CB-BF1A-82ACB8544E6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65A8B9-FB85-4C2D-B193-F3934B31F907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8ECB51-37CA-4AD8-A0B0-AAEDEDC746C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AAEA54-A289-426D-B50E-C73D21314706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01AF45-86E4-4F03-8A6C-A4055B892E3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9AA60226-BED3-4021-89C3-67C6BC69C489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11817BA2-22C2-4A7A-A304-352AF29C217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1.xm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2.xm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4.xm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5.xml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6.xml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7.xml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8.xml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9.xml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0.xml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1.xml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2.xml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3.xml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4.xml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5.xml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6.xml"/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7.xml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8.xml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9.xml"/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18" descr="FL Graphic copy"/>
          <p:cNvPicPr>
            <a:picLocks noChangeAspect="1" noChangeArrowheads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1905000" y="221199"/>
            <a:ext cx="7391399" cy="5798601"/>
          </a:xfrm>
          <a:prstGeom prst="rect">
            <a:avLst/>
          </a:prstGeom>
          <a:noFill/>
        </p:spPr>
      </p:pic>
      <p:sp>
        <p:nvSpPr>
          <p:cNvPr id="7" name="Rectangle 9"/>
          <p:cNvSpPr>
            <a:spLocks noGrp="1" noChangeArrowheads="1"/>
          </p:cNvSpPr>
          <p:nvPr>
            <p:ph type="ctrTitle"/>
          </p:nvPr>
        </p:nvSpPr>
        <p:spPr>
          <a:xfrm>
            <a:off x="304800" y="1371600"/>
            <a:ext cx="8229600" cy="3200400"/>
          </a:xfrm>
        </p:spPr>
        <p:txBody>
          <a:bodyPr rtlCol="0">
            <a:no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 Condensed" pitchFamily="34" charset="0"/>
              </a:rPr>
              <a:t>2016</a:t>
            </a:r>
            <a:b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 Condensed" pitchFamily="34" charset="0"/>
              </a:rPr>
            </a:br>
            <a: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 Condensed" pitchFamily="34" charset="0"/>
              </a:rPr>
              <a:t>FLORIDA YOUTH </a:t>
            </a:r>
            <a:b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 Condensed" pitchFamily="34" charset="0"/>
              </a:rPr>
            </a:br>
            <a: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 Condensed" pitchFamily="34" charset="0"/>
              </a:rPr>
              <a:t>SUBSTANCE ABUSE SURVEY</a:t>
            </a:r>
          </a:p>
        </p:txBody>
      </p:sp>
      <p:sp>
        <p:nvSpPr>
          <p:cNvPr id="14339" name="Rectangle 10"/>
          <p:cNvSpPr>
            <a:spLocks noGrp="1" noChangeArrowheads="1"/>
          </p:cNvSpPr>
          <p:nvPr>
            <p:ph type="subTitle" idx="1"/>
          </p:nvPr>
        </p:nvSpPr>
        <p:spPr>
          <a:xfrm>
            <a:off x="304800" y="5257800"/>
            <a:ext cx="7010400" cy="762000"/>
          </a:xfrm>
        </p:spPr>
        <p:txBody>
          <a:bodyPr/>
          <a:lstStyle/>
          <a:p>
            <a:pPr algn="l" defTabSz="912813" eaLnBrk="1" hangingPunct="1">
              <a:lnSpc>
                <a:spcPct val="90000"/>
              </a:lnSpc>
            </a:pPr>
            <a:r>
              <a:rPr lang="en-US" sz="4000" b="1" dirty="0">
                <a:solidFill>
                  <a:schemeClr val="tx1"/>
                </a:solidFill>
                <a:latin typeface="Gill Sans MT" pitchFamily="34" charset="0"/>
              </a:rPr>
              <a:t>Lafayette County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5</a:t>
            </a:r>
          </a:p>
        </p:txBody>
      </p:sp>
      <p:sp>
        <p:nvSpPr>
          <p:cNvPr id="32770" name="Text Box 2"/>
          <p:cNvSpPr txBox="1">
            <a:spLocks noChangeArrowheads="1"/>
          </p:cNvSpPr>
          <p:nvPr/>
        </p:nvSpPr>
        <p:spPr bwMode="auto">
          <a:xfrm>
            <a:off x="1524000" y="6096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Alcohol trends summary for Lafayette County, 2006-2016</a:t>
            </a:r>
          </a:p>
        </p:txBody>
      </p:sp>
      <p:graphicFrame>
        <p:nvGraphicFramePr>
          <p:cNvPr id="5" name="Chart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64325422"/>
              </p:ext>
            </p:extLst>
          </p:nvPr>
        </p:nvGraphicFramePr>
        <p:xfrm>
          <a:off x="390525" y="13716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35171121"/>
              </p:ext>
            </p:extLst>
          </p:nvPr>
        </p:nvGraphicFramePr>
        <p:xfrm>
          <a:off x="394838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686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6</a:t>
            </a:r>
          </a:p>
        </p:txBody>
      </p:sp>
      <p:sp>
        <p:nvSpPr>
          <p:cNvPr id="36866" name="Text Box 2"/>
          <p:cNvSpPr txBox="1">
            <a:spLocks noChangeArrowheads="1"/>
          </p:cNvSpPr>
          <p:nvPr/>
        </p:nvSpPr>
        <p:spPr bwMode="auto">
          <a:xfrm>
            <a:off x="1528313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Usual source of alcohol within the past 30 days among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drinkers, Lafayette County and Florida Statewide,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Lafayette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71711645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891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7</a:t>
            </a:r>
          </a:p>
        </p:txBody>
      </p:sp>
      <p:sp>
        <p:nvSpPr>
          <p:cNvPr id="3891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Usual drinking location within the past 30 days among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drinkers, Lafayette County and Florida Statewide, 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Lafayette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15185584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096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8</a:t>
            </a:r>
          </a:p>
        </p:txBody>
      </p:sp>
      <p:sp>
        <p:nvSpPr>
          <p:cNvPr id="4096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cigarette use, Lafayette County 2006-2016 and Florida Statewide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Lafayette County 2006-2016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9</a:t>
            </a:r>
          </a:p>
        </p:txBody>
      </p:sp>
      <p:sp>
        <p:nvSpPr>
          <p:cNvPr id="7" name="Text Box 2"/>
          <p:cNvSpPr txBox="1">
            <a:spLocks noChangeArrowheads="1"/>
          </p:cNvSpPr>
          <p:nvPr/>
        </p:nvSpPr>
        <p:spPr bwMode="auto">
          <a:xfrm>
            <a:off x="1524000" y="6096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Cigarette trends summary for Lafayette County, 2006-2016</a:t>
            </a:r>
          </a:p>
        </p:txBody>
      </p:sp>
      <p:graphicFrame>
        <p:nvGraphicFramePr>
          <p:cNvPr id="5" name="Chart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99739078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45531553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10</a:t>
            </a:r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Lifetime and past-30-day vaporizer/e-cigarette use, Lafayette County and Florida Statewide,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Lafayette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  <p:extLst>
      <p:ext uri="{BB962C8B-B14F-4D97-AF65-F5344CB8AC3E}">
        <p14:creationId xmlns:p14="http://schemas.microsoft.com/office/powerpoint/2010/main" val="47860618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58759088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300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11</a:t>
            </a:r>
          </a:p>
        </p:txBody>
      </p:sp>
      <p:sp>
        <p:nvSpPr>
          <p:cNvPr id="43010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marijuana use, Lafayette County 2006-2016 and Florida Statewide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Lafayette County 2006-2016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12</a:t>
            </a:r>
          </a:p>
        </p:txBody>
      </p:sp>
      <p:sp>
        <p:nvSpPr>
          <p:cNvPr id="45058" name="Text Box 2"/>
          <p:cNvSpPr txBox="1">
            <a:spLocks noChangeArrowheads="1"/>
          </p:cNvSpPr>
          <p:nvPr/>
        </p:nvSpPr>
        <p:spPr bwMode="auto">
          <a:xfrm>
            <a:off x="1524000" y="6096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Marijuana trends summary for Lafayette County, 2006-2016</a:t>
            </a:r>
          </a:p>
        </p:txBody>
      </p:sp>
      <p:graphicFrame>
        <p:nvGraphicFramePr>
          <p:cNvPr id="6" name="Chart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244805"/>
              </p:ext>
            </p:extLst>
          </p:nvPr>
        </p:nvGraphicFramePr>
        <p:xfrm>
          <a:off x="390525" y="13716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5604010"/>
              </p:ext>
            </p:extLst>
          </p:nvPr>
        </p:nvGraphicFramePr>
        <p:xfrm>
          <a:off x="390525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13</a:t>
            </a:r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ATOD use before or during school, Lafayette County and Florida Statewide,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Lafayette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  <p:extLst>
      <p:ext uri="{BB962C8B-B14F-4D97-AF65-F5344CB8AC3E}">
        <p14:creationId xmlns:p14="http://schemas.microsoft.com/office/powerpoint/2010/main" val="148311546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47372043"/>
              </p:ext>
            </p:extLst>
          </p:nvPr>
        </p:nvGraphicFramePr>
        <p:xfrm>
          <a:off x="385762" y="1400175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505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14</a:t>
            </a:r>
          </a:p>
        </p:txBody>
      </p:sp>
      <p:sp>
        <p:nvSpPr>
          <p:cNvPr id="45058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DUI or riding with a driver under the influence, Lafayette County 2012-2016 and Florida Statewide 2016</a:t>
            </a:r>
          </a:p>
        </p:txBody>
      </p:sp>
      <p:sp>
        <p:nvSpPr>
          <p:cNvPr id="2" name="Rectangle 1"/>
          <p:cNvSpPr/>
          <p:nvPr/>
        </p:nvSpPr>
        <p:spPr>
          <a:xfrm>
            <a:off x="381000" y="6324600"/>
            <a:ext cx="838200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>
                <a:solidFill>
                  <a:srgbClr val="000000"/>
                </a:solidFill>
                <a:cs typeface="Arial" charset="0"/>
              </a:rPr>
              <a:t>Note: DUI does not imply intoxication but only indicates use prior to driving</a:t>
            </a:r>
            <a:r>
              <a:rPr lang="en-US" sz="1400" dirty="0">
                <a:solidFill>
                  <a:srgbClr val="000000"/>
                </a:solidFill>
                <a:cs typeface="Arial" charset="0"/>
              </a:rPr>
              <a:t>.</a:t>
            </a: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kern="0" dirty="0">
                <a:solidFill>
                  <a:sysClr val="window" lastClr="FFFFFF"/>
                </a:solidFill>
                <a:latin typeface="Franklin Gothic Medium" pitchFamily="34" charset="0"/>
              </a:rPr>
              <a:t>Lafayette </a:t>
            </a: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County 2012-2016</a:t>
            </a:r>
          </a:p>
        </p:txBody>
      </p:sp>
      <p:sp>
        <p:nvSpPr>
          <p:cNvPr id="13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  <p:extLst>
      <p:ext uri="{BB962C8B-B14F-4D97-AF65-F5344CB8AC3E}">
        <p14:creationId xmlns:p14="http://schemas.microsoft.com/office/powerpoint/2010/main" val="14155724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Methodology</a:t>
            </a:r>
          </a:p>
        </p:txBody>
      </p:sp>
      <p:sp>
        <p:nvSpPr>
          <p:cNvPr id="11" name="Rectangle 7"/>
          <p:cNvSpPr>
            <a:spLocks noChangeArrowheads="1"/>
          </p:cNvSpPr>
          <p:nvPr/>
        </p:nvSpPr>
        <p:spPr bwMode="auto">
          <a:xfrm>
            <a:off x="152400" y="14478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</a:rPr>
              <a:t>Survey administration: February of 2016.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</a:rPr>
              <a:t>Sampling strategy: schools and classrooms were selected to generate statistically representative county-level estimates.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</a:rPr>
              <a:t>Final sample size was 218 across grades 6 through 12.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The margin of error is less than 10.2 percentage points for M.S. prevalence rates and 11.2 percentage points for H.S. prevalence rates.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4175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3716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In Lafayette County, past-30-day alcohol use was reported at 18.0%, compared to 18.3% across the statewide sample.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Binge drinking declined from 16.6% in 2006 to 12.7% in 2016.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Past-30-day cigarette use declined from 14.4% in 2006 to 12.4% in 2016.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In the past 30 days, 23.0% of high school students have ridden in a car with a driver who was under the influence of alcohol, and 18.8% have ridden with a driver under the influence of marijuana.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1219200"/>
            <a:ext cx="8686800" cy="2586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Other Illicit,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Over-the-Counter, and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Prescription Drugs</a:t>
            </a:r>
          </a:p>
        </p:txBody>
      </p:sp>
      <p:sp>
        <p:nvSpPr>
          <p:cNvPr id="49154" name="Text Box 9"/>
          <p:cNvSpPr txBox="1">
            <a:spLocks noChangeArrowheads="1"/>
          </p:cNvSpPr>
          <p:nvPr/>
        </p:nvSpPr>
        <p:spPr bwMode="auto">
          <a:xfrm>
            <a:off x="304800" y="4267200"/>
            <a:ext cx="8686800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2006-2016 Trends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71873232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120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15</a:t>
            </a:r>
          </a:p>
        </p:txBody>
      </p:sp>
      <p:sp>
        <p:nvSpPr>
          <p:cNvPr id="5120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inhalant use, Lafayette County 2006-2016 and Florida Statewide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Lafayette County 2006-2016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92974204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324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16</a:t>
            </a:r>
          </a:p>
        </p:txBody>
      </p:sp>
      <p:sp>
        <p:nvSpPr>
          <p:cNvPr id="53250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over-the-counter drug use, Lafayette County 2010-2016 and Florida Statewide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Lafayette County 2010-2016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52229376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529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17</a:t>
            </a:r>
          </a:p>
        </p:txBody>
      </p:sp>
      <p:sp>
        <p:nvSpPr>
          <p:cNvPr id="55298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depressant use, Lafayette County 2006-2016 and Florida Statewide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Lafayette County 2006-2016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99391961"/>
              </p:ext>
            </p:extLst>
          </p:nvPr>
        </p:nvGraphicFramePr>
        <p:xfrm>
          <a:off x="37147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734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18</a:t>
            </a:r>
          </a:p>
        </p:txBody>
      </p:sp>
      <p:sp>
        <p:nvSpPr>
          <p:cNvPr id="57346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prescription pain reliever use, Lafayette County 2006-2016 and Florida Statewide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Lafayette County 2006-2016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57450945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939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19</a:t>
            </a:r>
          </a:p>
        </p:txBody>
      </p:sp>
      <p:sp>
        <p:nvSpPr>
          <p:cNvPr id="5939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prescription amphetamine use, Lafayette County 2006-2016 and Florida Statewide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Lafayette County 2006-2016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36807184"/>
              </p:ext>
            </p:extLst>
          </p:nvPr>
        </p:nvGraphicFramePr>
        <p:xfrm>
          <a:off x="397714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144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20</a:t>
            </a:r>
          </a:p>
        </p:txBody>
      </p:sp>
      <p:sp>
        <p:nvSpPr>
          <p:cNvPr id="61442" name="Text Box 2"/>
          <p:cNvSpPr txBox="1">
            <a:spLocks noChangeArrowheads="1"/>
          </p:cNvSpPr>
          <p:nvPr/>
        </p:nvSpPr>
        <p:spPr bwMode="auto">
          <a:xfrm>
            <a:off x="1531189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drug combination rates for Lafayette County and Florida Statewide,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Lafayette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2954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In Lafayette County, 4.7% of surveyed students reported the use of any illicit drug other than marijuana in the past 30 days, compared to 6.8% across the statewide sample.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Past-30-day inhalant use decreased from 3.2% in 2006 to 0.4% in 2016.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Among high school students, past-30-day synthetic marijuana use decreased from 5.9% in 2012 to 1.4% in 2016.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Among middle school students, 2.2% reported the use of prescription pain relievers in the past 30 days, a rate higher than any other illicit drug.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228600" y="1524000"/>
            <a:ext cx="8686800" cy="230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Other Antisocial Behaviors, Including Bullying-Related Behaviors</a:t>
            </a:r>
          </a:p>
        </p:txBody>
      </p:sp>
      <p:sp>
        <p:nvSpPr>
          <p:cNvPr id="65538" name="Text Box 9"/>
          <p:cNvSpPr txBox="1">
            <a:spLocks noChangeArrowheads="1"/>
          </p:cNvSpPr>
          <p:nvPr/>
        </p:nvSpPr>
        <p:spPr bwMode="auto">
          <a:xfrm>
            <a:off x="228600" y="4648200"/>
            <a:ext cx="8686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dirty="0">
                <a:latin typeface="Gill Sans MT" pitchFamily="34" charset="0"/>
              </a:rPr>
              <a:t>2016 Results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228600" y="1524000"/>
            <a:ext cx="8686800" cy="175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Lifetime and Past-30-Day ATOD Prevalence Rates</a:t>
            </a:r>
          </a:p>
        </p:txBody>
      </p:sp>
      <p:sp>
        <p:nvSpPr>
          <p:cNvPr id="18434" name="Text Box 9"/>
          <p:cNvSpPr txBox="1">
            <a:spLocks noChangeArrowheads="1"/>
          </p:cNvSpPr>
          <p:nvPr/>
        </p:nvSpPr>
        <p:spPr bwMode="auto">
          <a:xfrm>
            <a:off x="228600" y="4648200"/>
            <a:ext cx="8686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dirty="0">
                <a:latin typeface="Gill Sans MT" pitchFamily="34" charset="0"/>
              </a:rPr>
              <a:t>2016 Results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24379766"/>
              </p:ext>
            </p:extLst>
          </p:nvPr>
        </p:nvGraphicFramePr>
        <p:xfrm>
          <a:off x="381000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758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21</a:t>
            </a:r>
          </a:p>
        </p:txBody>
      </p:sp>
      <p:sp>
        <p:nvSpPr>
          <p:cNvPr id="67586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Comparisons of past-12-month delinquent behavior for Lafayette County and Florida Statewide,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Lafayette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50061331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963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22</a:t>
            </a:r>
          </a:p>
        </p:txBody>
      </p:sp>
      <p:sp>
        <p:nvSpPr>
          <p:cNvPr id="6963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Bullying-related behaviors among Lafayette County middle and high school students, 2016</a:t>
            </a:r>
          </a:p>
        </p:txBody>
      </p:sp>
      <p:sp>
        <p:nvSpPr>
          <p:cNvPr id="5" name="Text Box 7"/>
          <p:cNvSpPr txBox="1">
            <a:spLocks noChangeArrowheads="1"/>
          </p:cNvSpPr>
          <p:nvPr/>
        </p:nvSpPr>
        <p:spPr bwMode="auto">
          <a:xfrm>
            <a:off x="3429000" y="5953125"/>
            <a:ext cx="1447800" cy="244682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latin typeface="Franklin Gothic Medium" pitchFamily="34" charset="0"/>
              </a:rPr>
              <a:t>Middle School</a:t>
            </a:r>
            <a:endParaRPr lang="en-US" sz="1100" dirty="0">
              <a:latin typeface="Franklin Gothic Medium" pitchFamily="34" charset="0"/>
            </a:endParaRPr>
          </a:p>
        </p:txBody>
      </p:sp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4876800" y="5953151"/>
            <a:ext cx="1447784" cy="244656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High School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94362687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963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23</a:t>
            </a:r>
          </a:p>
        </p:txBody>
      </p:sp>
      <p:sp>
        <p:nvSpPr>
          <p:cNvPr id="6963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Gang involvement, Lafayette County and Florida Statewide,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Lafayette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  <p:extLst>
      <p:ext uri="{BB962C8B-B14F-4D97-AF65-F5344CB8AC3E}">
        <p14:creationId xmlns:p14="http://schemas.microsoft.com/office/powerpoint/2010/main" val="555663391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2192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In Lafayette County, prevalence rates for </a:t>
            </a:r>
            <a:r>
              <a:rPr lang="en-US" sz="2700" i="1" dirty="0">
                <a:latin typeface="Gill Sans MT"/>
              </a:rPr>
              <a:t>Selling Drugs </a:t>
            </a:r>
            <a:r>
              <a:rPr lang="en-US" sz="2700" dirty="0">
                <a:latin typeface="Gill Sans MT"/>
              </a:rPr>
              <a:t>(0.5%), </a:t>
            </a:r>
            <a:r>
              <a:rPr lang="en-US" sz="2700" i="1" dirty="0">
                <a:latin typeface="Gill Sans MT"/>
              </a:rPr>
              <a:t>Being Arrested </a:t>
            </a:r>
            <a:r>
              <a:rPr lang="en-US" sz="2700" dirty="0">
                <a:latin typeface="Gill Sans MT"/>
              </a:rPr>
              <a:t>(0.4%), </a:t>
            </a:r>
            <a:r>
              <a:rPr lang="en-US" sz="2700" i="1" dirty="0">
                <a:latin typeface="Gill Sans MT"/>
              </a:rPr>
              <a:t>Attempting to Steal a Vehicle </a:t>
            </a:r>
            <a:r>
              <a:rPr lang="en-US" sz="2700" dirty="0">
                <a:latin typeface="Gill Sans MT"/>
              </a:rPr>
              <a:t>(0.0%), and </a:t>
            </a:r>
            <a:r>
              <a:rPr lang="en-US" sz="2700" i="1" dirty="0">
                <a:latin typeface="Gill Sans MT"/>
              </a:rPr>
              <a:t>Taking a Handgun to School </a:t>
            </a:r>
            <a:r>
              <a:rPr lang="en-US" sz="2700" dirty="0">
                <a:latin typeface="Gill Sans MT"/>
              </a:rPr>
              <a:t>(0.0%) are less than 1.0%.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Higher prevalence rates were reported for </a:t>
            </a:r>
            <a:r>
              <a:rPr lang="en-US" sz="2700" i="1" dirty="0">
                <a:latin typeface="Gill Sans MT"/>
              </a:rPr>
              <a:t>Getting Suspended </a:t>
            </a:r>
            <a:r>
              <a:rPr lang="en-US" sz="2700" dirty="0">
                <a:latin typeface="Gill Sans MT"/>
              </a:rPr>
              <a:t>(9.7%) and </a:t>
            </a:r>
            <a:r>
              <a:rPr lang="en-US" sz="2700" i="1" dirty="0">
                <a:latin typeface="Gill Sans MT"/>
              </a:rPr>
              <a:t>Carrying a Handgun </a:t>
            </a:r>
            <a:r>
              <a:rPr lang="en-US" sz="2700" dirty="0">
                <a:latin typeface="Gill Sans MT"/>
              </a:rPr>
              <a:t>(7.4%).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In Lafayette County, 31.9% of students have been socially bullied, 12.96% have been physically bullied, and 8.4% have been cyber bullied.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2.6% of students have belonged to a gang, and 0.8% of high school students are currently gang members.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defRPr/>
            </a:pPr>
            <a:endParaRPr lang="en-US" sz="2800" dirty="0">
              <a:latin typeface="+mn-lt"/>
            </a:endParaRP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endParaRPr lang="en-US" sz="2800" dirty="0">
              <a:latin typeface="+mn-lt"/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228600" y="1524000"/>
            <a:ext cx="8686800" cy="230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Risk and Protective Factor Prevalence Rates for </a:t>
            </a:r>
            <a:b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</a:br>
            <a: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M.S. and H.S. Students</a:t>
            </a:r>
          </a:p>
        </p:txBody>
      </p:sp>
      <p:sp>
        <p:nvSpPr>
          <p:cNvPr id="73730" name="Text Box 9"/>
          <p:cNvSpPr txBox="1">
            <a:spLocks noChangeArrowheads="1"/>
          </p:cNvSpPr>
          <p:nvPr/>
        </p:nvSpPr>
        <p:spPr bwMode="auto">
          <a:xfrm>
            <a:off x="228600" y="4648200"/>
            <a:ext cx="8686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dirty="0">
                <a:latin typeface="Gill Sans MT" pitchFamily="34" charset="0"/>
              </a:rPr>
              <a:t>2016 Results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83461981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577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24</a:t>
            </a:r>
          </a:p>
        </p:txBody>
      </p:sp>
      <p:sp>
        <p:nvSpPr>
          <p:cNvPr id="75778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Protective factor prevalence rates for Lafayette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middle school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students, 2016</a:t>
            </a: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Lafayette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3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31249155"/>
              </p:ext>
            </p:extLst>
          </p:nvPr>
        </p:nvGraphicFramePr>
        <p:xfrm>
          <a:off x="390525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782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25</a:t>
            </a:r>
          </a:p>
        </p:txBody>
      </p:sp>
      <p:sp>
        <p:nvSpPr>
          <p:cNvPr id="77826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Community domain and family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Lafayette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middle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Lafayette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14025918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987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26</a:t>
            </a:r>
          </a:p>
        </p:txBody>
      </p:sp>
      <p:sp>
        <p:nvSpPr>
          <p:cNvPr id="79874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School domain and peer and individual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Lafayette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middle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Lafayette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66803987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192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27</a:t>
            </a:r>
          </a:p>
        </p:txBody>
      </p:sp>
      <p:sp>
        <p:nvSpPr>
          <p:cNvPr id="8192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Protective factor prevalence rates for Lafayette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students,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Lafayette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92240850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396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28</a:t>
            </a:r>
          </a:p>
        </p:txBody>
      </p:sp>
      <p:sp>
        <p:nvSpPr>
          <p:cNvPr id="83970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Community domain and family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Lafayette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Lafayette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1</a:t>
            </a:r>
          </a:p>
        </p:txBody>
      </p:sp>
      <p:sp>
        <p:nvSpPr>
          <p:cNvPr id="2048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Lifetime use of alcohol, tobacco and other drugs among Lafayette County students, 2016</a:t>
            </a:r>
          </a:p>
        </p:txBody>
      </p:sp>
      <p:graphicFrame>
        <p:nvGraphicFramePr>
          <p:cNvPr id="6" name="Chart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81022981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89994977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601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29</a:t>
            </a:r>
          </a:p>
        </p:txBody>
      </p:sp>
      <p:sp>
        <p:nvSpPr>
          <p:cNvPr id="86018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School domain and peer and individual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Lafayette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Lafayette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4" name="Rectangle 7"/>
          <p:cNvSpPr>
            <a:spLocks noChangeArrowheads="1"/>
          </p:cNvSpPr>
          <p:nvPr/>
        </p:nvSpPr>
        <p:spPr bwMode="auto">
          <a:xfrm>
            <a:off x="228600" y="1600200"/>
            <a:ext cx="86868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§"/>
              <a:defRPr/>
            </a:pPr>
            <a:r>
              <a:rPr lang="en-US" sz="2800" dirty="0">
                <a:latin typeface="Gill Sans MT" pitchFamily="34" charset="0"/>
              </a:rPr>
              <a:t>Protective factor prevalence rates—opportunities for improvement: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Middle school students reported the lowest rates of protection for the </a:t>
            </a:r>
            <a:r>
              <a:rPr lang="en-US" sz="2800" i="1" dirty="0">
                <a:latin typeface="Gill Sans MT" pitchFamily="34" charset="0"/>
              </a:rPr>
              <a:t>School Opportunities for Prosocial Involvement </a:t>
            </a:r>
            <a:r>
              <a:rPr lang="en-US" sz="2800" dirty="0">
                <a:latin typeface="Gill Sans MT" pitchFamily="34" charset="0"/>
              </a:rPr>
              <a:t>(46%) and </a:t>
            </a:r>
            <a:r>
              <a:rPr lang="en-US" sz="2800" i="1" dirty="0">
                <a:latin typeface="Gill Sans MT" pitchFamily="34" charset="0"/>
              </a:rPr>
              <a:t>Community Rewards for Prosocial Involvement </a:t>
            </a:r>
            <a:r>
              <a:rPr lang="en-US" sz="2800" dirty="0">
                <a:latin typeface="Gill Sans MT" pitchFamily="34" charset="0"/>
              </a:rPr>
              <a:t>(57%)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High school students reported the lowest rates of protection for the</a:t>
            </a:r>
            <a:r>
              <a:rPr lang="en-US" sz="2800" i="1" dirty="0">
                <a:latin typeface="Gill Sans MT" pitchFamily="34" charset="0"/>
              </a:rPr>
              <a:t> School Opportunities for Prosocial Involvement </a:t>
            </a:r>
            <a:r>
              <a:rPr lang="en-US" sz="2800" dirty="0">
                <a:latin typeface="Gill Sans MT" pitchFamily="34" charset="0"/>
              </a:rPr>
              <a:t>(64%) and</a:t>
            </a:r>
            <a:r>
              <a:rPr lang="en-US" sz="2800" i="1" dirty="0">
                <a:latin typeface="Gill Sans MT" pitchFamily="34" charset="0"/>
              </a:rPr>
              <a:t> Family Rewards for Prosocial Involvement </a:t>
            </a:r>
            <a:r>
              <a:rPr lang="en-US" sz="2800" dirty="0">
                <a:latin typeface="Gill Sans MT" pitchFamily="34" charset="0"/>
              </a:rPr>
              <a:t>(66%)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endParaRPr lang="en-US" sz="2800" dirty="0">
              <a:latin typeface="Gill Sans MT" pitchFamily="34" charset="0"/>
            </a:endParaRP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4" name="Rectangle 7"/>
          <p:cNvSpPr>
            <a:spLocks noChangeArrowheads="1"/>
          </p:cNvSpPr>
          <p:nvPr/>
        </p:nvSpPr>
        <p:spPr bwMode="auto">
          <a:xfrm>
            <a:off x="228600" y="1676400"/>
            <a:ext cx="86868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§"/>
              <a:defRPr/>
            </a:pPr>
            <a:r>
              <a:rPr lang="en-US" sz="2800" dirty="0">
                <a:latin typeface="Gill Sans MT" pitchFamily="34" charset="0"/>
              </a:rPr>
              <a:t>Risk factor prevalence rates—opportunities for improvement: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Middle school students reported the highest rates of risk for the </a:t>
            </a:r>
            <a:r>
              <a:rPr lang="en-US" sz="2800" i="1" dirty="0">
                <a:latin typeface="Gill Sans MT" pitchFamily="34" charset="0"/>
              </a:rPr>
              <a:t>Poor Academic Performance</a:t>
            </a:r>
            <a:r>
              <a:rPr lang="en-US" sz="2800" dirty="0">
                <a:latin typeface="Gill Sans MT" pitchFamily="34" charset="0"/>
              </a:rPr>
              <a:t> (57%) and </a:t>
            </a:r>
            <a:r>
              <a:rPr lang="en-US" sz="2800" i="1" dirty="0">
                <a:latin typeface="Gill Sans MT" pitchFamily="34" charset="0"/>
              </a:rPr>
              <a:t>Lack of Commitment to School </a:t>
            </a:r>
            <a:r>
              <a:rPr lang="en-US" sz="2800" dirty="0">
                <a:latin typeface="Gill Sans MT" pitchFamily="34" charset="0"/>
              </a:rPr>
              <a:t>(44%)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High school students reported the highest rates of risk for the </a:t>
            </a:r>
            <a:r>
              <a:rPr lang="en-US" sz="2800" i="1" dirty="0">
                <a:latin typeface="Gill Sans MT" pitchFamily="34" charset="0"/>
              </a:rPr>
              <a:t>Perceived Availability of Handguns </a:t>
            </a:r>
            <a:r>
              <a:rPr lang="en-US" sz="2800" dirty="0">
                <a:latin typeface="Gill Sans MT" pitchFamily="34" charset="0"/>
              </a:rPr>
              <a:t>(52%) and </a:t>
            </a:r>
            <a:r>
              <a:rPr lang="en-US" sz="2800" i="1" dirty="0">
                <a:latin typeface="Gill Sans MT" pitchFamily="34" charset="0"/>
              </a:rPr>
              <a:t>Lack of Commitment to </a:t>
            </a:r>
            <a:r>
              <a:rPr lang="en-US" sz="2800" i="1">
                <a:latin typeface="Gill Sans MT" pitchFamily="34" charset="0"/>
              </a:rPr>
              <a:t>School </a:t>
            </a:r>
            <a:r>
              <a:rPr lang="en-US" sz="2800">
                <a:latin typeface="Gill Sans MT" pitchFamily="34" charset="0"/>
              </a:rPr>
              <a:t>(43%) </a:t>
            </a:r>
            <a:r>
              <a:rPr lang="en-US" sz="2800" dirty="0">
                <a:latin typeface="Gill Sans MT" pitchFamily="34" charset="0"/>
              </a:rPr>
              <a:t>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endParaRPr lang="en-US" sz="2800" dirty="0">
              <a:latin typeface="Gill Sans MT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2</a:t>
            </a:r>
          </a:p>
        </p:txBody>
      </p:sp>
      <p:sp>
        <p:nvSpPr>
          <p:cNvPr id="22530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use of alcohol, tobacco and other drugs among Lafayette County students, 2016</a:t>
            </a:r>
          </a:p>
        </p:txBody>
      </p:sp>
      <p:graphicFrame>
        <p:nvGraphicFramePr>
          <p:cNvPr id="5" name="Chart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23358793"/>
              </p:ext>
            </p:extLst>
          </p:nvPr>
        </p:nvGraphicFramePr>
        <p:xfrm>
          <a:off x="371475" y="13716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6002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</a:rPr>
              <a:t>With overall prevalence rates of 32.4% for lifetime use and 18.0% for past-30-day use, alcohol is the most commonly used drug among Lafayette County students.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</a:rPr>
              <a:t>After alcohol, students reported vaping/e-cigarettes (24.7% lifetime and 12.8% past-30-day) and cigarettes (25.4% lifetime and 12.4% past-30-day) as the most commonly used drugs.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</a:rPr>
              <a:t>18.3% of high school students reported blacking out after drinking on one or more occasions.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  <a:cs typeface="Times New Roman" pitchFamily="18" charset="0"/>
              </a:rPr>
              <a:t>For other ATOD categories, past-30-day prevalence ranges from 6.4% for marijuana to 0.0% for club drugs and heroin.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6"/>
          <p:cNvSpPr txBox="1">
            <a:spLocks noChangeArrowheads="1"/>
          </p:cNvSpPr>
          <p:nvPr/>
        </p:nvSpPr>
        <p:spPr bwMode="auto">
          <a:xfrm>
            <a:off x="228600" y="1219200"/>
            <a:ext cx="8686800" cy="175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Alcohol, Cigarettes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and Marijuana</a:t>
            </a:r>
          </a:p>
        </p:txBody>
      </p:sp>
      <p:sp>
        <p:nvSpPr>
          <p:cNvPr id="26626" name="Text Box 9"/>
          <p:cNvSpPr txBox="1">
            <a:spLocks noChangeArrowheads="1"/>
          </p:cNvSpPr>
          <p:nvPr/>
        </p:nvSpPr>
        <p:spPr bwMode="auto">
          <a:xfrm>
            <a:off x="304800" y="3505200"/>
            <a:ext cx="8686800" cy="2149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2006-2016 Trends</a:t>
            </a:r>
          </a:p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Early Initiation and Risk of Harm</a:t>
            </a:r>
          </a:p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ATODs and Driving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Chart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386669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867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3</a:t>
            </a:r>
          </a:p>
        </p:txBody>
      </p:sp>
      <p:sp>
        <p:nvSpPr>
          <p:cNvPr id="2867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alcohol use, Lafayette County 2006-2016 and Florida Statewide 2016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Lafayette County 2006-2016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03129328"/>
              </p:ext>
            </p:extLst>
          </p:nvPr>
        </p:nvGraphicFramePr>
        <p:xfrm>
          <a:off x="386212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072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4</a:t>
            </a:r>
          </a:p>
        </p:txBody>
      </p:sp>
      <p:sp>
        <p:nvSpPr>
          <p:cNvPr id="30722" name="Text Box 2"/>
          <p:cNvSpPr txBox="1">
            <a:spLocks noChangeArrowheads="1"/>
          </p:cNvSpPr>
          <p:nvPr/>
        </p:nvSpPr>
        <p:spPr bwMode="auto">
          <a:xfrm>
            <a:off x="1519687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Binge drinking, Lafayette County 2006-2016 and Florida Statewide 2016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Lafayette County 2006-2016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9145</TotalTime>
  <Words>1368</Words>
  <Application>Microsoft Office PowerPoint</Application>
  <PresentationFormat>On-screen Show (4:3)</PresentationFormat>
  <Paragraphs>222</Paragraphs>
  <Slides>42</Slides>
  <Notes>40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42</vt:i4>
      </vt:variant>
    </vt:vector>
  </HeadingPairs>
  <TitlesOfParts>
    <vt:vector size="50" baseType="lpstr">
      <vt:lpstr>Arial</vt:lpstr>
      <vt:lpstr>Calibri</vt:lpstr>
      <vt:lpstr>Franklin Gothic Medium</vt:lpstr>
      <vt:lpstr>Gill Sans MT</vt:lpstr>
      <vt:lpstr>Gill Sans MT Condensed</vt:lpstr>
      <vt:lpstr>Impact</vt:lpstr>
      <vt:lpstr>Wingdings</vt:lpstr>
      <vt:lpstr>Office Theme</vt:lpstr>
      <vt:lpstr>2016 FLORIDA YOUTH  SUBSTANCE ABUSE SURVEY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2016 Lafayette County PowerPoint</dc:title>
  <dc:creator>Bert Rothenbach</dc:creator>
  <cp:lastModifiedBy>VanDyke, Misty N</cp:lastModifiedBy>
  <cp:revision>337</cp:revision>
  <dcterms:created xsi:type="dcterms:W3CDTF">2010-11-20T14:45:41Z</dcterms:created>
  <dcterms:modified xsi:type="dcterms:W3CDTF">2025-06-23T15:47:55Z</dcterms:modified>
</cp:coreProperties>
</file>