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drawings/drawing2.xml" ContentType="application/vnd.openxmlformats-officedocument.drawingml.chartshapes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3.xml" ContentType="application/vnd.openxmlformats-officedocument.drawingml.chart+xml"/>
  <Override PartName="/ppt/notesSlides/notesSlide9.xml" ContentType="application/vnd.openxmlformats-officedocument.presentationml.notesSlide+xml"/>
  <Override PartName="/ppt/charts/chart4.xml" ContentType="application/vnd.openxmlformats-officedocument.drawingml.chart+xml"/>
  <Override PartName="/ppt/notesSlides/notesSlide10.xml" ContentType="application/vnd.openxmlformats-officedocument.presentationml.notesSlide+xml"/>
  <Override PartName="/ppt/charts/chart5.xml" ContentType="application/vnd.openxmlformats-officedocument.drawingml.chart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15.xml" ContentType="application/vnd.openxmlformats-officedocument.presentationml.notesSlide+xml"/>
  <Override PartName="/ppt/charts/chart11.xml" ContentType="application/vnd.openxmlformats-officedocument.drawingml.chart+xml"/>
  <Override PartName="/ppt/notesSlides/notesSlide16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7.xml" ContentType="application/vnd.openxmlformats-officedocument.presentationml.notesSlide+xml"/>
  <Override PartName="/ppt/charts/chart14.xml" ContentType="application/vnd.openxmlformats-officedocument.drawingml.chart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15.xml" ContentType="application/vnd.openxmlformats-officedocument.drawingml.chart+xml"/>
  <Override PartName="/ppt/notesSlides/notesSlide21.xml" ContentType="application/vnd.openxmlformats-officedocument.presentationml.notesSlide+xml"/>
  <Override PartName="/ppt/charts/chart16.xml" ContentType="application/vnd.openxmlformats-officedocument.drawingml.chart+xml"/>
  <Override PartName="/ppt/notesSlides/notesSlide22.xml" ContentType="application/vnd.openxmlformats-officedocument.presentationml.notesSlide+xml"/>
  <Override PartName="/ppt/charts/chart17.xml" ContentType="application/vnd.openxmlformats-officedocument.drawingml.chart+xml"/>
  <Override PartName="/ppt/notesSlides/notesSlide23.xml" ContentType="application/vnd.openxmlformats-officedocument.presentationml.notesSlide+xml"/>
  <Override PartName="/ppt/charts/chart18.xml" ContentType="application/vnd.openxmlformats-officedocument.drawingml.chart+xml"/>
  <Override PartName="/ppt/notesSlides/notesSlide24.xml" ContentType="application/vnd.openxmlformats-officedocument.presentationml.notesSlide+xml"/>
  <Override PartName="/ppt/charts/chart19.xml" ContentType="application/vnd.openxmlformats-officedocument.drawingml.chart+xml"/>
  <Override PartName="/ppt/notesSlides/notesSlide25.xml" ContentType="application/vnd.openxmlformats-officedocument.presentationml.notesSlide+xml"/>
  <Override PartName="/ppt/charts/chart20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charts/chart21.xml" ContentType="application/vnd.openxmlformats-officedocument.drawingml.chart+xml"/>
  <Override PartName="/ppt/notesSlides/notesSlide29.xml" ContentType="application/vnd.openxmlformats-officedocument.presentationml.notesSlide+xml"/>
  <Override PartName="/ppt/charts/chart22.xml" ContentType="application/vnd.openxmlformats-officedocument.drawingml.chart+xml"/>
  <Override PartName="/ppt/notesSlides/notesSlide30.xml" ContentType="application/vnd.openxmlformats-officedocument.presentationml.notesSlide+xml"/>
  <Override PartName="/ppt/charts/chart23.xml" ContentType="application/vnd.openxmlformats-officedocument.drawingml.chart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25.xml" ContentType="application/vnd.openxmlformats-officedocument.drawingml.chart+xml"/>
  <Override PartName="/ppt/notesSlides/notesSlide35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27.xml" ContentType="application/vnd.openxmlformats-officedocument.drawingml.chart+xml"/>
  <Override PartName="/ppt/notesSlides/notesSlide37.xml" ContentType="application/vnd.openxmlformats-officedocument.presentationml.notesSlide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29.xml" ContentType="application/vnd.openxmlformats-officedocument.drawingml.chart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44"/>
  </p:notesMasterIdLst>
  <p:sldIdLst>
    <p:sldId id="287" r:id="rId2"/>
    <p:sldId id="288" r:id="rId3"/>
    <p:sldId id="291" r:id="rId4"/>
    <p:sldId id="257" r:id="rId5"/>
    <p:sldId id="258" r:id="rId6"/>
    <p:sldId id="294" r:id="rId7"/>
    <p:sldId id="292" r:id="rId8"/>
    <p:sldId id="259" r:id="rId9"/>
    <p:sldId id="260" r:id="rId10"/>
    <p:sldId id="273" r:id="rId11"/>
    <p:sldId id="275" r:id="rId12"/>
    <p:sldId id="276" r:id="rId13"/>
    <p:sldId id="261" r:id="rId14"/>
    <p:sldId id="274" r:id="rId15"/>
    <p:sldId id="303" r:id="rId16"/>
    <p:sldId id="262" r:id="rId17"/>
    <p:sldId id="277" r:id="rId18"/>
    <p:sldId id="302" r:id="rId19"/>
    <p:sldId id="300" r:id="rId20"/>
    <p:sldId id="295" r:id="rId21"/>
    <p:sldId id="293" r:id="rId22"/>
    <p:sldId id="263" r:id="rId23"/>
    <p:sldId id="278" r:id="rId24"/>
    <p:sldId id="279" r:id="rId25"/>
    <p:sldId id="280" r:id="rId26"/>
    <p:sldId id="281" r:id="rId27"/>
    <p:sldId id="264" r:id="rId28"/>
    <p:sldId id="296" r:id="rId29"/>
    <p:sldId id="290" r:id="rId30"/>
    <p:sldId id="265" r:id="rId31"/>
    <p:sldId id="282" r:id="rId32"/>
    <p:sldId id="301" r:id="rId33"/>
    <p:sldId id="297" r:id="rId34"/>
    <p:sldId id="289" r:id="rId35"/>
    <p:sldId id="266" r:id="rId36"/>
    <p:sldId id="283" r:id="rId37"/>
    <p:sldId id="284" r:id="rId38"/>
    <p:sldId id="268" r:id="rId39"/>
    <p:sldId id="285" r:id="rId40"/>
    <p:sldId id="286" r:id="rId41"/>
    <p:sldId id="298" r:id="rId42"/>
    <p:sldId id="299" r:id="rId4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8" autoAdjust="0"/>
    <p:restoredTop sz="94660"/>
  </p:normalViewPr>
  <p:slideViewPr>
    <p:cSldViewPr>
      <p:cViewPr>
        <p:scale>
          <a:sx n="100" d="100"/>
          <a:sy n="100" d="100"/>
        </p:scale>
        <p:origin x="-72" y="-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Sara\Dropbox\County-Region%20PowerPoint%20for%20Sara\County%20Graphs\Jeffferson%20County%20Graphs%202016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24617272670268"/>
          <c:y val="6.5672438914187947E-2"/>
          <c:w val="0.84710267871806122"/>
          <c:h val="0.5257155911603892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Sort'!$K$2:$K$20</c:f>
              <c:strCache>
                <c:ptCount val="19"/>
                <c:pt idx="0">
                  <c:v>Alcohol</c:v>
                </c:pt>
                <c:pt idx="1">
                  <c:v>Marijuana or Hashish</c:v>
                </c:pt>
                <c:pt idx="2">
                  <c:v>Vaporizer/E-Cigarette</c:v>
                </c:pt>
                <c:pt idx="3">
                  <c:v>Blacking Out from Drinking*</c:v>
                </c:pt>
                <c:pt idx="4">
                  <c:v>Cigarettes</c:v>
                </c:pt>
                <c:pt idx="5">
                  <c:v>Over-the-Counter Drugs</c:v>
                </c:pt>
                <c:pt idx="6">
                  <c:v>Prescription Pain Relievers</c:v>
                </c:pt>
                <c:pt idx="7">
                  <c:v>Inhalants</c:v>
                </c:pt>
                <c:pt idx="8">
                  <c:v>Needle to Inject Illegal Drugs*</c:v>
                </c:pt>
                <c:pt idx="9">
                  <c:v>Depressants</c:v>
                </c:pt>
                <c:pt idx="10">
                  <c:v>Prescription Amphetamines</c:v>
                </c:pt>
                <c:pt idx="11">
                  <c:v>Flakka*</c:v>
                </c:pt>
                <c:pt idx="12">
                  <c:v>LSD, PCP or Mushrooms</c:v>
                </c:pt>
                <c:pt idx="13">
                  <c:v>Methamphetamine</c:v>
                </c:pt>
                <c:pt idx="14">
                  <c:v>Heroin</c:v>
                </c:pt>
                <c:pt idx="15">
                  <c:v>Steroids (without a doctor’s order)</c:v>
                </c:pt>
                <c:pt idx="16">
                  <c:v>Cocaine or Crack Cocaine</c:v>
                </c:pt>
                <c:pt idx="17">
                  <c:v>Club Drugs</c:v>
                </c:pt>
                <c:pt idx="18">
                  <c:v>Synthetic Marijuana*</c:v>
                </c:pt>
              </c:strCache>
            </c:strRef>
          </c:cat>
          <c:val>
            <c:numRef>
              <c:f>'Data Sort'!$L$2:$L$20</c:f>
              <c:numCache>
                <c:formatCode>0.0</c:formatCode>
                <c:ptCount val="19"/>
                <c:pt idx="0">
                  <c:v>28.1</c:v>
                </c:pt>
                <c:pt idx="1">
                  <c:v>17.899999999999999</c:v>
                </c:pt>
                <c:pt idx="2">
                  <c:v>17.399999999999999</c:v>
                </c:pt>
                <c:pt idx="3">
                  <c:v>12.9</c:v>
                </c:pt>
                <c:pt idx="4">
                  <c:v>9.5</c:v>
                </c:pt>
                <c:pt idx="5">
                  <c:v>7.3</c:v>
                </c:pt>
                <c:pt idx="6">
                  <c:v>4.2</c:v>
                </c:pt>
                <c:pt idx="7">
                  <c:v>2.2000000000000002</c:v>
                </c:pt>
                <c:pt idx="8">
                  <c:v>2.1</c:v>
                </c:pt>
                <c:pt idx="9">
                  <c:v>1.7</c:v>
                </c:pt>
                <c:pt idx="10">
                  <c:v>1.6</c:v>
                </c:pt>
                <c:pt idx="11">
                  <c:v>1.4</c:v>
                </c:pt>
                <c:pt idx="12">
                  <c:v>1</c:v>
                </c:pt>
                <c:pt idx="13">
                  <c:v>0.7</c:v>
                </c:pt>
                <c:pt idx="14">
                  <c:v>0.6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8587776"/>
        <c:axId val="98649600"/>
      </c:barChart>
      <c:catAx>
        <c:axId val="98587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6496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64960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8777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Graphs!$E$381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Graphs!$E$382:$E$383</c:f>
              <c:numCache>
                <c:formatCode>General</c:formatCode>
                <c:ptCount val="2"/>
                <c:pt idx="0">
                  <c:v>17.399999999999999</c:v>
                </c:pt>
                <c:pt idx="1">
                  <c:v>4.8</c:v>
                </c:pt>
              </c:numCache>
            </c:numRef>
          </c:val>
        </c:ser>
        <c:ser>
          <c:idx val="1"/>
          <c:order val="1"/>
          <c:tx>
            <c:strRef>
              <c:f>Graphs!$F$381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Graphs!$D$382:$D$383</c:f>
              <c:strCache>
                <c:ptCount val="2"/>
                <c:pt idx="0">
                  <c:v>Lifetime Use</c:v>
                </c:pt>
                <c:pt idx="1">
                  <c:v>Past-30-Day Use</c:v>
                </c:pt>
              </c:strCache>
            </c:strRef>
          </c:cat>
          <c:val>
            <c:numRef>
              <c:f>Graphs!$F$382:$F$383</c:f>
              <c:numCache>
                <c:formatCode>General</c:formatCode>
                <c:ptCount val="2"/>
                <c:pt idx="0">
                  <c:v>25.8</c:v>
                </c:pt>
                <c:pt idx="1">
                  <c:v>9.6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039104"/>
        <c:axId val="98130560"/>
      </c:barChart>
      <c:catAx>
        <c:axId val="750391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30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13056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39104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Graphs!$E$10:$G$10</c:f>
              <c:numCache>
                <c:formatCode>General</c:formatCode>
                <c:ptCount val="3"/>
                <c:pt idx="0">
                  <c:v>8.1</c:v>
                </c:pt>
                <c:pt idx="1">
                  <c:v>16.899999999999999</c:v>
                </c:pt>
                <c:pt idx="2">
                  <c:v>13.3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Graphs!$H$10:$J$10</c:f>
              <c:numCache>
                <c:formatCode>General</c:formatCode>
                <c:ptCount val="3"/>
                <c:pt idx="0">
                  <c:v>0</c:v>
                </c:pt>
                <c:pt idx="1">
                  <c:v>12.9</c:v>
                </c:pt>
                <c:pt idx="2">
                  <c:v>7.1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Graphs!$K$10:$M$10</c:f>
              <c:numCache>
                <c:formatCode>General</c:formatCode>
                <c:ptCount val="3"/>
                <c:pt idx="0">
                  <c:v>5.3</c:v>
                </c:pt>
                <c:pt idx="1">
                  <c:v>16.5</c:v>
                </c:pt>
                <c:pt idx="2">
                  <c:v>11.8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Graphs!$N$10:$P$10</c:f>
              <c:numCache>
                <c:formatCode>General</c:formatCode>
                <c:ptCount val="3"/>
                <c:pt idx="0">
                  <c:v>0</c:v>
                </c:pt>
                <c:pt idx="1">
                  <c:v>16.2</c:v>
                </c:pt>
                <c:pt idx="2">
                  <c:v>9.5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Graphs!$Q$10:$S$10</c:f>
              <c:numCache>
                <c:formatCode>General</c:formatCode>
                <c:ptCount val="3"/>
                <c:pt idx="0">
                  <c:v>2.8</c:v>
                </c:pt>
                <c:pt idx="1">
                  <c:v>5.2</c:v>
                </c:pt>
                <c:pt idx="2">
                  <c:v>4.0999999999999996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Graphs!$T$10:$V$10</c:f>
              <c:numCache>
                <c:formatCode>General</c:formatCode>
                <c:ptCount val="3"/>
                <c:pt idx="0">
                  <c:v>9</c:v>
                </c:pt>
                <c:pt idx="1">
                  <c:v>14.8</c:v>
                </c:pt>
                <c:pt idx="2">
                  <c:v>12.3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Graphs!$W$10:$Y$10</c:f>
              <c:numCache>
                <c:formatCode>General</c:formatCode>
                <c:ptCount val="3"/>
                <c:pt idx="0">
                  <c:v>3.2</c:v>
                </c:pt>
                <c:pt idx="1">
                  <c:v>17</c:v>
                </c:pt>
                <c:pt idx="2">
                  <c:v>11.2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059584"/>
        <c:axId val="75061120"/>
      </c:barChart>
      <c:catAx>
        <c:axId val="75059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61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061120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595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8.6670586941659675E-2"/>
          <c:y val="8.6107337232196643E-2"/>
          <c:w val="0.86772322858549833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Graphs!$D$296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Graphs!$E$296:$J$296</c:f>
              <c:numCache>
                <c:formatCode>0.0</c:formatCode>
                <c:ptCount val="6"/>
                <c:pt idx="0">
                  <c:v>13.3</c:v>
                </c:pt>
                <c:pt idx="1">
                  <c:v>7.1</c:v>
                </c:pt>
                <c:pt idx="2">
                  <c:v>11.8</c:v>
                </c:pt>
                <c:pt idx="3">
                  <c:v>9.5</c:v>
                </c:pt>
                <c:pt idx="4">
                  <c:v>4.0999999999999996</c:v>
                </c:pt>
                <c:pt idx="5">
                  <c:v>12.3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Graphs!$D$297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Graphs!$E$297:$J$297</c:f>
              <c:numCache>
                <c:formatCode>0.0</c:formatCode>
                <c:ptCount val="6"/>
                <c:pt idx="0">
                  <c:v>14.1</c:v>
                </c:pt>
                <c:pt idx="1">
                  <c:v>8.1</c:v>
                </c:pt>
                <c:pt idx="2">
                  <c:v>9.1</c:v>
                </c:pt>
                <c:pt idx="3">
                  <c:v>18.7</c:v>
                </c:pt>
                <c:pt idx="4">
                  <c:v>11.4</c:v>
                </c:pt>
                <c:pt idx="5">
                  <c:v>9.1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Graphs!$D$298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Graphs!$E$295:$J$295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Graphs!$E$298:$J$298</c:f>
              <c:numCache>
                <c:formatCode>0.0</c:formatCode>
                <c:ptCount val="6"/>
                <c:pt idx="0">
                  <c:v>29.6</c:v>
                </c:pt>
                <c:pt idx="1">
                  <c:v>32.9</c:v>
                </c:pt>
                <c:pt idx="2">
                  <c:v>31.2</c:v>
                </c:pt>
                <c:pt idx="3">
                  <c:v>24.5</c:v>
                </c:pt>
                <c:pt idx="4">
                  <c:v>37.799999999999997</c:v>
                </c:pt>
                <c:pt idx="5">
                  <c:v>35.799999999999997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5128832"/>
        <c:axId val="75138560"/>
      </c:lineChart>
      <c:catAx>
        <c:axId val="75128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3856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13856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1288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308581204912248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Graphs!$E$323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Graphs!$E$324:$E$326</c:f>
              <c:numCache>
                <c:formatCode>General</c:formatCode>
                <c:ptCount val="3"/>
                <c:pt idx="0">
                  <c:v>8.5</c:v>
                </c:pt>
                <c:pt idx="1">
                  <c:v>6.1</c:v>
                </c:pt>
                <c:pt idx="2">
                  <c:v>3.7</c:v>
                </c:pt>
              </c:numCache>
            </c:numRef>
          </c:val>
        </c:ser>
        <c:ser>
          <c:idx val="1"/>
          <c:order val="1"/>
          <c:tx>
            <c:strRef>
              <c:f>Graphs!$F$323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Graphs!$D$324:$D$326</c:f>
              <c:strCache>
                <c:ptCount val="3"/>
                <c:pt idx="0">
                  <c:v>Alcohol</c:v>
                </c:pt>
                <c:pt idx="1">
                  <c:v>Marijuana</c:v>
                </c:pt>
                <c:pt idx="2">
                  <c:v>Another Drug</c:v>
                </c:pt>
              </c:strCache>
            </c:strRef>
          </c:cat>
          <c:val>
            <c:numRef>
              <c:f>Graphs!$F$324:$F$326</c:f>
              <c:numCache>
                <c:formatCode>General</c:formatCode>
                <c:ptCount val="3"/>
                <c:pt idx="0">
                  <c:v>5.0999999999999996</c:v>
                </c:pt>
                <c:pt idx="1">
                  <c:v>8.5</c:v>
                </c:pt>
                <c:pt idx="2">
                  <c:v>2.9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5238016"/>
        <c:axId val="98123776"/>
      </c:barChart>
      <c:catAx>
        <c:axId val="7523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2377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123776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23801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Graphs!$E$308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Graphs!$E$309:$E$312</c:f>
              <c:numCache>
                <c:formatCode>General</c:formatCode>
                <c:ptCount val="4"/>
                <c:pt idx="0">
                  <c:v>21.7</c:v>
                </c:pt>
                <c:pt idx="1">
                  <c:v>21.1</c:v>
                </c:pt>
                <c:pt idx="2">
                  <c:v>10.4</c:v>
                </c:pt>
                <c:pt idx="3">
                  <c:v>11.6</c:v>
                </c:pt>
              </c:numCache>
            </c:numRef>
          </c:val>
        </c:ser>
        <c:ser>
          <c:idx val="1"/>
          <c:order val="1"/>
          <c:tx>
            <c:strRef>
              <c:f>Graphs!$F$308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Graphs!$F$309:$F$312</c:f>
              <c:numCache>
                <c:formatCode>General</c:formatCode>
                <c:ptCount val="4"/>
                <c:pt idx="0">
                  <c:v>24.5</c:v>
                </c:pt>
                <c:pt idx="1">
                  <c:v>25.8</c:v>
                </c:pt>
                <c:pt idx="2">
                  <c:v>8.8000000000000007</c:v>
                </c:pt>
                <c:pt idx="3">
                  <c:v>12</c:v>
                </c:pt>
              </c:numCache>
            </c:numRef>
          </c:val>
        </c:ser>
        <c:ser>
          <c:idx val="2"/>
          <c:order val="2"/>
          <c:tx>
            <c:strRef>
              <c:f>Graphs!$G$308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Graphs!$G$309:$G$312</c:f>
              <c:numCache>
                <c:formatCode>General</c:formatCode>
                <c:ptCount val="4"/>
                <c:pt idx="0">
                  <c:v>36.6</c:v>
                </c:pt>
                <c:pt idx="1">
                  <c:v>35.9</c:v>
                </c:pt>
                <c:pt idx="2">
                  <c:v>16.8</c:v>
                </c:pt>
                <c:pt idx="3">
                  <c:v>14.2</c:v>
                </c:pt>
              </c:numCache>
            </c:numRef>
          </c:val>
        </c:ser>
        <c:ser>
          <c:idx val="3"/>
          <c:order val="3"/>
          <c:tx>
            <c:strRef>
              <c:f>Graphs!$H$308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</c:spPr>
          <c:invertIfNegative val="0"/>
          <c:dLbls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Graphs!$D$309:$D$312</c:f>
              <c:strCache>
                <c:ptCount val="4"/>
                <c:pt idx="0">
                  <c:v>Riding with a DUI Driver (Alcohol)</c:v>
                </c:pt>
                <c:pt idx="1">
                  <c:v>Riding with a DUI Driver (Marijuana)</c:v>
                </c:pt>
                <c:pt idx="2">
                  <c:v>Driving Under the Influence (Alcohol)</c:v>
                </c:pt>
                <c:pt idx="3">
                  <c:v>Driving Under the Influence (Marijuana)</c:v>
                </c:pt>
              </c:strCache>
            </c:strRef>
          </c:cat>
          <c:val>
            <c:numRef>
              <c:f>Graphs!$H$309:$H$312</c:f>
              <c:numCache>
                <c:formatCode>General</c:formatCode>
                <c:ptCount val="4"/>
                <c:pt idx="0">
                  <c:v>16.399999999999999</c:v>
                </c:pt>
                <c:pt idx="1">
                  <c:v>22.7</c:v>
                </c:pt>
                <c:pt idx="2">
                  <c:v>5.4</c:v>
                </c:pt>
                <c:pt idx="3">
                  <c:v>10.3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98134272"/>
        <c:axId val="98521472"/>
      </c:barChart>
      <c:catAx>
        <c:axId val="981342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21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21472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34272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3671106811308"/>
          <c:y val="8.6107312021200436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Graphs!$E$12:$G$12</c:f>
              <c:numCache>
                <c:formatCode>General</c:formatCode>
                <c:ptCount val="3"/>
                <c:pt idx="0">
                  <c:v>8.6999999999999993</c:v>
                </c:pt>
                <c:pt idx="1">
                  <c:v>3.3</c:v>
                </c:pt>
                <c:pt idx="2">
                  <c:v>5.5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Graphs!$H$12:$J$12</c:f>
              <c:numCache>
                <c:formatCode>General</c:formatCode>
                <c:ptCount val="3"/>
                <c:pt idx="0">
                  <c:v>2.1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Graphs!$K$12:$M$12</c:f>
              <c:numCache>
                <c:formatCode>General</c:formatCode>
                <c:ptCount val="3"/>
                <c:pt idx="0">
                  <c:v>6.2</c:v>
                </c:pt>
                <c:pt idx="1">
                  <c:v>1.7</c:v>
                </c:pt>
                <c:pt idx="2">
                  <c:v>3.6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Graphs!$N$12:$P$12</c:f>
              <c:numCache>
                <c:formatCode>General</c:formatCode>
                <c:ptCount val="3"/>
                <c:pt idx="0">
                  <c:v>6.4</c:v>
                </c:pt>
                <c:pt idx="1">
                  <c:v>2.1</c:v>
                </c:pt>
                <c:pt idx="2">
                  <c:v>3.8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Graphs!$Q$12:$S$12</c:f>
              <c:numCache>
                <c:formatCode>General</c:formatCode>
                <c:ptCount val="3"/>
                <c:pt idx="0">
                  <c:v>3.6</c:v>
                </c:pt>
                <c:pt idx="1">
                  <c:v>2.2000000000000002</c:v>
                </c:pt>
                <c:pt idx="2">
                  <c:v>2.8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Graphs!$T$12:$V$12</c:f>
              <c:numCache>
                <c:formatCode>General</c:formatCode>
                <c:ptCount val="3"/>
                <c:pt idx="0">
                  <c:v>0.9</c:v>
                </c:pt>
                <c:pt idx="1">
                  <c:v>1.8</c:v>
                </c:pt>
                <c:pt idx="2">
                  <c:v>1.4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Graphs!$W$12:$Y$12</c:f>
              <c:numCache>
                <c:formatCode>General</c:formatCode>
                <c:ptCount val="3"/>
                <c:pt idx="0">
                  <c:v>2.2000000000000002</c:v>
                </c:pt>
                <c:pt idx="1">
                  <c:v>1.2</c:v>
                </c:pt>
                <c:pt idx="2">
                  <c:v>1.6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563200"/>
        <c:axId val="109857024"/>
      </c:barChart>
      <c:catAx>
        <c:axId val="1025632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85702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857024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63200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08733677914834"/>
          <c:y val="8.6107337232196643E-2"/>
          <c:w val="0.8453065551106453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>
              <a:solidFill>
                <a:srgbClr val="000000"/>
              </a:solidFill>
            </a:ln>
          </c:spPr>
          <c:invertIfNegative val="0"/>
          <c:val>
            <c:numRef>
              <c:f>Graphs!$K$23:$M$23</c:f>
              <c:numCache>
                <c:formatCode>General</c:formatCode>
                <c:ptCount val="3"/>
                <c:pt idx="0">
                  <c:v>3.7</c:v>
                </c:pt>
                <c:pt idx="1">
                  <c:v>3.1</c:v>
                </c:pt>
                <c:pt idx="2">
                  <c:v>3.4</c:v>
                </c:pt>
              </c:numCache>
            </c:numRef>
          </c:val>
        </c:ser>
        <c:ser>
          <c:idx val="4"/>
          <c:order val="1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Graphs!$N$23:$P$23</c:f>
              <c:numCache>
                <c:formatCode>General</c:formatCode>
                <c:ptCount val="3"/>
                <c:pt idx="0">
                  <c:v>2.1</c:v>
                </c:pt>
                <c:pt idx="1">
                  <c:v>1.1000000000000001</c:v>
                </c:pt>
                <c:pt idx="2">
                  <c:v>1.5</c:v>
                </c:pt>
              </c:numCache>
            </c:numRef>
          </c:val>
        </c:ser>
        <c:ser>
          <c:idx val="5"/>
          <c:order val="2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Graphs!$Q$23:$S$23</c:f>
              <c:numCache>
                <c:formatCode>General</c:formatCode>
                <c:ptCount val="3"/>
                <c:pt idx="0">
                  <c:v>4.0999999999999996</c:v>
                </c:pt>
                <c:pt idx="1">
                  <c:v>2</c:v>
                </c:pt>
                <c:pt idx="2">
                  <c:v>3</c:v>
                </c:pt>
              </c:numCache>
            </c:numRef>
          </c:val>
        </c:ser>
        <c:ser>
          <c:idx val="3"/>
          <c:order val="3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Graphs!$T$23:$V$23</c:f>
              <c:numCache>
                <c:formatCode>General</c:formatCode>
                <c:ptCount val="3"/>
                <c:pt idx="0">
                  <c:v>4</c:v>
                </c:pt>
                <c:pt idx="1">
                  <c:v>4.5999999999999996</c:v>
                </c:pt>
                <c:pt idx="2">
                  <c:v>4.3</c:v>
                </c:pt>
              </c:numCache>
            </c:numRef>
          </c:val>
        </c:ser>
        <c:ser>
          <c:idx val="6"/>
          <c:order val="4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Graphs!$W$23:$Y$23</c:f>
              <c:numCache>
                <c:formatCode>General</c:formatCode>
                <c:ptCount val="3"/>
                <c:pt idx="0">
                  <c:v>1.8</c:v>
                </c:pt>
                <c:pt idx="1">
                  <c:v>2.1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98143616"/>
        <c:axId val="98527872"/>
      </c:barChart>
      <c:catAx>
        <c:axId val="98143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5278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852787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8143616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363796249018361"/>
          <c:y val="8.6107337232196643E-2"/>
          <c:w val="0.84075592939961008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Graphs!$E$19:$G$19</c:f>
              <c:numCache>
                <c:formatCode>General</c:formatCode>
                <c:ptCount val="3"/>
                <c:pt idx="0">
                  <c:v>3</c:v>
                </c:pt>
                <c:pt idx="1">
                  <c:v>4.3</c:v>
                </c:pt>
                <c:pt idx="2">
                  <c:v>3.7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Graphs!$H$19:$J$19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Graphs!$K$19:$M$19</c:f>
              <c:numCache>
                <c:formatCode>General</c:formatCode>
                <c:ptCount val="3"/>
                <c:pt idx="0">
                  <c:v>1.6</c:v>
                </c:pt>
                <c:pt idx="1">
                  <c:v>2.9</c:v>
                </c:pt>
                <c:pt idx="2">
                  <c:v>2.4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Graphs!$N$19:$P$19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Graphs!$Q$19:$S$19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Graphs!$T$19:$V$19</c:f>
              <c:numCache>
                <c:formatCode>General</c:formatCode>
                <c:ptCount val="3"/>
                <c:pt idx="0">
                  <c:v>2.2999999999999998</c:v>
                </c:pt>
                <c:pt idx="1">
                  <c:v>0</c:v>
                </c:pt>
                <c:pt idx="2">
                  <c:v>1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Graphs!$W$19:$Y$19</c:f>
              <c:numCache>
                <c:formatCode>General</c:formatCode>
                <c:ptCount val="3"/>
                <c:pt idx="0">
                  <c:v>0.8</c:v>
                </c:pt>
                <c:pt idx="1">
                  <c:v>2.4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0782464"/>
        <c:axId val="100785152"/>
      </c:barChart>
      <c:catAx>
        <c:axId val="10078246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851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0785152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0782464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50296059408956"/>
          <c:y val="8.6107337232196643E-2"/>
          <c:w val="0.85289093129570404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Graphs!$E$20:$G$20</c:f>
              <c:numCache>
                <c:formatCode>General</c:formatCode>
                <c:ptCount val="3"/>
                <c:pt idx="0">
                  <c:v>3</c:v>
                </c:pt>
                <c:pt idx="1">
                  <c:v>2.1</c:v>
                </c:pt>
                <c:pt idx="2">
                  <c:v>2.5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Graphs!$H$20:$J$20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Graphs!$K$20:$M$20</c:f>
              <c:numCache>
                <c:formatCode>General</c:formatCode>
                <c:ptCount val="3"/>
                <c:pt idx="0">
                  <c:v>3.1</c:v>
                </c:pt>
                <c:pt idx="1">
                  <c:v>4.5999999999999996</c:v>
                </c:pt>
                <c:pt idx="2">
                  <c:v>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Graphs!$N$20:$P$20</c:f>
              <c:numCache>
                <c:formatCode>General</c:formatCode>
                <c:ptCount val="3"/>
                <c:pt idx="0">
                  <c:v>0</c:v>
                </c:pt>
                <c:pt idx="1">
                  <c:v>1.1000000000000001</c:v>
                </c:pt>
                <c:pt idx="2">
                  <c:v>0.6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Graphs!$Q$20:$S$20</c:f>
              <c:numCache>
                <c:formatCode>General</c:formatCode>
                <c:ptCount val="3"/>
                <c:pt idx="0">
                  <c:v>6.6</c:v>
                </c:pt>
                <c:pt idx="1">
                  <c:v>0</c:v>
                </c:pt>
                <c:pt idx="2">
                  <c:v>3.1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Graphs!$T$20:$V$20</c:f>
              <c:numCache>
                <c:formatCode>General</c:formatCode>
                <c:ptCount val="3"/>
                <c:pt idx="0">
                  <c:v>0</c:v>
                </c:pt>
                <c:pt idx="1">
                  <c:v>6</c:v>
                </c:pt>
                <c:pt idx="2">
                  <c:v>3.4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Graphs!$W$20:$Y$20</c:f>
              <c:numCache>
                <c:formatCode>General</c:formatCode>
                <c:ptCount val="3"/>
                <c:pt idx="0">
                  <c:v>1.6</c:v>
                </c:pt>
                <c:pt idx="1">
                  <c:v>2</c:v>
                </c:pt>
                <c:pt idx="2">
                  <c:v>1.8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550912"/>
        <c:axId val="110581248"/>
      </c:barChart>
      <c:catAx>
        <c:axId val="1025509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58124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58124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50912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Graphs!$E$21:$G$21</c:f>
              <c:numCache>
                <c:formatCode>General</c:formatCode>
                <c:ptCount val="3"/>
                <c:pt idx="0">
                  <c:v>3</c:v>
                </c:pt>
                <c:pt idx="1">
                  <c:v>4.3</c:v>
                </c:pt>
                <c:pt idx="2">
                  <c:v>3.7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Graphs!$H$21:$J$21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Graphs!$K$21:$M$21</c:f>
              <c:numCache>
                <c:formatCode>General</c:formatCode>
                <c:ptCount val="3"/>
                <c:pt idx="0">
                  <c:v>1.4</c:v>
                </c:pt>
                <c:pt idx="1">
                  <c:v>3.1</c:v>
                </c:pt>
                <c:pt idx="2">
                  <c:v>2.4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Graphs!$N$21:$P$21</c:f>
              <c:numCache>
                <c:formatCode>General</c:formatCode>
                <c:ptCount val="3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Graphs!$Q$21:$S$21</c:f>
              <c:numCache>
                <c:formatCode>General</c:formatCode>
                <c:ptCount val="3"/>
                <c:pt idx="0">
                  <c:v>0</c:v>
                </c:pt>
                <c:pt idx="1">
                  <c:v>2.8</c:v>
                </c:pt>
                <c:pt idx="2">
                  <c:v>1.4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Graphs!$T$21:$V$21</c:f>
              <c:numCache>
                <c:formatCode>General</c:formatCode>
                <c:ptCount val="3"/>
                <c:pt idx="0">
                  <c:v>0</c:v>
                </c:pt>
                <c:pt idx="1">
                  <c:v>4.3</c:v>
                </c:pt>
                <c:pt idx="2">
                  <c:v>2.4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Graphs!$W$21:$Y$21</c:f>
              <c:numCache>
                <c:formatCode>General</c:formatCode>
                <c:ptCount val="3"/>
                <c:pt idx="0">
                  <c:v>0.5</c:v>
                </c:pt>
                <c:pt idx="1">
                  <c:v>1.6</c:v>
                </c:pt>
                <c:pt idx="2">
                  <c:v>1.2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2550528"/>
        <c:axId val="110524288"/>
      </c:barChart>
      <c:catAx>
        <c:axId val="1025505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5242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524288"/>
        <c:scaling>
          <c:orientation val="minMax"/>
          <c:max val="2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550528"/>
        <c:crosses val="autoZero"/>
        <c:crossBetween val="between"/>
        <c:majorUnit val="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021242225267918"/>
          <c:y val="7.3409461663947809E-2"/>
          <c:w val="0.84861955395507305"/>
          <c:h val="0.55474050269828457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dLbl>
              <c:idx val="0"/>
              <c:layout>
                <c:manualLayout>
                  <c:x val="-1.343085827659252E-17"/>
                  <c:y val="-8.0685829551185081E-3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'Data Sort'!$K$24:$K$41</c:f>
              <c:strCache>
                <c:ptCount val="18"/>
                <c:pt idx="0">
                  <c:v>Marijuana or Hashish</c:v>
                </c:pt>
                <c:pt idx="1">
                  <c:v>Alcohol</c:v>
                </c:pt>
                <c:pt idx="2">
                  <c:v>Binge Drinking</c:v>
                </c:pt>
                <c:pt idx="3">
                  <c:v>Vaporizer/E-Cigarette</c:v>
                </c:pt>
                <c:pt idx="4">
                  <c:v>Over-the-Counter Drugs</c:v>
                </c:pt>
                <c:pt idx="5">
                  <c:v>Prescription Pain Relievers</c:v>
                </c:pt>
                <c:pt idx="6">
                  <c:v>Prescription Amphetamines</c:v>
                </c:pt>
                <c:pt idx="7">
                  <c:v>Cigarettes</c:v>
                </c:pt>
                <c:pt idx="8">
                  <c:v>Inhalants</c:v>
                </c:pt>
                <c:pt idx="9">
                  <c:v>Depressants</c:v>
                </c:pt>
                <c:pt idx="10">
                  <c:v>LSD, PCP or Mushrooms</c:v>
                </c:pt>
                <c:pt idx="11">
                  <c:v>Steroids (without a doctor’s order)</c:v>
                </c:pt>
                <c:pt idx="12">
                  <c:v>Heroin</c:v>
                </c:pt>
                <c:pt idx="13">
                  <c:v>Cocaine or Crack Cocaine</c:v>
                </c:pt>
                <c:pt idx="14">
                  <c:v>Methamphetamine</c:v>
                </c:pt>
                <c:pt idx="15">
                  <c:v>Club Drugs</c:v>
                </c:pt>
                <c:pt idx="16">
                  <c:v>Flakka*</c:v>
                </c:pt>
                <c:pt idx="17">
                  <c:v>Synthetic Marijuana*</c:v>
                </c:pt>
              </c:strCache>
            </c:strRef>
          </c:cat>
          <c:val>
            <c:numRef>
              <c:f>'Data Sort'!$L$24:$L$41</c:f>
              <c:numCache>
                <c:formatCode>0.0</c:formatCode>
                <c:ptCount val="18"/>
                <c:pt idx="0">
                  <c:v>12.3</c:v>
                </c:pt>
                <c:pt idx="1">
                  <c:v>11.8</c:v>
                </c:pt>
                <c:pt idx="2">
                  <c:v>7.2</c:v>
                </c:pt>
                <c:pt idx="3">
                  <c:v>4.8</c:v>
                </c:pt>
                <c:pt idx="4">
                  <c:v>4.3</c:v>
                </c:pt>
                <c:pt idx="5">
                  <c:v>3.4</c:v>
                </c:pt>
                <c:pt idx="6">
                  <c:v>2.4</c:v>
                </c:pt>
                <c:pt idx="7">
                  <c:v>2.2000000000000002</c:v>
                </c:pt>
                <c:pt idx="8">
                  <c:v>1.4</c:v>
                </c:pt>
                <c:pt idx="9">
                  <c:v>1</c:v>
                </c:pt>
                <c:pt idx="10">
                  <c:v>1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0</c:v>
                </c:pt>
                <c:pt idx="17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0"/>
        <c:axId val="99012992"/>
        <c:axId val="99015680"/>
      </c:barChart>
      <c:catAx>
        <c:axId val="990129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-270000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01568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99015680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669628753743666E-2"/>
              <c:y val="0.264273899998477"/>
            </c:manualLayout>
          </c:layout>
          <c:overlay val="0"/>
          <c:spPr>
            <a:noFill/>
            <a:ln w="25400">
              <a:noFill/>
            </a:ln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901299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  <c:userShapes r:id="rId2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06285303151628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Graphs!$E$51:$E$55</c:f>
              <c:numCache>
                <c:formatCode>General</c:formatCode>
                <c:ptCount val="5"/>
                <c:pt idx="0">
                  <c:v>17.5</c:v>
                </c:pt>
                <c:pt idx="1">
                  <c:v>8.1</c:v>
                </c:pt>
                <c:pt idx="2">
                  <c:v>4.9000000000000004</c:v>
                </c:pt>
                <c:pt idx="3">
                  <c:v>20.5</c:v>
                </c:pt>
                <c:pt idx="4">
                  <c:v>9.1999999999999993</c:v>
                </c:pt>
              </c:numCache>
            </c:numRef>
          </c:val>
        </c:ser>
        <c:ser>
          <c:idx val="1"/>
          <c:order val="1"/>
          <c:tx>
            <c:strRef>
              <c:f>Graphs!$F$50</c:f>
              <c:strCache>
                <c:ptCount val="1"/>
                <c:pt idx="0">
                  <c:v>Florida Statewide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Graphs!$D$51:$D$55</c:f>
              <c:strCache>
                <c:ptCount val="5"/>
                <c:pt idx="0">
                  <c:v>Any illicit drug</c:v>
                </c:pt>
                <c:pt idx="1">
                  <c:v>Any illicit drug other than marijuana</c:v>
                </c:pt>
                <c:pt idx="2">
                  <c:v>Alcohol only</c:v>
                </c:pt>
                <c:pt idx="3">
                  <c:v>Alcohol or any
illicit drug</c:v>
                </c:pt>
                <c:pt idx="4">
                  <c:v>Any illicit drug,
but no alcohol</c:v>
                </c:pt>
              </c:strCache>
            </c:strRef>
          </c:cat>
          <c:val>
            <c:numRef>
              <c:f>Graphs!$F$51:$F$55</c:f>
              <c:numCache>
                <c:formatCode>General</c:formatCode>
                <c:ptCount val="5"/>
                <c:pt idx="0">
                  <c:v>14.7</c:v>
                </c:pt>
                <c:pt idx="1">
                  <c:v>6.8</c:v>
                </c:pt>
                <c:pt idx="2">
                  <c:v>10</c:v>
                </c:pt>
                <c:pt idx="3">
                  <c:v>24.3</c:v>
                </c:pt>
                <c:pt idx="4">
                  <c:v>6.4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2218368"/>
        <c:axId val="110636416"/>
      </c:barChart>
      <c:catAx>
        <c:axId val="102218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36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636416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22183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6931739838610727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Graphs!$E$369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Graphs!$E$370:$E$376</c:f>
              <c:numCache>
                <c:formatCode>General</c:formatCode>
                <c:ptCount val="7"/>
                <c:pt idx="0">
                  <c:v>7</c:v>
                </c:pt>
                <c:pt idx="1">
                  <c:v>1.9</c:v>
                </c:pt>
                <c:pt idx="2">
                  <c:v>1.9</c:v>
                </c:pt>
                <c:pt idx="3">
                  <c:v>2.1</c:v>
                </c:pt>
                <c:pt idx="4">
                  <c:v>1.8</c:v>
                </c:pt>
                <c:pt idx="5">
                  <c:v>36.1</c:v>
                </c:pt>
                <c:pt idx="6">
                  <c:v>7.9</c:v>
                </c:pt>
              </c:numCache>
            </c:numRef>
          </c:val>
        </c:ser>
        <c:ser>
          <c:idx val="1"/>
          <c:order val="1"/>
          <c:tx>
            <c:strRef>
              <c:f>Graphs!$F$369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Graphs!$D$370:$D$376</c:f>
              <c:strCache>
                <c:ptCount val="7"/>
                <c:pt idx="0">
                  <c:v>Carrying a handgun</c:v>
                </c:pt>
                <c:pt idx="1">
                  <c:v>Selling drugs</c:v>
                </c:pt>
                <c:pt idx="2">
                  <c:v>Attempting to steal a vehicle</c:v>
                </c:pt>
                <c:pt idx="3">
                  <c:v>Being arrested</c:v>
                </c:pt>
                <c:pt idx="4">
                  <c:v>Taking a handgun to school</c:v>
                </c:pt>
                <c:pt idx="5">
                  <c:v>Getting suspended</c:v>
                </c:pt>
                <c:pt idx="6">
                  <c:v>Attacking someone with intent to harm</c:v>
                </c:pt>
              </c:strCache>
            </c:strRef>
          </c:cat>
          <c:val>
            <c:numRef>
              <c:f>Graphs!$F$370:$F$376</c:f>
              <c:numCache>
                <c:formatCode>General</c:formatCode>
                <c:ptCount val="7"/>
                <c:pt idx="0">
                  <c:v>5.5</c:v>
                </c:pt>
                <c:pt idx="1">
                  <c:v>4.2</c:v>
                </c:pt>
                <c:pt idx="2">
                  <c:v>1.3</c:v>
                </c:pt>
                <c:pt idx="3">
                  <c:v>2.4</c:v>
                </c:pt>
                <c:pt idx="4">
                  <c:v>0.6</c:v>
                </c:pt>
                <c:pt idx="5">
                  <c:v>9.8000000000000007</c:v>
                </c:pt>
                <c:pt idx="6">
                  <c:v>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0637824"/>
        <c:axId val="110713472"/>
      </c:barChart>
      <c:catAx>
        <c:axId val="1106378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71347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713472"/>
        <c:scaling>
          <c:orientation val="minMax"/>
          <c:max val="4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63782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11301019113226"/>
          <c:y val="8.7030517289234929E-2"/>
          <c:w val="0.86053562417325824"/>
          <c:h val="0.669173982486699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Graphs!$E$256</c:f>
              <c:strCache>
                <c:ptCount val="1"/>
                <c:pt idx="0">
                  <c:v>Middle School</c:v>
                </c:pt>
              </c:strCache>
            </c:strRef>
          </c:tx>
          <c:spPr>
            <a:solidFill>
              <a:schemeClr val="bg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Graphs!$E$257:$E$263</c:f>
              <c:numCache>
                <c:formatCode>0.0</c:formatCode>
                <c:ptCount val="7"/>
                <c:pt idx="0">
                  <c:v>3.4</c:v>
                </c:pt>
                <c:pt idx="1">
                  <c:v>17.7</c:v>
                </c:pt>
                <c:pt idx="2">
                  <c:v>38.1</c:v>
                </c:pt>
                <c:pt idx="3">
                  <c:v>11.3</c:v>
                </c:pt>
                <c:pt idx="4">
                  <c:v>7.8</c:v>
                </c:pt>
                <c:pt idx="5">
                  <c:v>25.4</c:v>
                </c:pt>
                <c:pt idx="6">
                  <c:v>5.5</c:v>
                </c:pt>
              </c:numCache>
            </c:numRef>
          </c:val>
        </c:ser>
        <c:ser>
          <c:idx val="1"/>
          <c:order val="1"/>
          <c:tx>
            <c:strRef>
              <c:f>Graphs!$F$256</c:f>
              <c:strCache>
                <c:ptCount val="1"/>
                <c:pt idx="0">
                  <c:v>High School</c:v>
                </c:pt>
              </c:strCache>
            </c:strRef>
          </c:tx>
          <c:spPr>
            <a:solidFill>
              <a:schemeClr val="tx1">
                <a:lumMod val="65000"/>
                <a:lumOff val="35000"/>
              </a:schemeClr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Graphs!$D$257:$D$263</c:f>
              <c:strCache>
                <c:ptCount val="7"/>
                <c:pt idx="0">
                  <c:v>Skipped
school
because of
bullying</c:v>
                </c:pt>
                <c:pt idx="1">
                  <c:v>Was kicked or
shoved in
past 30 days</c:v>
                </c:pt>
                <c:pt idx="2">
                  <c:v>Was taunted
or teased in
past 30 days</c:v>
                </c:pt>
                <c:pt idx="3">
                  <c:v>Was victim of
cyber bullying
in past
30 days</c:v>
                </c:pt>
                <c:pt idx="4">
                  <c:v>Physically
bullied others
in past
30 days</c:v>
                </c:pt>
                <c:pt idx="5">
                  <c:v>Verbally
bullied others
in past
30 days</c:v>
                </c:pt>
                <c:pt idx="6">
                  <c:v>Cyber bullied
others in past
30 days</c:v>
                </c:pt>
              </c:strCache>
            </c:strRef>
          </c:cat>
          <c:val>
            <c:numRef>
              <c:f>Graphs!$F$257:$F$263</c:f>
              <c:numCache>
                <c:formatCode>0.0</c:formatCode>
                <c:ptCount val="7"/>
                <c:pt idx="0">
                  <c:v>0.9</c:v>
                </c:pt>
                <c:pt idx="1">
                  <c:v>7.3</c:v>
                </c:pt>
                <c:pt idx="2">
                  <c:v>22.3</c:v>
                </c:pt>
                <c:pt idx="3">
                  <c:v>3.8</c:v>
                </c:pt>
                <c:pt idx="4">
                  <c:v>6</c:v>
                </c:pt>
                <c:pt idx="5">
                  <c:v>18.399999999999999</c:v>
                </c:pt>
                <c:pt idx="6">
                  <c:v>5.8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0778624"/>
        <c:axId val="110796800"/>
      </c:barChart>
      <c:catAx>
        <c:axId val="110778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7968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796800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778624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8011775167448356E-2"/>
          <c:y val="8.7030517289234929E-2"/>
          <c:w val="0.86963687257672062"/>
          <c:h val="0.7163847555806008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Graphs!$E$317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Graphs!$E$318:$E$320</c:f>
              <c:numCache>
                <c:formatCode>General</c:formatCode>
                <c:ptCount val="3"/>
                <c:pt idx="0">
                  <c:v>6.3</c:v>
                </c:pt>
                <c:pt idx="1">
                  <c:v>23.7</c:v>
                </c:pt>
                <c:pt idx="2">
                  <c:v>6.7</c:v>
                </c:pt>
              </c:numCache>
            </c:numRef>
          </c:val>
        </c:ser>
        <c:ser>
          <c:idx val="1"/>
          <c:order val="1"/>
          <c:tx>
            <c:strRef>
              <c:f>Graphs!$F$317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Graphs!$D$318:$D$320</c:f>
              <c:strCache>
                <c:ptCount val="3"/>
                <c:pt idx="0">
                  <c:v>Have you ever belonged to a gang?</c:v>
                </c:pt>
                <c:pt idx="1">
                  <c:v>Did that gang have a name?</c:v>
                </c:pt>
                <c:pt idx="2">
                  <c:v>Are you a gang member now?
(High School Only)</c:v>
                </c:pt>
              </c:strCache>
            </c:strRef>
          </c:cat>
          <c:val>
            <c:numRef>
              <c:f>Graphs!$F$318:$F$320</c:f>
              <c:numCache>
                <c:formatCode>General</c:formatCode>
                <c:ptCount val="3"/>
                <c:pt idx="0">
                  <c:v>3.4</c:v>
                </c:pt>
                <c:pt idx="1">
                  <c:v>16.899999999999999</c:v>
                </c:pt>
                <c:pt idx="2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10795776"/>
        <c:axId val="110838144"/>
      </c:barChart>
      <c:catAx>
        <c:axId val="1107957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838144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838144"/>
        <c:scaling>
          <c:orientation val="minMax"/>
          <c:max val="5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2.0249209463151577E-2"/>
              <c:y val="0.34426293425120702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795776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Graphs!$E$108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Graphs!$E$109:$E$114</c:f>
              <c:numCache>
                <c:formatCode>General</c:formatCode>
                <c:ptCount val="6"/>
                <c:pt idx="0">
                  <c:v>66</c:v>
                </c:pt>
                <c:pt idx="1">
                  <c:v>72</c:v>
                </c:pt>
                <c:pt idx="2">
                  <c:v>72</c:v>
                </c:pt>
                <c:pt idx="3">
                  <c:v>55</c:v>
                </c:pt>
                <c:pt idx="4">
                  <c:v>42</c:v>
                </c:pt>
                <c:pt idx="5">
                  <c:v>55</c:v>
                </c:pt>
              </c:numCache>
            </c:numRef>
          </c:val>
        </c:ser>
        <c:ser>
          <c:idx val="1"/>
          <c:order val="1"/>
          <c:tx>
            <c:strRef>
              <c:f>Graphs!$F$108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Graphs!$D$109:$D$114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Graphs!$F$109:$F$114</c:f>
              <c:numCache>
                <c:formatCode>General</c:formatCode>
                <c:ptCount val="6"/>
                <c:pt idx="0">
                  <c:v>46</c:v>
                </c:pt>
                <c:pt idx="1">
                  <c:v>60</c:v>
                </c:pt>
                <c:pt idx="2">
                  <c:v>56</c:v>
                </c:pt>
                <c:pt idx="3">
                  <c:v>53</c:v>
                </c:pt>
                <c:pt idx="4">
                  <c:v>49</c:v>
                </c:pt>
                <c:pt idx="5">
                  <c:v>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0928256"/>
        <c:axId val="110930176"/>
      </c:barChart>
      <c:catAx>
        <c:axId val="110928256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301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09301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28256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24049000644744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Graphs!$E$150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Graphs!$E$151:$E$157</c:f>
              <c:numCache>
                <c:formatCode>General</c:formatCode>
                <c:ptCount val="7"/>
                <c:pt idx="0">
                  <c:v>44</c:v>
                </c:pt>
                <c:pt idx="1">
                  <c:v>56</c:v>
                </c:pt>
                <c:pt idx="2">
                  <c:v>53</c:v>
                </c:pt>
                <c:pt idx="3">
                  <c:v>29</c:v>
                </c:pt>
                <c:pt idx="4">
                  <c:v>21</c:v>
                </c:pt>
                <c:pt idx="5">
                  <c:v>38</c:v>
                </c:pt>
                <c:pt idx="6">
                  <c:v>15</c:v>
                </c:pt>
              </c:numCache>
            </c:numRef>
          </c:val>
        </c:ser>
        <c:ser>
          <c:idx val="1"/>
          <c:order val="1"/>
          <c:tx>
            <c:strRef>
              <c:f>Graphs!$F$150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Graphs!$D$151:$D$157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Graphs!$F$151:$F$157</c:f>
              <c:numCache>
                <c:formatCode>General</c:formatCode>
                <c:ptCount val="7"/>
                <c:pt idx="0">
                  <c:v>42</c:v>
                </c:pt>
                <c:pt idx="1">
                  <c:v>59</c:v>
                </c:pt>
                <c:pt idx="2">
                  <c:v>37</c:v>
                </c:pt>
                <c:pt idx="3">
                  <c:v>37</c:v>
                </c:pt>
                <c:pt idx="4">
                  <c:v>24</c:v>
                </c:pt>
                <c:pt idx="5">
                  <c:v>40</c:v>
                </c:pt>
                <c:pt idx="6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1213568"/>
        <c:axId val="111323776"/>
      </c:barChart>
      <c:catAx>
        <c:axId val="111213568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32377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132377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213568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982591876208895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Graphs!$E$158:$E$162</c:f>
              <c:numCache>
                <c:formatCode>General</c:formatCode>
                <c:ptCount val="5"/>
                <c:pt idx="0">
                  <c:v>57</c:v>
                </c:pt>
                <c:pt idx="1">
                  <c:v>46</c:v>
                </c:pt>
                <c:pt idx="2">
                  <c:v>39</c:v>
                </c:pt>
                <c:pt idx="3">
                  <c:v>36</c:v>
                </c:pt>
                <c:pt idx="4">
                  <c:v>18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Graphs!$D$158:$D$162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Graphs!$F$158:$F$162</c:f>
              <c:numCache>
                <c:formatCode>General</c:formatCode>
                <c:ptCount val="5"/>
                <c:pt idx="0">
                  <c:v>42</c:v>
                </c:pt>
                <c:pt idx="1">
                  <c:v>53</c:v>
                </c:pt>
                <c:pt idx="2">
                  <c:v>39</c:v>
                </c:pt>
                <c:pt idx="3">
                  <c:v>32</c:v>
                </c:pt>
                <c:pt idx="4">
                  <c:v>23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0912640"/>
        <c:axId val="111294336"/>
      </c:barChart>
      <c:catAx>
        <c:axId val="11091264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29433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129433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1264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749838813668601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Graphs!$E$192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Graphs!$E$193:$E$198</c:f>
              <c:numCache>
                <c:formatCode>General</c:formatCode>
                <c:ptCount val="6"/>
                <c:pt idx="0">
                  <c:v>81</c:v>
                </c:pt>
                <c:pt idx="1">
                  <c:v>64</c:v>
                </c:pt>
                <c:pt idx="2">
                  <c:v>64</c:v>
                </c:pt>
                <c:pt idx="3">
                  <c:v>47</c:v>
                </c:pt>
                <c:pt idx="4">
                  <c:v>60</c:v>
                </c:pt>
                <c:pt idx="5">
                  <c:v>71</c:v>
                </c:pt>
              </c:numCache>
            </c:numRef>
          </c:val>
        </c:ser>
        <c:ser>
          <c:idx val="1"/>
          <c:order val="1"/>
          <c:tx>
            <c:strRef>
              <c:f>Graphs!$F$192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Graphs!$D$193:$D$198</c:f>
              <c:strCache>
                <c:ptCount val="6"/>
                <c:pt idx="0">
                  <c:v>Community Rewards for
Prosocial Involvement</c:v>
                </c:pt>
                <c:pt idx="1">
                  <c:v>Family Opportunities for
Prosocial Involvement</c:v>
                </c:pt>
                <c:pt idx="2">
                  <c:v>Family Rewards for
Prosocial Involvement</c:v>
                </c:pt>
                <c:pt idx="3">
                  <c:v>School Opportunities for
Prosocial Involvement</c:v>
                </c:pt>
                <c:pt idx="4">
                  <c:v>School Rewards for
Prosocial Involvement</c:v>
                </c:pt>
                <c:pt idx="5">
                  <c:v>Religiosity</c:v>
                </c:pt>
              </c:strCache>
            </c:strRef>
          </c:cat>
          <c:val>
            <c:numRef>
              <c:f>Graphs!$F$193:$F$198</c:f>
              <c:numCache>
                <c:formatCode>General</c:formatCode>
                <c:ptCount val="6"/>
                <c:pt idx="0">
                  <c:v>69</c:v>
                </c:pt>
                <c:pt idx="1">
                  <c:v>59</c:v>
                </c:pt>
                <c:pt idx="2">
                  <c:v>56</c:v>
                </c:pt>
                <c:pt idx="3">
                  <c:v>63</c:v>
                </c:pt>
                <c:pt idx="4">
                  <c:v>59</c:v>
                </c:pt>
                <c:pt idx="5">
                  <c:v>57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0878720"/>
        <c:axId val="110916352"/>
      </c:barChart>
      <c:catAx>
        <c:axId val="110878720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916352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0916352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878720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7246937459703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Graphs!$E$237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Graphs!$E$238:$E$244</c:f>
              <c:numCache>
                <c:formatCode>General</c:formatCode>
                <c:ptCount val="7"/>
                <c:pt idx="0">
                  <c:v>52</c:v>
                </c:pt>
                <c:pt idx="1">
                  <c:v>53</c:v>
                </c:pt>
                <c:pt idx="2">
                  <c:v>35</c:v>
                </c:pt>
                <c:pt idx="3">
                  <c:v>20</c:v>
                </c:pt>
                <c:pt idx="4">
                  <c:v>34</c:v>
                </c:pt>
                <c:pt idx="5">
                  <c:v>47</c:v>
                </c:pt>
                <c:pt idx="6">
                  <c:v>31</c:v>
                </c:pt>
              </c:numCache>
            </c:numRef>
          </c:val>
        </c:ser>
        <c:ser>
          <c:idx val="1"/>
          <c:order val="1"/>
          <c:tx>
            <c:strRef>
              <c:f>Graphs!$F$237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Graphs!$D$238:$D$244</c:f>
              <c:strCache>
                <c:ptCount val="7"/>
                <c:pt idx="0">
                  <c:v>Community Disorganization</c:v>
                </c:pt>
                <c:pt idx="1">
                  <c:v>Transitions and Mobility</c:v>
                </c:pt>
                <c:pt idx="2">
                  <c:v>Laws and Norms
Favorable to Drug Use</c:v>
                </c:pt>
                <c:pt idx="3">
                  <c:v>Perceived Availability
of Drugs</c:v>
                </c:pt>
                <c:pt idx="4">
                  <c:v>Perceived Availability
of Handguns</c:v>
                </c:pt>
                <c:pt idx="5">
                  <c:v>Poor Family Management</c:v>
                </c:pt>
                <c:pt idx="6">
                  <c:v>Family Conflict</c:v>
                </c:pt>
              </c:strCache>
            </c:strRef>
          </c:cat>
          <c:val>
            <c:numRef>
              <c:f>Graphs!$F$238:$F$244</c:f>
              <c:numCache>
                <c:formatCode>General</c:formatCode>
                <c:ptCount val="7"/>
                <c:pt idx="0">
                  <c:v>44</c:v>
                </c:pt>
                <c:pt idx="1">
                  <c:v>61</c:v>
                </c:pt>
                <c:pt idx="2">
                  <c:v>31</c:v>
                </c:pt>
                <c:pt idx="3">
                  <c:v>27</c:v>
                </c:pt>
                <c:pt idx="4">
                  <c:v>36</c:v>
                </c:pt>
                <c:pt idx="5">
                  <c:v>38</c:v>
                </c:pt>
                <c:pt idx="6">
                  <c:v>33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1330432"/>
        <c:axId val="111331968"/>
      </c:barChart>
      <c:catAx>
        <c:axId val="11133043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331968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1331968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33043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255125284738041"/>
          <c:y val="6.1895551257253385E-2"/>
          <c:w val="0.74031890660592259"/>
          <c:h val="0.76208897485493232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Graphs!$E$245:$E$249</c:f>
              <c:numCache>
                <c:formatCode>General</c:formatCode>
                <c:ptCount val="5"/>
                <c:pt idx="0">
                  <c:v>36</c:v>
                </c:pt>
                <c:pt idx="1">
                  <c:v>44</c:v>
                </c:pt>
                <c:pt idx="2">
                  <c:v>38</c:v>
                </c:pt>
                <c:pt idx="3">
                  <c:v>28</c:v>
                </c:pt>
                <c:pt idx="4">
                  <c:v>24</c:v>
                </c:pt>
              </c:numCache>
            </c:numRef>
          </c:val>
        </c:ser>
        <c:ser>
          <c:idx val="1"/>
          <c:order val="1"/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dLbls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9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Graphs!$D$245:$D$249</c:f>
              <c:strCache>
                <c:ptCount val="5"/>
                <c:pt idx="0">
                  <c:v>Poor Academic Performance</c:v>
                </c:pt>
                <c:pt idx="1">
                  <c:v>Lack of Commitment
to School</c:v>
                </c:pt>
                <c:pt idx="2">
                  <c:v>Favorable Attitudes toward
Antisocial Behavior</c:v>
                </c:pt>
                <c:pt idx="3">
                  <c:v>Favorable Attitudes toward
ATOD Use</c:v>
                </c:pt>
                <c:pt idx="4">
                  <c:v>Early Initiation of Drug Use</c:v>
                </c:pt>
              </c:strCache>
            </c:strRef>
          </c:cat>
          <c:val>
            <c:numRef>
              <c:f>Graphs!$F$245:$F$249</c:f>
              <c:numCache>
                <c:formatCode>General</c:formatCode>
                <c:ptCount val="5"/>
                <c:pt idx="0">
                  <c:v>44</c:v>
                </c:pt>
                <c:pt idx="1">
                  <c:v>54</c:v>
                </c:pt>
                <c:pt idx="2">
                  <c:v>35</c:v>
                </c:pt>
                <c:pt idx="3">
                  <c:v>36</c:v>
                </c:pt>
                <c:pt idx="4">
                  <c:v>22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-25"/>
        <c:axId val="111343872"/>
        <c:axId val="111346816"/>
      </c:barChart>
      <c:catAx>
        <c:axId val="111343872"/>
        <c:scaling>
          <c:orientation val="maxMin"/>
        </c:scaling>
        <c:delete val="0"/>
        <c:axPos val="l"/>
        <c:numFmt formatCode="@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346816"/>
        <c:crosses val="autoZero"/>
        <c:auto val="0"/>
        <c:lblAlgn val="ctr"/>
        <c:lblOffset val="0"/>
        <c:tickLblSkip val="1"/>
        <c:tickMarkSkip val="1"/>
        <c:noMultiLvlLbl val="0"/>
      </c:catAx>
      <c:valAx>
        <c:axId val="111346816"/>
        <c:scaling>
          <c:orientation val="minMax"/>
          <c:max val="100"/>
          <c:min val="0"/>
        </c:scaling>
        <c:delete val="0"/>
        <c:axPos val="b"/>
        <c:majorGridlines>
          <c:spPr>
            <a:ln w="12700">
              <a:solidFill>
                <a:srgbClr val="C0C0C0"/>
              </a:solidFill>
              <a:prstDash val="solid"/>
            </a:ln>
          </c:spPr>
        </c:majorGridlines>
        <c:minorGridlines>
          <c:spPr>
            <a:ln w="12700">
              <a:solidFill>
                <a:srgbClr val="C0C0C0"/>
              </a:solidFill>
              <a:prstDash val="solid"/>
            </a:ln>
          </c:spPr>
        </c:minorGridlines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1343872"/>
        <c:crosses val="max"/>
        <c:crossBetween val="between"/>
        <c:majorUnit val="50"/>
        <c:min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757046154213658"/>
          <c:y val="8.6107337232196643E-2"/>
          <c:w val="0.84682343034765706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Graphs!$E$6:$G$6</c:f>
              <c:numCache>
                <c:formatCode>General</c:formatCode>
                <c:ptCount val="3"/>
                <c:pt idx="0">
                  <c:v>11.7</c:v>
                </c:pt>
                <c:pt idx="1">
                  <c:v>16.2</c:v>
                </c:pt>
                <c:pt idx="2">
                  <c:v>14.4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Graphs!$H$6:$J$6</c:f>
              <c:numCache>
                <c:formatCode>General</c:formatCode>
                <c:ptCount val="3"/>
                <c:pt idx="0">
                  <c:v>9.8000000000000007</c:v>
                </c:pt>
                <c:pt idx="1">
                  <c:v>16.8</c:v>
                </c:pt>
                <c:pt idx="2">
                  <c:v>13.6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Graphs!$K$6:$M$6</c:f>
              <c:numCache>
                <c:formatCode>General</c:formatCode>
                <c:ptCount val="3"/>
                <c:pt idx="0">
                  <c:v>15.4</c:v>
                </c:pt>
                <c:pt idx="1">
                  <c:v>34.799999999999997</c:v>
                </c:pt>
                <c:pt idx="2">
                  <c:v>26.7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Graphs!$N$6:$P$6</c:f>
              <c:numCache>
                <c:formatCode>General</c:formatCode>
                <c:ptCount val="3"/>
                <c:pt idx="0">
                  <c:v>9.4</c:v>
                </c:pt>
                <c:pt idx="1">
                  <c:v>33</c:v>
                </c:pt>
                <c:pt idx="2">
                  <c:v>22.7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Graphs!$Q$6:$S$6</c:f>
              <c:numCache>
                <c:formatCode>General</c:formatCode>
                <c:ptCount val="3"/>
                <c:pt idx="0">
                  <c:v>12.3</c:v>
                </c:pt>
                <c:pt idx="1">
                  <c:v>12.3</c:v>
                </c:pt>
                <c:pt idx="2">
                  <c:v>12.3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Graphs!$T$6:$V$6</c:f>
              <c:numCache>
                <c:formatCode>General</c:formatCode>
                <c:ptCount val="3"/>
                <c:pt idx="0">
                  <c:v>5.6</c:v>
                </c:pt>
                <c:pt idx="1">
                  <c:v>17</c:v>
                </c:pt>
                <c:pt idx="2">
                  <c:v>11.8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Graphs!#REF!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Graphs!$W$6:$Y$6</c:f>
              <c:numCache>
                <c:formatCode>General</c:formatCode>
                <c:ptCount val="3"/>
                <c:pt idx="0">
                  <c:v>8.3000000000000007</c:v>
                </c:pt>
                <c:pt idx="1">
                  <c:v>25.5</c:v>
                </c:pt>
                <c:pt idx="2">
                  <c:v>18.3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09961216"/>
        <c:axId val="109962752"/>
      </c:barChart>
      <c:catAx>
        <c:axId val="1099612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9627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09962752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961216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060421201616009"/>
          <c:y val="8.6107337232196643E-2"/>
          <c:w val="0.84378967987363351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Graphs!$E$7:$G$7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10.8</c:v>
                </c:pt>
                <c:pt idx="2">
                  <c:v>10.4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Graphs!$H$7:$J$7</c:f>
              <c:numCache>
                <c:formatCode>General</c:formatCode>
                <c:ptCount val="3"/>
                <c:pt idx="0">
                  <c:v>5.6</c:v>
                </c:pt>
                <c:pt idx="1">
                  <c:v>17.100000000000001</c:v>
                </c:pt>
                <c:pt idx="2">
                  <c:v>11.8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Graphs!$K$7:$M$7</c:f>
              <c:numCache>
                <c:formatCode>General</c:formatCode>
                <c:ptCount val="3"/>
                <c:pt idx="0">
                  <c:v>6.7</c:v>
                </c:pt>
                <c:pt idx="1">
                  <c:v>19.600000000000001</c:v>
                </c:pt>
                <c:pt idx="2">
                  <c:v>14.2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Graphs!$N$7:$P$7</c:f>
              <c:numCache>
                <c:formatCode>General</c:formatCode>
                <c:ptCount val="3"/>
                <c:pt idx="0">
                  <c:v>4.7</c:v>
                </c:pt>
                <c:pt idx="1">
                  <c:v>13.7</c:v>
                </c:pt>
                <c:pt idx="2">
                  <c:v>9.8000000000000007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Graphs!$Q$7:$S$7</c:f>
              <c:numCache>
                <c:formatCode>General</c:formatCode>
                <c:ptCount val="3"/>
                <c:pt idx="0">
                  <c:v>7.5</c:v>
                </c:pt>
                <c:pt idx="1">
                  <c:v>7.8</c:v>
                </c:pt>
                <c:pt idx="2">
                  <c:v>7.7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Graphs!$T$7:$V$7</c:f>
              <c:numCache>
                <c:formatCode>General</c:formatCode>
                <c:ptCount val="3"/>
                <c:pt idx="0">
                  <c:v>3.6</c:v>
                </c:pt>
                <c:pt idx="1">
                  <c:v>10.199999999999999</c:v>
                </c:pt>
                <c:pt idx="2">
                  <c:v>7.2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Graphs!$W$7:$Y$7</c:f>
              <c:numCache>
                <c:formatCode>General</c:formatCode>
                <c:ptCount val="3"/>
                <c:pt idx="0">
                  <c:v>3.2</c:v>
                </c:pt>
                <c:pt idx="1">
                  <c:v>10.9</c:v>
                </c:pt>
                <c:pt idx="2">
                  <c:v>7.7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110101632"/>
        <c:axId val="110416256"/>
      </c:barChart>
      <c:catAx>
        <c:axId val="110101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41625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416256"/>
        <c:scaling>
          <c:orientation val="minMax"/>
          <c:max val="8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10163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94236769891818"/>
          <c:y val="8.6107337232196643E-2"/>
          <c:w val="0.84497009546161683"/>
          <c:h val="0.73482970564522299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Graphs!$D$281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Graphs!$E$281:$J$281</c:f>
              <c:numCache>
                <c:formatCode>0.0</c:formatCode>
                <c:ptCount val="6"/>
                <c:pt idx="0">
                  <c:v>14.4</c:v>
                </c:pt>
                <c:pt idx="1">
                  <c:v>13.6</c:v>
                </c:pt>
                <c:pt idx="2">
                  <c:v>26.7</c:v>
                </c:pt>
                <c:pt idx="3">
                  <c:v>22.7</c:v>
                </c:pt>
                <c:pt idx="4">
                  <c:v>12.3</c:v>
                </c:pt>
                <c:pt idx="5">
                  <c:v>11.8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Graphs!$D$282</c:f>
              <c:strCache>
                <c:ptCount val="1"/>
                <c:pt idx="0">
                  <c:v>Binge Drinking</c:v>
                </c:pt>
              </c:strCache>
            </c:strRef>
          </c:tx>
          <c:spPr>
            <a:ln w="31750">
              <a:solidFill>
                <a:srgbClr val="3366FF"/>
              </a:solidFill>
              <a:prstDash val="solid"/>
            </a:ln>
          </c:spPr>
          <c:marker>
            <c:symbol val="square"/>
            <c:size val="7"/>
            <c:spPr>
              <a:solidFill>
                <a:srgbClr val="3366FF"/>
              </a:solidFill>
              <a:ln>
                <a:solidFill>
                  <a:srgbClr val="3366FF"/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Graphs!$E$282:$J$282</c:f>
              <c:numCache>
                <c:formatCode>0.0</c:formatCode>
                <c:ptCount val="6"/>
                <c:pt idx="0">
                  <c:v>10.4</c:v>
                </c:pt>
                <c:pt idx="1">
                  <c:v>11.8</c:v>
                </c:pt>
                <c:pt idx="2">
                  <c:v>14.2</c:v>
                </c:pt>
                <c:pt idx="3">
                  <c:v>9.8000000000000007</c:v>
                </c:pt>
                <c:pt idx="4">
                  <c:v>7.7</c:v>
                </c:pt>
                <c:pt idx="5">
                  <c:v>7.2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Graphs!$D$283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Graphs!$E$283:$J$283</c:f>
              <c:numCache>
                <c:formatCode>0.0</c:formatCode>
                <c:ptCount val="6"/>
                <c:pt idx="0">
                  <c:v>34.1</c:v>
                </c:pt>
                <c:pt idx="1">
                  <c:v>20.5</c:v>
                </c:pt>
                <c:pt idx="2">
                  <c:v>24.2</c:v>
                </c:pt>
                <c:pt idx="3">
                  <c:v>32.9</c:v>
                </c:pt>
                <c:pt idx="4">
                  <c:v>21.4</c:v>
                </c:pt>
                <c:pt idx="5">
                  <c:v>20.8</c:v>
                </c:pt>
              </c:numCache>
            </c:numRef>
          </c:val>
          <c:smooth val="0"/>
        </c:ser>
        <c:ser>
          <c:idx val="4"/>
          <c:order val="3"/>
          <c:tx>
            <c:strRef>
              <c:f>Graphs!$D$284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Graphs!$E$280:$J$280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Graphs!$E$284:$J$284</c:f>
              <c:numCache>
                <c:formatCode>0.0</c:formatCode>
                <c:ptCount val="6"/>
                <c:pt idx="0">
                  <c:v>41.8</c:v>
                </c:pt>
                <c:pt idx="1">
                  <c:v>43.3</c:v>
                </c:pt>
                <c:pt idx="2">
                  <c:v>44</c:v>
                </c:pt>
                <c:pt idx="3">
                  <c:v>33.799999999999997</c:v>
                </c:pt>
                <c:pt idx="4">
                  <c:v>43.6</c:v>
                </c:pt>
                <c:pt idx="5">
                  <c:v>43.1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0064768"/>
        <c:axId val="110066688"/>
      </c:lineChart>
      <c:catAx>
        <c:axId val="11006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066688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066688"/>
        <c:scaling>
          <c:orientation val="minMax"/>
          <c:max val="6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064768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b"/>
      <c:layout>
        <c:manualLayout>
          <c:xMode val="edge"/>
          <c:yMode val="edge"/>
          <c:x val="8.5421455423874068E-2"/>
          <c:y val="0.91295938104448737"/>
          <c:w val="0.86560365961080799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1802059945715668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Graphs!$E$345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Graphs!$E$346:$E$353</c:f>
              <c:numCache>
                <c:formatCode>General</c:formatCode>
                <c:ptCount val="8"/>
                <c:pt idx="0">
                  <c:v>8.4</c:v>
                </c:pt>
                <c:pt idx="1">
                  <c:v>21.9</c:v>
                </c:pt>
                <c:pt idx="2">
                  <c:v>0</c:v>
                </c:pt>
                <c:pt idx="3">
                  <c:v>24.5</c:v>
                </c:pt>
                <c:pt idx="4">
                  <c:v>26.8</c:v>
                </c:pt>
                <c:pt idx="5">
                  <c:v>0</c:v>
                </c:pt>
                <c:pt idx="6">
                  <c:v>11.4</c:v>
                </c:pt>
                <c:pt idx="7">
                  <c:v>6.9</c:v>
                </c:pt>
              </c:numCache>
            </c:numRef>
          </c:val>
        </c:ser>
        <c:ser>
          <c:idx val="1"/>
          <c:order val="1"/>
          <c:tx>
            <c:strRef>
              <c:f>Graphs!$F$345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Graphs!$D$346:$D$353</c:f>
              <c:strCache>
                <c:ptCount val="8"/>
                <c:pt idx="0">
                  <c:v>Bought in a store</c:v>
                </c:pt>
                <c:pt idx="1">
                  <c:v>Bought in a restaurant, bar, or club</c:v>
                </c:pt>
                <c:pt idx="2">
                  <c:v>Bought at a public event</c:v>
                </c:pt>
                <c:pt idx="3">
                  <c:v>Someone bought it
for me</c:v>
                </c:pt>
                <c:pt idx="4">
                  <c:v>Someone
gave it to me</c:v>
                </c:pt>
                <c:pt idx="5">
                  <c:v>Took it from
a store</c:v>
                </c:pt>
                <c:pt idx="6">
                  <c:v>Took it from
a family member</c:v>
                </c:pt>
                <c:pt idx="7">
                  <c:v>Some other way</c:v>
                </c:pt>
              </c:strCache>
            </c:strRef>
          </c:cat>
          <c:val>
            <c:numRef>
              <c:f>Graphs!$F$346:$F$353</c:f>
              <c:numCache>
                <c:formatCode>0.0</c:formatCode>
                <c:ptCount val="8"/>
                <c:pt idx="0">
                  <c:v>8.3000000000000007</c:v>
                </c:pt>
                <c:pt idx="1">
                  <c:v>1.6</c:v>
                </c:pt>
                <c:pt idx="2">
                  <c:v>0.7</c:v>
                </c:pt>
                <c:pt idx="3">
                  <c:v>14.7</c:v>
                </c:pt>
                <c:pt idx="4">
                  <c:v>44.8</c:v>
                </c:pt>
                <c:pt idx="5">
                  <c:v>0.3</c:v>
                </c:pt>
                <c:pt idx="6">
                  <c:v>11.7</c:v>
                </c:pt>
                <c:pt idx="7">
                  <c:v>17.8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109858176"/>
        <c:axId val="110064000"/>
      </c:barChart>
      <c:catAx>
        <c:axId val="1098581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006400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10064000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0985817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108872373208154"/>
          <c:y val="6.8458163508782185E-2"/>
          <c:w val="0.86469739069288265"/>
          <c:h val="0.7267478726842017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Graphs!$E$356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chemeClr val="tx1"/>
              </a:solidFill>
              <a:prstDash val="solid"/>
            </a:ln>
          </c:spPr>
          <c:invertIfNegative val="0"/>
          <c:dLbls>
            <c:numFmt formatCode="0.0" sourceLinked="0"/>
            <c:spPr>
              <a:noFill/>
              <a:ln w="25400">
                <a:noFill/>
              </a:ln>
            </c:spPr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Graphs!$E$357:$E$364</c:f>
              <c:numCache>
                <c:formatCode>General</c:formatCode>
                <c:ptCount val="8"/>
                <c:pt idx="0">
                  <c:v>40.6</c:v>
                </c:pt>
                <c:pt idx="1">
                  <c:v>41.5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11.2</c:v>
                </c:pt>
                <c:pt idx="7">
                  <c:v>6.8</c:v>
                </c:pt>
              </c:numCache>
            </c:numRef>
          </c:val>
        </c:ser>
        <c:ser>
          <c:idx val="1"/>
          <c:order val="1"/>
          <c:tx>
            <c:strRef>
              <c:f>Graphs!$F$356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>
              <a:solidFill>
                <a:schemeClr val="tx1"/>
              </a:solidFill>
            </a:ln>
          </c:spPr>
          <c:invertIfNegative val="0"/>
          <c:dLbls>
            <c:numFmt formatCode="#,##0.0" sourceLinked="0"/>
            <c:txPr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Graphs!$D$357:$D$364</c:f>
              <c:strCache>
                <c:ptCount val="8"/>
                <c:pt idx="0">
                  <c:v>My home</c:v>
                </c:pt>
                <c:pt idx="1">
                  <c:v>Another person's home</c:v>
                </c:pt>
                <c:pt idx="2">
                  <c:v>Car or other vehicle</c:v>
                </c:pt>
                <c:pt idx="3">
                  <c:v>Restaurant, bar, or club</c:v>
                </c:pt>
                <c:pt idx="4">
                  <c:v>Public place</c:v>
                </c:pt>
                <c:pt idx="5">
                  <c:v>Public event</c:v>
                </c:pt>
                <c:pt idx="6">
                  <c:v>School property</c:v>
                </c:pt>
                <c:pt idx="7">
                  <c:v>Some other place</c:v>
                </c:pt>
              </c:strCache>
            </c:strRef>
          </c:cat>
          <c:val>
            <c:numRef>
              <c:f>Graphs!$F$357:$F$364</c:f>
              <c:numCache>
                <c:formatCode>General</c:formatCode>
                <c:ptCount val="8"/>
                <c:pt idx="0">
                  <c:v>37.700000000000003</c:v>
                </c:pt>
                <c:pt idx="1">
                  <c:v>40</c:v>
                </c:pt>
                <c:pt idx="2">
                  <c:v>1.7</c:v>
                </c:pt>
                <c:pt idx="3">
                  <c:v>2.7</c:v>
                </c:pt>
                <c:pt idx="4">
                  <c:v>3.9</c:v>
                </c:pt>
                <c:pt idx="5">
                  <c:v>1.6</c:v>
                </c:pt>
                <c:pt idx="6">
                  <c:v>1.3</c:v>
                </c:pt>
                <c:pt idx="7">
                  <c:v>11.1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0"/>
        <c:axId val="77398016"/>
        <c:axId val="77399552"/>
      </c:barChart>
      <c:catAx>
        <c:axId val="773980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39955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399552"/>
        <c:scaling>
          <c:orientation val="minMax"/>
          <c:max val="75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3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</a:t>
                </a:r>
              </a:p>
            </c:rich>
          </c:tx>
          <c:layout>
            <c:manualLayout>
              <c:xMode val="edge"/>
              <c:yMode val="edge"/>
              <c:x val="1.7107247259621556E-2"/>
              <c:y val="0.36868588718479828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398016"/>
        <c:crosses val="autoZero"/>
        <c:crossBetween val="between"/>
        <c:majorUnit val="25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11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301983583110132"/>
          <c:y val="8.6107337232196643E-2"/>
          <c:w val="0.85137405605869232"/>
          <c:h val="0.7260554991800576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Graphs!$E$3</c:f>
              <c:strCache>
                <c:ptCount val="1"/>
                <c:pt idx="0">
                  <c:v>County 2006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Graphs!$E$8:$G$8</c:f>
              <c:numCache>
                <c:formatCode>General</c:formatCode>
                <c:ptCount val="3"/>
                <c:pt idx="0">
                  <c:v>9.6999999999999993</c:v>
                </c:pt>
                <c:pt idx="1">
                  <c:v>11.1</c:v>
                </c:pt>
                <c:pt idx="2">
                  <c:v>10.5</c:v>
                </c:pt>
              </c:numCache>
            </c:numRef>
          </c:val>
        </c:ser>
        <c:ser>
          <c:idx val="1"/>
          <c:order val="1"/>
          <c:tx>
            <c:strRef>
              <c:f>Graphs!$H$3</c:f>
              <c:strCache>
                <c:ptCount val="1"/>
                <c:pt idx="0">
                  <c:v>County 2008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Graphs!$H$8:$J$8</c:f>
              <c:numCache>
                <c:formatCode>General</c:formatCode>
                <c:ptCount val="3"/>
                <c:pt idx="0">
                  <c:v>1.7</c:v>
                </c:pt>
                <c:pt idx="1">
                  <c:v>11.5</c:v>
                </c:pt>
                <c:pt idx="2">
                  <c:v>7</c:v>
                </c:pt>
              </c:numCache>
            </c:numRef>
          </c:val>
        </c:ser>
        <c:ser>
          <c:idx val="2"/>
          <c:order val="2"/>
          <c:tx>
            <c:strRef>
              <c:f>Graphs!$K$3</c:f>
              <c:strCache>
                <c:ptCount val="1"/>
                <c:pt idx="0">
                  <c:v>County 2010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Graphs!$K$8:$M$8</c:f>
              <c:numCache>
                <c:formatCode>General</c:formatCode>
                <c:ptCount val="3"/>
                <c:pt idx="0">
                  <c:v>5.6</c:v>
                </c:pt>
                <c:pt idx="1">
                  <c:v>15.8</c:v>
                </c:pt>
                <c:pt idx="2">
                  <c:v>11.5</c:v>
                </c:pt>
              </c:numCache>
            </c:numRef>
          </c:val>
        </c:ser>
        <c:ser>
          <c:idx val="4"/>
          <c:order val="3"/>
          <c:tx>
            <c:strRef>
              <c:f>Graphs!$N$3</c:f>
              <c:strCache>
                <c:ptCount val="1"/>
                <c:pt idx="0">
                  <c:v>County 2012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Graphs!$N$8:$P$8</c:f>
              <c:numCache>
                <c:formatCode>General</c:formatCode>
                <c:ptCount val="3"/>
                <c:pt idx="0">
                  <c:v>1.1000000000000001</c:v>
                </c:pt>
                <c:pt idx="1">
                  <c:v>9.8000000000000007</c:v>
                </c:pt>
                <c:pt idx="2">
                  <c:v>6</c:v>
                </c:pt>
              </c:numCache>
            </c:numRef>
          </c:val>
        </c:ser>
        <c:ser>
          <c:idx val="5"/>
          <c:order val="4"/>
          <c:tx>
            <c:strRef>
              <c:f>Graphs!$Q$3</c:f>
              <c:strCache>
                <c:ptCount val="1"/>
                <c:pt idx="0">
                  <c:v>County 2014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Graphs!$Q$8:$S$8</c:f>
              <c:numCache>
                <c:formatCode>General</c:formatCode>
                <c:ptCount val="3"/>
                <c:pt idx="0">
                  <c:v>6.9</c:v>
                </c:pt>
                <c:pt idx="1">
                  <c:v>4.3</c:v>
                </c:pt>
                <c:pt idx="2">
                  <c:v>5.6</c:v>
                </c:pt>
              </c:numCache>
            </c:numRef>
          </c:val>
        </c:ser>
        <c:ser>
          <c:idx val="3"/>
          <c:order val="5"/>
          <c:tx>
            <c:strRef>
              <c:f>Graphs!$T$3</c:f>
              <c:strCache>
                <c:ptCount val="1"/>
                <c:pt idx="0">
                  <c:v>County 2016</c:v>
                </c:pt>
              </c:strCache>
            </c:strRef>
          </c:tx>
          <c:spPr>
            <a:solidFill>
              <a:srgbClr val="3366FF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Graphs!$T$8:$V$8</c:f>
              <c:numCache>
                <c:formatCode>General</c:formatCode>
                <c:ptCount val="3"/>
                <c:pt idx="0">
                  <c:v>0</c:v>
                </c:pt>
                <c:pt idx="1">
                  <c:v>4.0999999999999996</c:v>
                </c:pt>
                <c:pt idx="2">
                  <c:v>2.2000000000000002</c:v>
                </c:pt>
              </c:numCache>
            </c:numRef>
          </c:val>
        </c:ser>
        <c:ser>
          <c:idx val="6"/>
          <c:order val="6"/>
          <c:tx>
            <c:strRef>
              <c:f>Graphs!$W$3</c:f>
              <c:strCache>
                <c:ptCount val="1"/>
                <c:pt idx="0">
                  <c:v>Florida 2016</c:v>
                </c:pt>
              </c:strCache>
            </c:strRef>
          </c:tx>
          <c:spPr>
            <a:solidFill>
              <a:schemeClr val="tx1"/>
            </a:solidFill>
            <a:ln w="12700">
              <a:solidFill>
                <a:srgbClr val="000000"/>
              </a:solidFill>
              <a:prstDash val="solid"/>
            </a:ln>
          </c:spPr>
          <c:invertIfNegative val="0"/>
          <c:cat>
            <c:strRef>
              <c:f>Graphs!$D$27:$D$29</c:f>
              <c:strCache>
                <c:ptCount val="3"/>
                <c:pt idx="0">
                  <c:v>Middle School</c:v>
                </c:pt>
                <c:pt idx="1">
                  <c:v>High School</c:v>
                </c:pt>
                <c:pt idx="2">
                  <c:v>Overall</c:v>
                </c:pt>
              </c:strCache>
            </c:strRef>
          </c:cat>
          <c:val>
            <c:numRef>
              <c:f>Graphs!$W$8:$Y$8</c:f>
              <c:numCache>
                <c:formatCode>General</c:formatCode>
                <c:ptCount val="3"/>
                <c:pt idx="0">
                  <c:v>1.4</c:v>
                </c:pt>
                <c:pt idx="1">
                  <c:v>4.8</c:v>
                </c:pt>
                <c:pt idx="2">
                  <c:v>3.4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00"/>
        <c:overlap val="-15"/>
        <c:axId val="75011584"/>
        <c:axId val="75013120"/>
      </c:barChart>
      <c:catAx>
        <c:axId val="7501158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13120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5013120"/>
        <c:scaling>
          <c:orientation val="minMax"/>
          <c:max val="3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5011584"/>
        <c:crosses val="autoZero"/>
        <c:crossBetween val="between"/>
        <c:majorUnit val="10"/>
      </c:valAx>
      <c:spPr>
        <a:noFill/>
        <a:ln w="12700">
          <a:solidFill>
            <a:srgbClr val="000080"/>
          </a:solidFill>
          <a:prstDash val="solid"/>
        </a:ln>
      </c:spPr>
    </c:plotArea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9.1221174145040745E-2"/>
          <c:y val="8.6107337232196643E-2"/>
          <c:w val="0.86317259830575788"/>
          <c:h val="0.71082977452493812"/>
        </c:manualLayout>
      </c:layout>
      <c:lineChart>
        <c:grouping val="standard"/>
        <c:varyColors val="0"/>
        <c:ser>
          <c:idx val="0"/>
          <c:order val="0"/>
          <c:tx>
            <c:strRef>
              <c:f>Graphs!$D$288</c:f>
              <c:strCache>
                <c:ptCount val="1"/>
                <c:pt idx="0">
                  <c:v>Past-30-Day Use</c:v>
                </c:pt>
              </c:strCache>
            </c:strRef>
          </c:tx>
          <c:spPr>
            <a:ln w="31750">
              <a:solidFill>
                <a:schemeClr val="tx1"/>
              </a:solidFill>
              <a:prstDash val="solid"/>
            </a:ln>
          </c:spPr>
          <c:marker>
            <c:symbol val="diamond"/>
            <c:size val="9"/>
            <c:spPr>
              <a:solidFill>
                <a:schemeClr val="tx1"/>
              </a:solidFill>
              <a:ln>
                <a:solidFill>
                  <a:schemeClr val="tx1"/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Graphs!$E$288:$J$288</c:f>
              <c:numCache>
                <c:formatCode>0.0</c:formatCode>
                <c:ptCount val="6"/>
                <c:pt idx="0">
                  <c:v>10.5</c:v>
                </c:pt>
                <c:pt idx="1">
                  <c:v>7</c:v>
                </c:pt>
                <c:pt idx="2">
                  <c:v>11.5</c:v>
                </c:pt>
                <c:pt idx="3">
                  <c:v>6</c:v>
                </c:pt>
                <c:pt idx="4">
                  <c:v>5.6</c:v>
                </c:pt>
                <c:pt idx="5">
                  <c:v>2.2000000000000002</c:v>
                </c:pt>
              </c:numCache>
            </c:numRef>
          </c:val>
          <c:smooth val="0"/>
        </c:ser>
        <c:ser>
          <c:idx val="2"/>
          <c:order val="1"/>
          <c:tx>
            <c:strRef>
              <c:f>Graphs!$D$289</c:f>
              <c:strCache>
                <c:ptCount val="1"/>
                <c:pt idx="0">
                  <c:v>Use by Age 13</c:v>
                </c:pt>
              </c:strCache>
            </c:strRef>
          </c:tx>
          <c:spPr>
            <a:ln w="31750">
              <a:solidFill>
                <a:schemeClr val="accent4">
                  <a:lumMod val="75000"/>
                </a:schemeClr>
              </a:solidFill>
              <a:prstDash val="solid"/>
            </a:ln>
          </c:spPr>
          <c:marker>
            <c:symbol val="triangle"/>
            <c:size val="8"/>
            <c:spPr>
              <a:solidFill>
                <a:schemeClr val="accent4">
                  <a:lumMod val="75000"/>
                </a:schemeClr>
              </a:solidFill>
              <a:ln>
                <a:solidFill>
                  <a:schemeClr val="accent4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Graphs!$E$289:$J$289</c:f>
              <c:numCache>
                <c:formatCode>0.0</c:formatCode>
                <c:ptCount val="6"/>
                <c:pt idx="0">
                  <c:v>27.6</c:v>
                </c:pt>
                <c:pt idx="1">
                  <c:v>22.8</c:v>
                </c:pt>
                <c:pt idx="2">
                  <c:v>17.8</c:v>
                </c:pt>
                <c:pt idx="3">
                  <c:v>14.5</c:v>
                </c:pt>
                <c:pt idx="4">
                  <c:v>19.5</c:v>
                </c:pt>
                <c:pt idx="5">
                  <c:v>11</c:v>
                </c:pt>
              </c:numCache>
            </c:numRef>
          </c:val>
          <c:smooth val="0"/>
        </c:ser>
        <c:ser>
          <c:idx val="4"/>
          <c:order val="2"/>
          <c:tx>
            <c:strRef>
              <c:f>Graphs!$D$290</c:f>
              <c:strCache>
                <c:ptCount val="1"/>
                <c:pt idx="0">
                  <c:v>Great Risk of Harm</c:v>
                </c:pt>
              </c:strCache>
            </c:strRef>
          </c:tx>
          <c:spPr>
            <a:ln w="31750">
              <a:solidFill>
                <a:schemeClr val="accent3">
                  <a:lumMod val="75000"/>
                </a:schemeClr>
              </a:solidFill>
              <a:prstDash val="solid"/>
            </a:ln>
          </c:spPr>
          <c:marker>
            <c:symbol val="circle"/>
            <c:size val="7"/>
            <c:spPr>
              <a:solidFill>
                <a:schemeClr val="accent3">
                  <a:lumMod val="75000"/>
                </a:schemeClr>
              </a:solidFill>
              <a:ln>
                <a:solidFill>
                  <a:schemeClr val="accent3">
                    <a:lumMod val="75000"/>
                  </a:schemeClr>
                </a:solidFill>
              </a:ln>
            </c:spPr>
          </c:marker>
          <c:cat>
            <c:numRef>
              <c:f>Graphs!$E$287:$J$287</c:f>
              <c:numCache>
                <c:formatCode>General</c:formatCode>
                <c:ptCount val="6"/>
                <c:pt idx="0">
                  <c:v>2006</c:v>
                </c:pt>
                <c:pt idx="1">
                  <c:v>2008</c:v>
                </c:pt>
                <c:pt idx="2">
                  <c:v>2010</c:v>
                </c:pt>
                <c:pt idx="3">
                  <c:v>2012</c:v>
                </c:pt>
                <c:pt idx="4">
                  <c:v>2014</c:v>
                </c:pt>
                <c:pt idx="5">
                  <c:v>2016</c:v>
                </c:pt>
              </c:numCache>
            </c:numRef>
          </c:cat>
          <c:val>
            <c:numRef>
              <c:f>Graphs!$E$290:$J$290</c:f>
              <c:numCache>
                <c:formatCode>0.0</c:formatCode>
                <c:ptCount val="6"/>
                <c:pt idx="0">
                  <c:v>56.7</c:v>
                </c:pt>
                <c:pt idx="1">
                  <c:v>54.9</c:v>
                </c:pt>
                <c:pt idx="2">
                  <c:v>71.400000000000006</c:v>
                </c:pt>
                <c:pt idx="3">
                  <c:v>47.3</c:v>
                </c:pt>
                <c:pt idx="4">
                  <c:v>56.5</c:v>
                </c:pt>
                <c:pt idx="5">
                  <c:v>60.4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7437952"/>
        <c:axId val="77460992"/>
      </c:lineChart>
      <c:catAx>
        <c:axId val="77437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460992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77460992"/>
        <c:scaling>
          <c:orientation val="minMax"/>
          <c:max val="100"/>
          <c:min val="0"/>
        </c:scaling>
        <c:delete val="0"/>
        <c:axPos val="l"/>
        <c:majorGridlines>
          <c:spPr>
            <a:ln w="3175">
              <a:solidFill>
                <a:srgbClr val="C0C0C0"/>
              </a:solidFill>
              <a:prstDash val="solid"/>
            </a:ln>
          </c:spPr>
        </c:majorGridlines>
        <c:title>
          <c:tx>
            <c:rich>
              <a:bodyPr/>
              <a:lstStyle/>
              <a:p>
                <a:pPr>
                  <a:defRPr sz="1200" b="1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/>
                  <a:t>Percentage Use</a:t>
                </a:r>
              </a:p>
            </c:rich>
          </c:tx>
          <c:layout>
            <c:manualLayout>
              <c:xMode val="edge"/>
              <c:yMode val="edge"/>
              <c:x val="1.334814376871833E-2"/>
              <c:y val="0.35725937546007913"/>
            </c:manualLayout>
          </c:layout>
          <c:overlay val="0"/>
          <c:spPr>
            <a:noFill/>
            <a:ln w="25400">
              <a:noFill/>
            </a:ln>
          </c:spPr>
        </c:title>
        <c:numFmt formatCode="0.0" sourceLinked="1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100" b="1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77437952"/>
        <c:crosses val="autoZero"/>
        <c:crossBetween val="between"/>
        <c:majorUnit val="20"/>
      </c:valAx>
      <c:spPr>
        <a:noFill/>
        <a:ln w="12700">
          <a:solidFill>
            <a:srgbClr val="000080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11389523408550041"/>
          <c:y val="0.91295938104448737"/>
          <c:w val="0.79271075757168585"/>
          <c:h val="4.6421663442940075E-2"/>
        </c:manualLayout>
      </c:layout>
      <c:overlay val="0"/>
      <c:spPr>
        <a:ln w="6350">
          <a:solidFill>
            <a:schemeClr val="tx1"/>
          </a:solidFill>
        </a:ln>
      </c:spPr>
      <c:txPr>
        <a:bodyPr/>
        <a:lstStyle/>
        <a:p>
          <a:pPr>
            <a:defRPr sz="1010" b="1" i="0" u="none" strike="noStrike" baseline="0">
              <a:solidFill>
                <a:srgbClr val="000000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rgbClr val="E1F4FF"/>
    </a:solidFill>
    <a:ln w="9525">
      <a:noFill/>
    </a:ln>
  </c:spPr>
  <c:txPr>
    <a:bodyPr/>
    <a:lstStyle/>
    <a:p>
      <a:pPr>
        <a:defRPr sz="8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0.0216</cdr:x>
      <cdr:y>0.92508</cdr:y>
    </cdr:from>
    <cdr:to>
      <cdr:x>0.20806</cdr:x>
      <cdr:y>0.97075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0816" y="4555467"/>
          <a:ext cx="1561128" cy="224933"/>
        </a:xfrm>
        <a:prstGeom xmlns:a="http://schemas.openxmlformats.org/drawingml/2006/main" prst="rect">
          <a:avLst/>
        </a:prstGeom>
        <a:solidFill xmlns:a="http://schemas.openxmlformats.org/drawingml/2006/main">
          <a:srgbClr val="3366FF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defPPr>
            <a:defRPr lang="en-US"/>
          </a:defPPr>
          <a:lvl1pPr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1pPr>
          <a:lvl2pPr marL="4572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2pPr>
          <a:lvl3pPr marL="9144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3pPr>
          <a:lvl4pPr marL="13716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4pPr>
          <a:lvl5pPr marL="1828800" algn="l" rtl="0" fontAlgn="base">
            <a:spcBef>
              <a:spcPct val="0"/>
            </a:spcBef>
            <a:spcAft>
              <a:spcPct val="0"/>
            </a:spcAft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5pPr>
          <a:lvl6pPr marL="22860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6pPr>
          <a:lvl7pPr marL="27432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7pPr>
          <a:lvl8pPr marL="32004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8pPr>
          <a:lvl9pPr marL="3657600" algn="l" defTabSz="914400" rtl="0" eaLnBrk="1" latinLnBrk="0" hangingPunct="1">
            <a:defRPr kern="1200">
              <a:solidFill>
                <a:schemeClr val="tx1"/>
              </a:solidFill>
              <a:latin typeface="Arial" charset="0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0.02454</cdr:x>
      <cdr:y>0.9294</cdr:y>
    </cdr:from>
    <cdr:to>
      <cdr:x>0.20916</cdr:x>
      <cdr:y>0.97176</cdr:y>
    </cdr:to>
    <cdr:sp macro="" textlink="">
      <cdr:nvSpPr>
        <cdr:cNvPr id="2" name="Text Box 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212725" y="5851525"/>
          <a:ext cx="1600200" cy="266700"/>
        </a:xfrm>
        <a:prstGeom xmlns:a="http://schemas.openxmlformats.org/drawingml/2006/main" prst="rect">
          <a:avLst/>
        </a:prstGeom>
        <a:solidFill xmlns:a="http://schemas.openxmlformats.org/drawingml/2006/main">
          <a:schemeClr val="tx1"/>
        </a:solidFill>
        <a:ln xmlns:a="http://schemas.openxmlformats.org/drawingml/2006/main" w="9525">
          <a:solidFill>
            <a:schemeClr val="tx1"/>
          </a:solidFill>
          <a:miter lim="800000"/>
          <a:headEnd/>
          <a:tailEnd/>
        </a:ln>
      </cdr:spPr>
      <cdr:txBody>
        <a:bodyPr xmlns:a="http://schemas.openxmlformats.org/drawingml/2006/main" anchor="ctr" anchorCtr="0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0" hangingPunct="0">
            <a:lnSpc>
              <a:spcPct val="90000"/>
            </a:lnSpc>
          </a:pPr>
          <a:r>
            <a:rPr lang="en-US" sz="1100" dirty="0" smtClean="0">
              <a:solidFill>
                <a:schemeClr val="bg1"/>
              </a:solidFill>
              <a:latin typeface="Franklin Gothic Medium" pitchFamily="34" charset="0"/>
            </a:rPr>
            <a:t>* High</a:t>
          </a:r>
          <a:r>
            <a:rPr lang="en-US" sz="1100" baseline="0" dirty="0" smtClean="0">
              <a:solidFill>
                <a:schemeClr val="bg1"/>
              </a:solidFill>
              <a:latin typeface="Franklin Gothic Medium" pitchFamily="34" charset="0"/>
            </a:rPr>
            <a:t> School Only</a:t>
          </a:r>
          <a:endParaRPr lang="en-US" sz="1100" dirty="0">
            <a:solidFill>
              <a:schemeClr val="bg1"/>
            </a:solidFill>
            <a:latin typeface="Franklin Gothic Medium" pitchFamily="34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E183662C-FBF0-4E5D-9CE3-2037775262BB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E90D9A6F-5153-4BEC-B262-273EE1A109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07496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53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7F6D5E8-EB9B-4D3E-B175-7397CA367F44}" type="slidenum">
              <a:rPr lang="en-US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37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37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E0774E-3B3D-44BC-935A-EDF8E475E92B}" type="slidenum">
              <a:rPr lang="en-US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78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1E8DB80-B3E8-454F-B807-4F52F7E0C200}" type="slidenum">
              <a:rPr lang="en-US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99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1B89948-3733-47F6-84FC-B2BE969030FA}" type="slidenum">
              <a:rPr lang="en-US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19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78C1E0F-513D-4BF3-88B9-9D9588EE1845}" type="slidenum">
              <a:rPr lang="en-US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4D75EF0-041D-4701-B24A-9E30DFC5BDE4}" type="slidenum">
              <a:rPr lang="en-US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403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D66380A-B2D5-40C1-B5CF-8B607B683D27}" type="slidenum">
              <a:rPr lang="en-US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608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608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41B058E-F64D-4188-9EB7-A1701688D397}" type="slidenum">
              <a:rPr lang="en-US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4813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77B95FC-9823-45C1-AB82-C8E9BCA05284}" type="slidenum">
              <a:rPr lang="en-US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017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C926091-E838-4569-946B-12B6281B56FF}" type="slidenum">
              <a:rPr lang="en-US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C45AEF9-277E-4592-9CC9-5CFAAB902F83}" type="slidenum">
              <a:rPr lang="en-US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222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222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7CB00F9-9782-4B6B-B683-31CC62D964CE}" type="slidenum">
              <a:rPr lang="en-US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427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427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40A893A-9C91-47F1-9C65-A674E6C6C2C9}" type="slidenum">
              <a:rPr lang="en-US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632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670DF3E-76F6-4CDE-AA60-F29E9159F8B3}" type="slidenum">
              <a:rPr lang="en-US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5837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12BD6797-25CC-4140-BD52-384B4D275DE6}" type="slidenum">
              <a:rPr lang="en-US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04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27029BB-F7F3-4D41-B5A7-61DF6C970489}" type="slidenum">
              <a:rPr lang="en-US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246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AEBC9-2E15-4F8A-BE4D-1C6CCB5740F2}" type="slidenum">
              <a:rPr lang="en-US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45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E3BBD9-505B-421C-8C1C-6ABA582C5596}" type="slidenum">
              <a:rPr lang="en-US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656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656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64D9E77-3295-4537-A28B-1233CDB8380F}" type="slidenum">
              <a:rPr lang="en-US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861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6861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7B996F-7C45-4852-8789-631866B08D0C}" type="slidenum">
              <a:rPr lang="en-US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007C7F3-AE35-4BD6-BFC4-5B941225E5B9}" type="slidenum">
              <a:rPr lang="en-US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5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065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21D76B2-FB80-49EA-99A9-078FC3EB0CB7}" type="slidenum">
              <a:rPr lang="en-US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27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27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FD93D43-BDFD-4E54-B720-1FCC4C44ADE8}" type="slidenum">
              <a:rPr lang="en-US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47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47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50B194-E889-4DCA-B1B5-5E8284A9367E}" type="slidenum">
              <a:rPr lang="en-US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68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68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C3C26E1F-70E0-4353-81A7-87350EBE9AB1}" type="slidenum">
              <a:rPr lang="en-US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788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F1E4127-1095-475F-8E29-D3D501CBEF45}" type="slidenum">
              <a:rPr lang="en-US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08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08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5CF51EB-756A-468D-9574-7735947EC978}" type="slidenum">
              <a:rPr lang="en-US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29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63AEFED0-C9CE-4A96-99A7-B04DF9EA212E}" type="slidenum">
              <a:rPr lang="en-US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49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71F65601-374F-4F09-9F5D-E6CE360B299B}" type="slidenum">
              <a:rPr lang="en-US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70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90014A1-5AC8-4C1E-B3CF-B230E09A628F}" type="slidenum">
              <a:rPr lang="en-US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8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909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8909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14E1A13-3E26-484C-A4BC-0C4343E073A1}" type="slidenum">
              <a:rPr lang="en-US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1B0BB6A-9507-4410-9984-0AC2B15620A4}" type="slidenum">
              <a:rPr lang="en-US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11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911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692DAAB-52B3-42C5-BF35-D1C14F14769C}" type="slidenum">
              <a:rPr lang="en-US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D40134-E670-48BA-9E4A-F7CDE30AC92F}" type="slidenum">
              <a:rPr lang="en-US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426FF52-93CC-42E6-A857-975D4EE8A1FC}" type="slidenum">
              <a:rPr lang="en-US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FCD25A18-C73A-472D-9F00-64CE800ADEE2}" type="slidenum">
              <a:rPr lang="en-US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969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656A7DF-0447-4CDA-B419-6B38A884D290}" type="slidenum">
              <a:rPr lang="en-US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DADF276-1391-43BD-B7AC-D3DD7B4C5DBD}" type="slidenum">
              <a:rPr lang="en-US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727CDF-C319-44C9-B802-A95112972DCE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569D98-7B7C-4147-83B9-E1D7C57E85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D39C0E-560A-4056-B4F4-4C14666AD63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24A265-021C-497D-8E8F-57AB001EAB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E2708-27B5-4203-B4DB-F1FB45CE7AE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FA43A7-52CD-41BF-A0A9-EF905F58C2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5322EC-6454-43EF-AB0D-A6F0D6ECE972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1E7A5-CEDA-405F-80C0-29783810FA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B11743-EE2B-4340-BA3A-C5F3E93A70D5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B61FA-DA1A-4BEA-A19E-2732C87E25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8247CF-42F3-4F47-B57B-8CE7A2F6069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AEE957-1323-4750-83B3-B0C0D0D618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21936-508E-4CB2-A66F-E46518CABC9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A749F6-B569-49FF-AF25-EAB9AA7667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BC51C5-69B0-49C3-8432-2A1BEFA47E20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C247A-2849-484D-B9BF-8404E6AC11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980076-99F0-4B92-A03C-4EC72256F68A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F32252-0D16-47CB-BF1A-82ACB8544E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5A8B9-FB85-4C2D-B193-F3934B31F907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8ECB51-37CA-4AD8-A0B0-AAEDEDC746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AEA54-A289-426D-B50E-C73D21314706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01AF45-86E4-4F03-8A6C-A4055B892E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AA60226-BED3-4021-89C3-67C6BC69C489}" type="datetimeFigureOut">
              <a:rPr lang="en-US"/>
              <a:pPr>
                <a:defRPr/>
              </a:pPr>
              <a:t>10/29/2016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1817BA2-22C2-4A7A-A304-352AF29C21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8" descr="FL Graphic copy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1905000" y="221199"/>
            <a:ext cx="7391399" cy="5798601"/>
          </a:xfrm>
          <a:prstGeom prst="rect">
            <a:avLst/>
          </a:prstGeom>
          <a:noFill/>
        </p:spPr>
      </p:pic>
      <p:sp>
        <p:nvSpPr>
          <p:cNvPr id="7" name="Rectangle 9"/>
          <p:cNvSpPr>
            <a:spLocks noGrp="1" noChangeArrowheads="1"/>
          </p:cNvSpPr>
          <p:nvPr>
            <p:ph type="ctrTitle"/>
          </p:nvPr>
        </p:nvSpPr>
        <p:spPr>
          <a:xfrm>
            <a:off x="304800" y="1371600"/>
            <a:ext cx="8229600" cy="320040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defRPr/>
            </a:pP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2016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FLORIDA YOUTH </a:t>
            </a:r>
            <a:b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</a:br>
            <a:r>
              <a:rPr lang="en-US" sz="6000" b="1" dirty="0" smtClean="0">
                <a:solidFill>
                  <a:schemeClr val="tx2">
                    <a:lumMod val="75000"/>
                  </a:schemeClr>
                </a:solidFill>
                <a:latin typeface="Gill Sans MT Condensed" pitchFamily="34" charset="0"/>
              </a:rPr>
              <a:t>SUBSTANCE ABUSE SURVEY</a:t>
            </a:r>
          </a:p>
        </p:txBody>
      </p:sp>
      <p:sp>
        <p:nvSpPr>
          <p:cNvPr id="14339" name="Rectangle 10"/>
          <p:cNvSpPr>
            <a:spLocks noGrp="1" noChangeArrowheads="1"/>
          </p:cNvSpPr>
          <p:nvPr>
            <p:ph type="subTitle" idx="1"/>
          </p:nvPr>
        </p:nvSpPr>
        <p:spPr>
          <a:xfrm>
            <a:off x="304800" y="5257800"/>
            <a:ext cx="7010400" cy="762000"/>
          </a:xfrm>
        </p:spPr>
        <p:txBody>
          <a:bodyPr/>
          <a:lstStyle/>
          <a:p>
            <a:pPr algn="l" defTabSz="912813" eaLnBrk="1" hangingPunct="1">
              <a:lnSpc>
                <a:spcPct val="90000"/>
              </a:lnSpc>
            </a:pP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Jefferson </a:t>
            </a:r>
            <a:r>
              <a:rPr lang="en-US" sz="4000" b="1" dirty="0" smtClean="0">
                <a:solidFill>
                  <a:schemeClr val="tx1"/>
                </a:solidFill>
                <a:latin typeface="Gill Sans MT" pitchFamily="34" charset="0"/>
              </a:rPr>
              <a:t>County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5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Alcohol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9985498"/>
              </p:ext>
            </p:extLst>
          </p:nvPr>
        </p:nvGraphicFramePr>
        <p:xfrm>
          <a:off x="390525" y="13716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6999104"/>
              </p:ext>
            </p:extLst>
          </p:nvPr>
        </p:nvGraphicFramePr>
        <p:xfrm>
          <a:off x="394838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686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6866" name="Text Box 2"/>
          <p:cNvSpPr txBox="1">
            <a:spLocks noChangeArrowheads="1"/>
          </p:cNvSpPr>
          <p:nvPr/>
        </p:nvSpPr>
        <p:spPr bwMode="auto">
          <a:xfrm>
            <a:off x="1528313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source of alcohol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91569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891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3891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Usual drinking location within the past 30 days among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drinkers,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133314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096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096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cigarette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Cigarette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6542950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0457091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Lifetime and past-30-day vaporizer/e-cigarette use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86061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878534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300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301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marijuana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6096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Marijuana trends summary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County, 2006-2016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7348444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102473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ATOD use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b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efore or during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chool,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31154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567909"/>
              </p:ext>
            </p:extLst>
          </p:nvPr>
        </p:nvGraphicFramePr>
        <p:xfrm>
          <a:off x="390525" y="1400175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505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4505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DUI or riding with a driver under the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influence,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2012-2016 and 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6324600"/>
            <a:ext cx="838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dirty="0" smtClean="0">
                <a:solidFill>
                  <a:srgbClr val="000000"/>
                </a:solidFill>
                <a:cs typeface="Arial" charset="0"/>
              </a:rPr>
              <a:t>Note: DUI does not imply intoxication but only indicates use prior to driving</a:t>
            </a:r>
            <a:r>
              <a:rPr lang="en-US" sz="1400" dirty="0" smtClean="0">
                <a:solidFill>
                  <a:srgbClr val="000000"/>
                </a:solidFill>
                <a:cs typeface="Arial" charset="0"/>
              </a:rPr>
              <a:t>.</a:t>
            </a:r>
            <a:endParaRPr lang="en-US" sz="14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kern="0" dirty="0" smtClean="0">
                <a:solidFill>
                  <a:sysClr val="window" lastClr="FFFFFF"/>
                </a:solidFill>
                <a:latin typeface="Franklin Gothic Medium" pitchFamily="34" charset="0"/>
              </a:rPr>
              <a:t>Jefferson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2012-2016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5572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Methodology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152400" y="14478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Survey administration: </a:t>
            </a:r>
            <a:r>
              <a:rPr lang="en-US" sz="2800" dirty="0" smtClean="0">
                <a:latin typeface="Gill Sans MT" pitchFamily="34" charset="0"/>
              </a:rPr>
              <a:t>February </a:t>
            </a:r>
            <a:r>
              <a:rPr lang="en-US" sz="2800" dirty="0">
                <a:latin typeface="Gill Sans MT" pitchFamily="34" charset="0"/>
              </a:rPr>
              <a:t>of </a:t>
            </a:r>
            <a:r>
              <a:rPr lang="en-US" sz="2800" dirty="0" smtClean="0">
                <a:latin typeface="Gill Sans MT" pitchFamily="34" charset="0"/>
              </a:rPr>
              <a:t>2016.</a:t>
            </a:r>
            <a:endParaRPr lang="en-US" sz="2800" dirty="0">
              <a:latin typeface="Gill Sans MT" pitchFamily="34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Sampling strategy: schools and classrooms were selected to generate statistically representative county-level estimates.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</a:rPr>
              <a:t>Final sample size was </a:t>
            </a:r>
            <a:r>
              <a:rPr lang="en-US" sz="2800" dirty="0" smtClean="0">
                <a:latin typeface="Gill Sans MT" pitchFamily="34" charset="0"/>
              </a:rPr>
              <a:t>125 </a:t>
            </a:r>
            <a:r>
              <a:rPr lang="en-US" sz="2800" dirty="0" smtClean="0">
                <a:latin typeface="Gill Sans MT" pitchFamily="34" charset="0"/>
              </a:rPr>
              <a:t>across </a:t>
            </a:r>
            <a:r>
              <a:rPr lang="en-US" sz="2800" dirty="0">
                <a:latin typeface="Gill Sans MT" pitchFamily="34" charset="0"/>
              </a:rPr>
              <a:t>grades 6 through 12.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margin of error is less than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16.3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M.S. prevalence rates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13.4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percentage points for H.S. prevalence rates.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4175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3716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Jefferson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alcohol use was reported at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11.8%,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18.3%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B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inge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drinking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declined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10.4%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7.2%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Past-30-day cigarette use declined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10.5%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2006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2.2%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In the past 30 days,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36.6%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high school students have ridden in a car with a driver who was under the influence of alcohol, and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35.9%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have ridden with a driver under the influence of marijuana.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Illicit,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Over-the-Counter, and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Prescription Drugs</a:t>
            </a:r>
          </a:p>
        </p:txBody>
      </p:sp>
      <p:sp>
        <p:nvSpPr>
          <p:cNvPr id="49154" name="Text Box 9"/>
          <p:cNvSpPr txBox="1">
            <a:spLocks noChangeArrowheads="1"/>
          </p:cNvSpPr>
          <p:nvPr/>
        </p:nvSpPr>
        <p:spPr bwMode="auto">
          <a:xfrm>
            <a:off x="304800" y="4267200"/>
            <a:ext cx="86868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31248082"/>
              </p:ext>
            </p:extLst>
          </p:nvPr>
        </p:nvGraphicFramePr>
        <p:xfrm>
          <a:off x="40005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120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inhalant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60975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324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325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over-the-counter drug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2010-2016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2010-2016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320853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529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depressant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013489"/>
              </p:ext>
            </p:extLst>
          </p:nvPr>
        </p:nvGraphicFramePr>
        <p:xfrm>
          <a:off x="393809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734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734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pain reliever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545432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939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19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5939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prescription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amphetamine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1121378"/>
              </p:ext>
            </p:extLst>
          </p:nvPr>
        </p:nvGraphicFramePr>
        <p:xfrm>
          <a:off x="397714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144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20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1442" name="Text Box 2"/>
          <p:cNvSpPr txBox="1">
            <a:spLocks noChangeArrowheads="1"/>
          </p:cNvSpPr>
          <p:nvPr/>
        </p:nvSpPr>
        <p:spPr bwMode="auto">
          <a:xfrm>
            <a:off x="1531189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drug combination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Jefferson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County,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8.1%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of surveyed students reported the use of any illicit drug other than marijuana in the past 30 days, compared 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6.8%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across the statewide sample.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>
                <a:latin typeface="Gill Sans MT" pitchFamily="34" charset="0"/>
                <a:cs typeface="Times New Roman" pitchFamily="18" charset="0"/>
              </a:rPr>
              <a:t>Past-30-day inhalant use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decreased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5.5%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2006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1.4%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2016.</a:t>
            </a:r>
            <a:endParaRPr lang="en-US" sz="28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high school students, past-30-day synthetic marijuana use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decreased from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2.5%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2012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to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0.0%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in 2016.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Among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middle school students,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4.0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%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reported the use of </a:t>
            </a:r>
            <a:r>
              <a:rPr lang="en-US" sz="2800" dirty="0" smtClean="0">
                <a:latin typeface="Gill Sans MT" pitchFamily="34" charset="0"/>
                <a:cs typeface="Times New Roman" pitchFamily="18" charset="0"/>
              </a:rPr>
              <a:t>over-the-counter drugs in </a:t>
            </a:r>
            <a:r>
              <a:rPr lang="en-US" sz="2800" dirty="0">
                <a:latin typeface="Gill Sans MT" pitchFamily="34" charset="0"/>
                <a:cs typeface="Times New Roman" pitchFamily="18" charset="0"/>
              </a:rPr>
              <a:t>the past 30 days, a rate higher than any other illicit drug (except marijuana).</a:t>
            </a: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rgbClr val="10253F"/>
              </a:buClr>
              <a:buFont typeface="Wingdings" pitchFamily="2" charset="2"/>
              <a:buChar char="§"/>
            </a:pPr>
            <a:endParaRPr lang="en-US" sz="2700" dirty="0">
              <a:latin typeface="Gill Sans MT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Other Antisocial Behaviors, Including Bullying-Related Behaviors</a:t>
            </a:r>
          </a:p>
        </p:txBody>
      </p:sp>
      <p:sp>
        <p:nvSpPr>
          <p:cNvPr id="65538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Lifetime and Past-30-Day ATOD Prevalence Rates</a:t>
            </a:r>
          </a:p>
        </p:txBody>
      </p:sp>
      <p:sp>
        <p:nvSpPr>
          <p:cNvPr id="18434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5460660"/>
              </p:ext>
            </p:extLst>
          </p:nvPr>
        </p:nvGraphicFramePr>
        <p:xfrm>
          <a:off x="381000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758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21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7586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Comparisons of past-12-month delinquent behavior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8027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22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Bullying-related behaviors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middle and high school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3429000" y="5953125"/>
            <a:ext cx="1447800" cy="24468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latin typeface="Franklin Gothic Medium" pitchFamily="34" charset="0"/>
              </a:rPr>
              <a:t>Middle School</a:t>
            </a:r>
            <a:endParaRPr lang="en-US" sz="1100" dirty="0">
              <a:latin typeface="Franklin Gothic Medium" pitchFamily="34" charset="0"/>
            </a:endParaRPr>
          </a:p>
        </p:txBody>
      </p:sp>
      <p:sp>
        <p:nvSpPr>
          <p:cNvPr id="7" name="Text Box 7"/>
          <p:cNvSpPr txBox="1">
            <a:spLocks noChangeArrowheads="1"/>
          </p:cNvSpPr>
          <p:nvPr/>
        </p:nvSpPr>
        <p:spPr bwMode="auto">
          <a:xfrm>
            <a:off x="4876800" y="5953151"/>
            <a:ext cx="1447784" cy="244656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High School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2906629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963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23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6963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Gang involvement,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and Florida Statewide,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1242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8064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5663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192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Jefferson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>
                <a:latin typeface="Gill Sans MT"/>
              </a:rPr>
              <a:t>prevalence rates for </a:t>
            </a:r>
            <a:r>
              <a:rPr lang="en-US" sz="2700" i="1" dirty="0" smtClean="0">
                <a:latin typeface="Gill Sans MT"/>
              </a:rPr>
              <a:t>Selling Drugs </a:t>
            </a:r>
            <a:r>
              <a:rPr lang="en-US" sz="2700" dirty="0" smtClean="0">
                <a:latin typeface="Gill Sans MT"/>
              </a:rPr>
              <a:t>(1.9%), </a:t>
            </a:r>
            <a:r>
              <a:rPr lang="en-US" sz="2700" i="1" dirty="0">
                <a:latin typeface="Gill Sans MT"/>
              </a:rPr>
              <a:t>Attempting to Steal a Vehicle </a:t>
            </a:r>
            <a:r>
              <a:rPr lang="en-US" sz="2700" dirty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1.9%), and </a:t>
            </a:r>
            <a:r>
              <a:rPr lang="en-US" sz="2700" i="1" dirty="0" smtClean="0">
                <a:latin typeface="Gill Sans MT"/>
              </a:rPr>
              <a:t>Taking </a:t>
            </a:r>
            <a:r>
              <a:rPr lang="en-US" sz="2700" i="1" dirty="0">
                <a:latin typeface="Gill Sans MT"/>
              </a:rPr>
              <a:t>a Handgun to School </a:t>
            </a:r>
            <a:r>
              <a:rPr lang="en-US" sz="2700" dirty="0" smtClean="0">
                <a:latin typeface="Gill Sans MT"/>
              </a:rPr>
              <a:t>(</a:t>
            </a:r>
            <a:r>
              <a:rPr lang="en-US" sz="2700" dirty="0" smtClean="0">
                <a:latin typeface="Gill Sans MT"/>
              </a:rPr>
              <a:t>1.8%) </a:t>
            </a:r>
            <a:r>
              <a:rPr lang="en-US" sz="2700" dirty="0" smtClean="0">
                <a:latin typeface="Gill Sans MT"/>
              </a:rPr>
              <a:t>are less than </a:t>
            </a:r>
            <a:r>
              <a:rPr lang="en-US" sz="2700" dirty="0" smtClean="0">
                <a:latin typeface="Gill Sans MT"/>
              </a:rPr>
              <a:t>2.0</a:t>
            </a:r>
            <a:r>
              <a:rPr lang="en-US" sz="2700" dirty="0" smtClean="0">
                <a:latin typeface="Gill Sans MT"/>
              </a:rPr>
              <a:t>%.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H</a:t>
            </a:r>
            <a:r>
              <a:rPr lang="en-US" sz="2700" dirty="0" smtClean="0">
                <a:latin typeface="Gill Sans MT"/>
              </a:rPr>
              <a:t>igher </a:t>
            </a:r>
            <a:r>
              <a:rPr lang="en-US" sz="2700" dirty="0">
                <a:latin typeface="Gill Sans MT"/>
              </a:rPr>
              <a:t>prevalence rates were reported for </a:t>
            </a:r>
            <a:r>
              <a:rPr lang="en-US" sz="2700" i="1" dirty="0">
                <a:latin typeface="Gill Sans MT"/>
              </a:rPr>
              <a:t>Getting Suspended </a:t>
            </a:r>
            <a:r>
              <a:rPr lang="en-US" sz="2700" dirty="0" smtClean="0">
                <a:latin typeface="Gill Sans MT"/>
              </a:rPr>
              <a:t>(36.1%) </a:t>
            </a:r>
            <a:r>
              <a:rPr lang="en-US" sz="2700" dirty="0" smtClean="0">
                <a:latin typeface="Gill Sans MT"/>
              </a:rPr>
              <a:t>and </a:t>
            </a:r>
            <a:r>
              <a:rPr lang="en-US" sz="2700" i="1" dirty="0" smtClean="0">
                <a:latin typeface="Gill Sans MT"/>
              </a:rPr>
              <a:t>Attacking </a:t>
            </a:r>
            <a:r>
              <a:rPr lang="en-US" sz="2700" i="1" dirty="0">
                <a:latin typeface="Gill Sans MT"/>
              </a:rPr>
              <a:t>Someone with Intent to Harm </a:t>
            </a:r>
            <a:r>
              <a:rPr lang="en-US" sz="2700" dirty="0" smtClean="0">
                <a:latin typeface="Gill Sans MT"/>
              </a:rPr>
              <a:t>(7.9%).</a:t>
            </a:r>
            <a:endParaRPr lang="en-US" sz="27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>
                <a:latin typeface="Gill Sans MT"/>
              </a:rPr>
              <a:t>In </a:t>
            </a:r>
            <a:r>
              <a:rPr lang="en-US" sz="2700" dirty="0" smtClean="0">
                <a:latin typeface="Gill Sans MT"/>
              </a:rPr>
              <a:t>Jefferson </a:t>
            </a:r>
            <a:r>
              <a:rPr lang="en-US" sz="2700" dirty="0" smtClean="0">
                <a:latin typeface="Gill Sans MT"/>
              </a:rPr>
              <a:t>County, </a:t>
            </a:r>
            <a:r>
              <a:rPr lang="en-US" sz="2700" dirty="0" smtClean="0">
                <a:latin typeface="Gill Sans MT"/>
              </a:rPr>
              <a:t>29.4% </a:t>
            </a:r>
            <a:r>
              <a:rPr lang="en-US" sz="2700" dirty="0" smtClean="0">
                <a:latin typeface="Gill Sans MT"/>
              </a:rPr>
              <a:t>of students have </a:t>
            </a:r>
            <a:r>
              <a:rPr lang="en-US" sz="2700" dirty="0">
                <a:latin typeface="Gill Sans MT"/>
              </a:rPr>
              <a:t>been socially bullied, </a:t>
            </a:r>
            <a:r>
              <a:rPr lang="en-US" sz="2700" dirty="0" smtClean="0">
                <a:latin typeface="Gill Sans MT"/>
              </a:rPr>
              <a:t>12.0</a:t>
            </a:r>
            <a:r>
              <a:rPr lang="en-US" sz="2700" dirty="0" smtClean="0">
                <a:latin typeface="Gill Sans MT"/>
              </a:rPr>
              <a:t>% have </a:t>
            </a:r>
            <a:r>
              <a:rPr lang="en-US" sz="2700" dirty="0">
                <a:latin typeface="Gill Sans MT"/>
              </a:rPr>
              <a:t>been physically bullied, and </a:t>
            </a:r>
            <a:r>
              <a:rPr lang="en-US" sz="2700" dirty="0" smtClean="0">
                <a:latin typeface="Gill Sans MT"/>
              </a:rPr>
              <a:t>7.2% </a:t>
            </a:r>
            <a:r>
              <a:rPr lang="en-US" sz="2700" dirty="0">
                <a:latin typeface="Gill Sans MT"/>
              </a:rPr>
              <a:t>have been cyber bullied</a:t>
            </a:r>
            <a:r>
              <a:rPr lang="en-US" sz="27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700" dirty="0" smtClean="0">
                <a:latin typeface="Gill Sans MT"/>
              </a:rPr>
              <a:t>6.3% </a:t>
            </a:r>
            <a:r>
              <a:rPr lang="en-US" sz="2700" dirty="0">
                <a:latin typeface="Gill Sans MT"/>
              </a:rPr>
              <a:t>of students have belonged to a </a:t>
            </a:r>
            <a:r>
              <a:rPr lang="en-US" sz="2700" dirty="0" smtClean="0">
                <a:latin typeface="Gill Sans MT"/>
              </a:rPr>
              <a:t>gang, and </a:t>
            </a:r>
            <a:r>
              <a:rPr lang="en-US" sz="2700" dirty="0" smtClean="0">
                <a:latin typeface="Gill Sans MT"/>
              </a:rPr>
              <a:t>6.7% </a:t>
            </a:r>
            <a:r>
              <a:rPr lang="en-US" sz="2700" dirty="0">
                <a:latin typeface="Gill Sans MT"/>
              </a:rPr>
              <a:t>of high school students are currently gang members.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defRPr/>
            </a:pPr>
            <a:endParaRPr lang="en-US" sz="2800" dirty="0">
              <a:latin typeface="+mn-l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endParaRPr lang="en-US" sz="28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228600" y="1524000"/>
            <a:ext cx="86868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Risk and Protective Factor Prevalence Rates for </a:t>
            </a:r>
            <a:b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</a:br>
            <a:r>
              <a:rPr lang="en-US" sz="48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M.S. and H.S. Students</a:t>
            </a:r>
          </a:p>
        </p:txBody>
      </p:sp>
      <p:sp>
        <p:nvSpPr>
          <p:cNvPr id="73730" name="Text Box 9"/>
          <p:cNvSpPr txBox="1">
            <a:spLocks noChangeArrowheads="1"/>
          </p:cNvSpPr>
          <p:nvPr/>
        </p:nvSpPr>
        <p:spPr bwMode="auto">
          <a:xfrm>
            <a:off x="228600" y="4648200"/>
            <a:ext cx="868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4400" dirty="0" smtClean="0">
                <a:latin typeface="Gill Sans MT" pitchFamily="34" charset="0"/>
              </a:rPr>
              <a:t>2016 </a:t>
            </a:r>
            <a:r>
              <a:rPr lang="en-US" sz="4400" dirty="0">
                <a:latin typeface="Gill Sans MT" pitchFamily="34" charset="0"/>
              </a:rPr>
              <a:t>Results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40493975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577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24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5778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3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790860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7825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25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7826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523813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98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26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79874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middle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03606714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19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27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192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Protective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9585569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396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28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3970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Community domain and family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1</a:t>
            </a:r>
          </a:p>
        </p:txBody>
      </p:sp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Lifetime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6" name="Char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1332447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hart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268896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6017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 dirty="0">
                <a:solidFill>
                  <a:srgbClr val="FFFFFF"/>
                </a:solidFill>
                <a:latin typeface="Impact" pitchFamily="34" charset="0"/>
              </a:rPr>
              <a:t>Graph </a:t>
            </a:r>
            <a:r>
              <a:rPr lang="en-US" sz="1600" dirty="0" smtClean="0">
                <a:solidFill>
                  <a:srgbClr val="FFFFFF"/>
                </a:solidFill>
                <a:latin typeface="Impact" pitchFamily="34" charset="0"/>
              </a:rPr>
              <a:t>29</a:t>
            </a:r>
            <a:endParaRPr lang="en-US" sz="1600" dirty="0">
              <a:solidFill>
                <a:srgbClr val="FFFFFF"/>
              </a:solidFill>
              <a:latin typeface="Impact" pitchFamily="34" charset="0"/>
            </a:endParaRPr>
          </a:p>
        </p:txBody>
      </p:sp>
      <p:sp>
        <p:nvSpPr>
          <p:cNvPr id="86018" name="Text Box 2"/>
          <p:cNvSpPr txBox="1">
            <a:spLocks noChangeArrowheads="1"/>
          </p:cNvSpPr>
          <p:nvPr/>
        </p:nvSpPr>
        <p:spPr bwMode="auto">
          <a:xfrm>
            <a:off x="1524000" y="3048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School domain and peer and individual domain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risk factor prevalence rates for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b="1" dirty="0">
                <a:solidFill>
                  <a:srgbClr val="000000"/>
                </a:solidFill>
                <a:cs typeface="Arial" charset="0"/>
              </a:rPr>
              <a:t>high school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 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3657600" y="5943600"/>
            <a:ext cx="1682262" cy="244682"/>
          </a:xfrm>
          <a:prstGeom prst="rect">
            <a:avLst/>
          </a:prstGeom>
          <a:solidFill>
            <a:srgbClr val="3366FF"/>
          </a:solidFill>
          <a:ln w="9525">
            <a:solidFill>
              <a:srgbClr val="3366FF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0" hangingPunct="0">
              <a:lnSpc>
                <a:spcPct val="90000"/>
              </a:lnSpc>
            </a:pP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Jefferson </a:t>
            </a:r>
            <a:r>
              <a:rPr lang="en-US" dirty="0" smtClean="0">
                <a:solidFill>
                  <a:schemeClr val="bg1"/>
                </a:solidFill>
                <a:latin typeface="Franklin Gothic Medium" pitchFamily="34" charset="0"/>
              </a:rPr>
              <a:t>County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339862" y="5943600"/>
            <a:ext cx="1682496" cy="244682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lnSpc>
                <a:spcPct val="90000"/>
              </a:lnSpc>
            </a:pPr>
            <a:r>
              <a:rPr lang="en-US" sz="1100" dirty="0" smtClean="0">
                <a:solidFill>
                  <a:schemeClr val="bg1"/>
                </a:solidFill>
                <a:latin typeface="Franklin Gothic Medium" pitchFamily="34" charset="0"/>
              </a:rPr>
              <a:t>Florida Statewide</a:t>
            </a:r>
            <a:endParaRPr lang="en-US" sz="1100" dirty="0">
              <a:solidFill>
                <a:schemeClr val="bg1"/>
              </a:solidFill>
              <a:latin typeface="Franklin Gothic Medium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002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Protective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lowest rates of protection for the </a:t>
            </a:r>
            <a:r>
              <a:rPr lang="en-US" sz="2800" i="1" dirty="0" smtClean="0">
                <a:latin typeface="Gill Sans MT" pitchFamily="34" charset="0"/>
              </a:rPr>
              <a:t>School </a:t>
            </a:r>
            <a:r>
              <a:rPr lang="en-US" sz="2800" i="1" dirty="0">
                <a:latin typeface="Gill Sans MT" pitchFamily="34" charset="0"/>
              </a:rPr>
              <a:t>Rewards </a:t>
            </a:r>
            <a:r>
              <a:rPr lang="en-US" sz="2800" i="1" dirty="0">
                <a:latin typeface="Gill Sans MT" pitchFamily="34" charset="0"/>
              </a:rPr>
              <a:t>for Prosocial Involvement </a:t>
            </a:r>
            <a:r>
              <a:rPr lang="en-US" sz="2800" dirty="0" smtClean="0">
                <a:latin typeface="Gill Sans MT" pitchFamily="34" charset="0"/>
              </a:rPr>
              <a:t>(42</a:t>
            </a:r>
            <a:r>
              <a:rPr lang="en-US" sz="2800" dirty="0" smtClean="0">
                <a:latin typeface="Gill Sans MT" pitchFamily="34" charset="0"/>
              </a:rPr>
              <a:t>%), </a:t>
            </a:r>
            <a:r>
              <a:rPr lang="en-US" sz="2800" i="1" dirty="0">
                <a:latin typeface="Gill Sans MT" pitchFamily="34" charset="0"/>
              </a:rPr>
              <a:t>School </a:t>
            </a:r>
            <a:r>
              <a:rPr lang="en-US" sz="2800" i="1" dirty="0" smtClean="0">
                <a:latin typeface="Gill Sans MT" pitchFamily="34" charset="0"/>
              </a:rPr>
              <a:t>Opportunities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(55%), and </a:t>
            </a:r>
            <a:r>
              <a:rPr lang="en-US" sz="2800" i="1" dirty="0">
                <a:latin typeface="Gill Sans MT" pitchFamily="34" charset="0"/>
              </a:rPr>
              <a:t>Religiosity</a:t>
            </a:r>
            <a:r>
              <a:rPr lang="en-US" sz="2800" dirty="0">
                <a:latin typeface="Gill Sans MT" pitchFamily="34" charset="0"/>
              </a:rPr>
              <a:t> </a:t>
            </a:r>
            <a:r>
              <a:rPr lang="en-US" sz="2800" dirty="0" smtClean="0">
                <a:latin typeface="Gill Sans MT" pitchFamily="34" charset="0"/>
              </a:rPr>
              <a:t>(55%) scales</a:t>
            </a:r>
            <a:r>
              <a:rPr lang="en-US" sz="2800" dirty="0" smtClean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 smtClean="0">
                <a:latin typeface="Gill Sans MT" pitchFamily="34" charset="0"/>
              </a:rPr>
              <a:t>High </a:t>
            </a:r>
            <a:r>
              <a:rPr lang="en-US" sz="2800" dirty="0">
                <a:latin typeface="Gill Sans MT" pitchFamily="34" charset="0"/>
              </a:rPr>
              <a:t>school students reported the lowest rates of protection for </a:t>
            </a:r>
            <a:r>
              <a:rPr lang="en-US" sz="2800" dirty="0" smtClean="0">
                <a:latin typeface="Gill Sans MT" pitchFamily="34" charset="0"/>
              </a:rPr>
              <a:t>the</a:t>
            </a:r>
            <a:r>
              <a:rPr lang="en-US" sz="2800" i="1" dirty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School Rewards for Prosocial Involvement </a:t>
            </a:r>
            <a:r>
              <a:rPr lang="en-US" sz="2800" dirty="0">
                <a:latin typeface="Gill Sans MT" pitchFamily="34" charset="0"/>
              </a:rPr>
              <a:t>(60</a:t>
            </a:r>
            <a:r>
              <a:rPr lang="en-US" sz="2800" dirty="0" smtClean="0">
                <a:latin typeface="Gill Sans MT" pitchFamily="34" charset="0"/>
              </a:rPr>
              <a:t>%), </a:t>
            </a:r>
            <a:r>
              <a:rPr lang="en-US" sz="2800" i="1" dirty="0">
                <a:latin typeface="Gill Sans MT" pitchFamily="34" charset="0"/>
              </a:rPr>
              <a:t>Family Opportunities </a:t>
            </a:r>
            <a:r>
              <a:rPr lang="en-US" sz="2800" i="1" dirty="0" smtClean="0">
                <a:latin typeface="Gill Sans MT" pitchFamily="34" charset="0"/>
              </a:rPr>
              <a:t>for </a:t>
            </a:r>
            <a:r>
              <a:rPr lang="en-US" sz="2800" i="1" dirty="0">
                <a:latin typeface="Gill Sans MT" pitchFamily="34" charset="0"/>
              </a:rPr>
              <a:t>Prosocial </a:t>
            </a:r>
            <a:r>
              <a:rPr lang="en-US" sz="2800" i="1" dirty="0" smtClean="0">
                <a:latin typeface="Gill Sans MT" pitchFamily="34" charset="0"/>
              </a:rPr>
              <a:t>Involvement </a:t>
            </a:r>
            <a:r>
              <a:rPr lang="en-US" sz="2800" dirty="0" smtClean="0">
                <a:latin typeface="Gill Sans MT" pitchFamily="34" charset="0"/>
              </a:rPr>
              <a:t>(64%), and</a:t>
            </a:r>
            <a:r>
              <a:rPr lang="en-US" sz="2800" i="1" dirty="0" smtClean="0">
                <a:latin typeface="Gill Sans MT" pitchFamily="34" charset="0"/>
              </a:rPr>
              <a:t> </a:t>
            </a:r>
            <a:r>
              <a:rPr lang="en-US" sz="2800" i="1" dirty="0">
                <a:latin typeface="Gill Sans MT" pitchFamily="34" charset="0"/>
              </a:rPr>
              <a:t>Family </a:t>
            </a:r>
            <a:r>
              <a:rPr lang="en-US" sz="2800" i="1" dirty="0" smtClean="0">
                <a:latin typeface="Gill Sans MT" pitchFamily="34" charset="0"/>
              </a:rPr>
              <a:t>Rewards for </a:t>
            </a:r>
            <a:r>
              <a:rPr lang="en-US" sz="2800" i="1" dirty="0">
                <a:latin typeface="Gill Sans MT" pitchFamily="34" charset="0"/>
              </a:rPr>
              <a:t>Prosocial Involvement </a:t>
            </a:r>
            <a:r>
              <a:rPr lang="en-US" sz="2800" dirty="0" smtClean="0">
                <a:latin typeface="Gill Sans MT" pitchFamily="34" charset="0"/>
              </a:rPr>
              <a:t>(64%) 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228600" y="1676400"/>
            <a:ext cx="86868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§"/>
              <a:defRPr/>
            </a:pPr>
            <a:r>
              <a:rPr lang="en-US" sz="2800" dirty="0">
                <a:latin typeface="Gill Sans MT" pitchFamily="34" charset="0"/>
              </a:rPr>
              <a:t>Risk factor prevalence rates—opportunities for improvement: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Middle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Poor Academic Performance</a:t>
            </a:r>
            <a:r>
              <a:rPr lang="en-US" sz="2800" dirty="0">
                <a:latin typeface="Gill Sans MT" pitchFamily="34" charset="0"/>
              </a:rPr>
              <a:t> (57%), </a:t>
            </a:r>
            <a:r>
              <a:rPr lang="en-US" sz="2800" i="1" dirty="0" smtClean="0">
                <a:latin typeface="Gill Sans MT" pitchFamily="34" charset="0"/>
              </a:rPr>
              <a:t>Transitions </a:t>
            </a:r>
            <a:r>
              <a:rPr lang="en-US" sz="2800" i="1" dirty="0">
                <a:latin typeface="Gill Sans MT" pitchFamily="34" charset="0"/>
              </a:rPr>
              <a:t>and Mobility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56%), and </a:t>
            </a:r>
            <a:r>
              <a:rPr lang="en-US" sz="2800" i="1" dirty="0" smtClean="0">
                <a:latin typeface="Gill Sans MT" pitchFamily="34" charset="0"/>
              </a:rPr>
              <a:t>Laws and Norms Favorable to Drug Use </a:t>
            </a:r>
            <a:r>
              <a:rPr lang="en-US" sz="2800" dirty="0" smtClean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53%) </a:t>
            </a:r>
            <a:r>
              <a:rPr lang="en-US" sz="2800" dirty="0" smtClean="0">
                <a:latin typeface="Gill Sans MT" pitchFamily="34" charset="0"/>
              </a:rPr>
              <a:t>scales.</a:t>
            </a:r>
            <a:endParaRPr lang="en-US" sz="2800" dirty="0">
              <a:latin typeface="Gill Sans MT" pitchFamily="34" charset="0"/>
            </a:endParaRP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r>
              <a:rPr lang="en-US" sz="2800" dirty="0">
                <a:latin typeface="Gill Sans MT" pitchFamily="34" charset="0"/>
              </a:rPr>
              <a:t>High school students reported the highest rates of risk for the </a:t>
            </a:r>
            <a:r>
              <a:rPr lang="en-US" sz="2800" i="1" dirty="0">
                <a:latin typeface="Gill Sans MT" pitchFamily="34" charset="0"/>
              </a:rPr>
              <a:t>Transitions and Mobility </a:t>
            </a:r>
            <a:r>
              <a:rPr lang="en-US" sz="2800" dirty="0">
                <a:latin typeface="Gill Sans MT" pitchFamily="34" charset="0"/>
              </a:rPr>
              <a:t>(</a:t>
            </a:r>
            <a:r>
              <a:rPr lang="en-US" sz="2800" dirty="0" smtClean="0">
                <a:latin typeface="Gill Sans MT" pitchFamily="34" charset="0"/>
              </a:rPr>
              <a:t>53%), </a:t>
            </a:r>
            <a:r>
              <a:rPr lang="en-US" sz="2800" i="1" dirty="0" smtClean="0">
                <a:latin typeface="Gill Sans MT" pitchFamily="34" charset="0"/>
              </a:rPr>
              <a:t>Community Disorganization </a:t>
            </a:r>
            <a:r>
              <a:rPr lang="en-US" sz="2800" dirty="0" smtClean="0">
                <a:latin typeface="Gill Sans MT" pitchFamily="34" charset="0"/>
              </a:rPr>
              <a:t>(52%), and </a:t>
            </a:r>
            <a:r>
              <a:rPr lang="en-US" sz="2800" i="1" dirty="0" smtClean="0">
                <a:latin typeface="Gill Sans MT" pitchFamily="34" charset="0"/>
              </a:rPr>
              <a:t>Poor Family Management</a:t>
            </a:r>
            <a:r>
              <a:rPr lang="en-US" sz="2800" dirty="0" smtClean="0">
                <a:latin typeface="Gill Sans MT" pitchFamily="34" charset="0"/>
              </a:rPr>
              <a:t> (47%) </a:t>
            </a:r>
            <a:r>
              <a:rPr lang="en-US" sz="2800" dirty="0" smtClean="0">
                <a:latin typeface="Gill Sans MT" pitchFamily="34" charset="0"/>
              </a:rPr>
              <a:t>scales</a:t>
            </a:r>
            <a:r>
              <a:rPr lang="en-US" sz="2800" dirty="0">
                <a:latin typeface="Gill Sans MT" pitchFamily="34" charset="0"/>
              </a:rPr>
              <a:t>.</a:t>
            </a:r>
          </a:p>
          <a:p>
            <a:pPr marL="1257300" lvl="1" indent="-533400" defTabSz="912813">
              <a:lnSpc>
                <a:spcPct val="80000"/>
              </a:lnSpc>
              <a:spcBef>
                <a:spcPct val="20000"/>
              </a:spcBef>
              <a:spcAft>
                <a:spcPct val="30000"/>
              </a:spcAft>
              <a:buClr>
                <a:schemeClr val="tx2">
                  <a:lumMod val="75000"/>
                </a:schemeClr>
              </a:buClr>
              <a:buFont typeface="Wingdings" pitchFamily="2" charset="2"/>
              <a:buChar char="à"/>
              <a:defRPr/>
            </a:pPr>
            <a:endParaRPr lang="en-US" sz="28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2</a:t>
            </a:r>
          </a:p>
        </p:txBody>
      </p:sp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use of alcohol, tobacco and other drugs among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students,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graphicFrame>
        <p:nvGraphicFramePr>
          <p:cNvPr id="5" name="Char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8437888"/>
              </p:ext>
            </p:extLst>
          </p:nvPr>
        </p:nvGraphicFramePr>
        <p:xfrm>
          <a:off x="390525" y="14478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28600" y="381000"/>
            <a:ext cx="8686800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3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Key Findings</a:t>
            </a:r>
          </a:p>
        </p:txBody>
      </p:sp>
      <p:sp>
        <p:nvSpPr>
          <p:cNvPr id="7" name="Rectangle 7"/>
          <p:cNvSpPr>
            <a:spLocks noChangeArrowheads="1"/>
          </p:cNvSpPr>
          <p:nvPr/>
        </p:nvSpPr>
        <p:spPr bwMode="auto">
          <a:xfrm>
            <a:off x="152400" y="1295400"/>
            <a:ext cx="88392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With overall prevalence rates of </a:t>
            </a:r>
            <a:r>
              <a:rPr lang="en-US" sz="2600" dirty="0" smtClean="0">
                <a:latin typeface="Gill Sans MT"/>
              </a:rPr>
              <a:t>28.1% </a:t>
            </a:r>
            <a:r>
              <a:rPr lang="en-US" sz="2600" dirty="0">
                <a:latin typeface="Gill Sans MT"/>
              </a:rPr>
              <a:t>for lifetime use and </a:t>
            </a:r>
            <a:r>
              <a:rPr lang="en-US" sz="2600" dirty="0" smtClean="0">
                <a:latin typeface="Gill Sans MT"/>
              </a:rPr>
              <a:t>11.8% </a:t>
            </a:r>
            <a:r>
              <a:rPr lang="en-US" sz="2600" dirty="0">
                <a:latin typeface="Gill Sans MT"/>
              </a:rPr>
              <a:t>for past-30-day use, alcohol is the most commonly used drug among </a:t>
            </a:r>
            <a:r>
              <a:rPr lang="en-US" sz="2600" dirty="0" smtClean="0">
                <a:latin typeface="Gill Sans MT"/>
              </a:rPr>
              <a:t>Jefferson </a:t>
            </a:r>
            <a:r>
              <a:rPr lang="en-US" sz="2600" dirty="0" smtClean="0">
                <a:latin typeface="Gill Sans MT"/>
              </a:rPr>
              <a:t>County </a:t>
            </a:r>
            <a:r>
              <a:rPr lang="en-US" sz="2600" dirty="0">
                <a:latin typeface="Gill Sans MT"/>
              </a:rPr>
              <a:t>students.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</a:rPr>
              <a:t>After alcohol, students reported </a:t>
            </a:r>
            <a:r>
              <a:rPr lang="en-US" sz="2600" dirty="0">
                <a:latin typeface="Gill Sans MT"/>
              </a:rPr>
              <a:t>marijuana </a:t>
            </a:r>
            <a:r>
              <a:rPr lang="en-US" sz="2600" dirty="0" smtClean="0">
                <a:latin typeface="Gill Sans MT"/>
              </a:rPr>
              <a:t>(</a:t>
            </a:r>
            <a:r>
              <a:rPr lang="en-US" sz="2600" dirty="0" smtClean="0">
                <a:latin typeface="Gill Sans MT"/>
              </a:rPr>
              <a:t>17.9%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12.3% </a:t>
            </a:r>
            <a:r>
              <a:rPr lang="en-US" sz="2600" dirty="0">
                <a:latin typeface="Gill Sans MT"/>
              </a:rPr>
              <a:t>past-30-day) and </a:t>
            </a:r>
            <a:r>
              <a:rPr lang="en-US" sz="2600" dirty="0">
                <a:latin typeface="Gill Sans MT"/>
              </a:rPr>
              <a:t>vaping/e-cigarettes </a:t>
            </a:r>
            <a:r>
              <a:rPr lang="en-US" sz="2600" dirty="0" smtClean="0">
                <a:latin typeface="Gill Sans MT"/>
              </a:rPr>
              <a:t>(17.4% </a:t>
            </a:r>
            <a:r>
              <a:rPr lang="en-US" sz="2600" dirty="0">
                <a:latin typeface="Gill Sans MT"/>
              </a:rPr>
              <a:t>lifetime and </a:t>
            </a:r>
            <a:r>
              <a:rPr lang="en-US" sz="2600" dirty="0" smtClean="0">
                <a:latin typeface="Gill Sans MT"/>
              </a:rPr>
              <a:t>4.8% </a:t>
            </a:r>
            <a:r>
              <a:rPr lang="en-US" sz="2600" dirty="0">
                <a:latin typeface="Gill Sans MT"/>
              </a:rPr>
              <a:t>past-30-day) as the most commonly used drugs</a:t>
            </a:r>
            <a:r>
              <a:rPr lang="en-US" sz="2600" dirty="0" smtClean="0">
                <a:latin typeface="Gill Sans MT"/>
              </a:rPr>
              <a:t>.</a:t>
            </a: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 smtClean="0">
                <a:latin typeface="Gill Sans MT"/>
              </a:rPr>
              <a:t>12.9% </a:t>
            </a:r>
            <a:r>
              <a:rPr lang="en-US" sz="2600" dirty="0" smtClean="0">
                <a:latin typeface="Gill Sans MT"/>
              </a:rPr>
              <a:t>of high school students reported blacking out after drinking on one or more occasions.</a:t>
            </a:r>
            <a:endParaRPr lang="en-US" sz="2600" dirty="0">
              <a:latin typeface="Gill Sans MT"/>
            </a:endParaRPr>
          </a:p>
          <a:p>
            <a:pPr marL="609600" indent="-609600" defTabSz="912813" fontAlgn="auto">
              <a:lnSpc>
                <a:spcPct val="80000"/>
              </a:lnSpc>
              <a:spcBef>
                <a:spcPct val="20000"/>
              </a:spcBef>
              <a:spcAft>
                <a:spcPct val="60000"/>
              </a:spcAft>
              <a:buClr>
                <a:schemeClr val="tx2">
                  <a:lumMod val="50000"/>
                </a:schemeClr>
              </a:buClr>
              <a:buFont typeface="Wingdings" pitchFamily="2" charset="2"/>
              <a:buChar char="§"/>
              <a:defRPr/>
            </a:pPr>
            <a:r>
              <a:rPr lang="en-US" sz="2600" dirty="0">
                <a:latin typeface="Gill Sans MT"/>
                <a:cs typeface="Times New Roman" pitchFamily="18" charset="0"/>
              </a:rPr>
              <a:t>For other ATOD categories, past-30-day prevalence ranges from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4.3%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over-the-counter drugs to 0.0% </a:t>
            </a:r>
            <a:r>
              <a:rPr lang="en-US" sz="2600" dirty="0">
                <a:latin typeface="Gill Sans MT"/>
                <a:cs typeface="Times New Roman" pitchFamily="18" charset="0"/>
              </a:rPr>
              <a:t>for </a:t>
            </a:r>
            <a:r>
              <a:rPr lang="en-US" sz="2600" dirty="0" smtClean="0">
                <a:latin typeface="Gill Sans MT"/>
                <a:cs typeface="Times New Roman" pitchFamily="18" charset="0"/>
              </a:rPr>
              <a:t>club drugs, methamphetamine, cocaine or crack cocaine, heroin, and steroids.</a:t>
            </a:r>
            <a:endParaRPr lang="en-US" sz="2600" dirty="0">
              <a:latin typeface="Gill Sans M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228600" y="1219200"/>
            <a:ext cx="8686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Alcohol, Cigarettes</a:t>
            </a:r>
          </a:p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b="1" dirty="0">
                <a:solidFill>
                  <a:schemeClr val="tx2">
                    <a:lumMod val="75000"/>
                  </a:schemeClr>
                </a:solidFill>
                <a:latin typeface="Gill Sans MT" pitchFamily="34" charset="0"/>
              </a:rPr>
              <a:t>and Marijuana</a:t>
            </a:r>
          </a:p>
        </p:txBody>
      </p:sp>
      <p:sp>
        <p:nvSpPr>
          <p:cNvPr id="26626" name="Text Box 9"/>
          <p:cNvSpPr txBox="1">
            <a:spLocks noChangeArrowheads="1"/>
          </p:cNvSpPr>
          <p:nvPr/>
        </p:nvSpPr>
        <p:spPr bwMode="auto">
          <a:xfrm>
            <a:off x="304800" y="3505200"/>
            <a:ext cx="8686800" cy="214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2006-2016 </a:t>
            </a:r>
            <a:r>
              <a:rPr lang="en-US" sz="4400" dirty="0">
                <a:latin typeface="Gill Sans MT" pitchFamily="34" charset="0"/>
              </a:rPr>
              <a:t>Trends</a:t>
            </a:r>
          </a:p>
          <a:p>
            <a:pPr algn="ctr">
              <a:spcBef>
                <a:spcPts val="100"/>
              </a:spcBef>
            </a:pPr>
            <a:r>
              <a:rPr lang="en-US" sz="4400" dirty="0">
                <a:latin typeface="Gill Sans MT" pitchFamily="34" charset="0"/>
              </a:rPr>
              <a:t>Early Initiation and Risk of Harm</a:t>
            </a:r>
          </a:p>
          <a:p>
            <a:pPr algn="ctr">
              <a:spcBef>
                <a:spcPts val="100"/>
              </a:spcBef>
            </a:pPr>
            <a:r>
              <a:rPr lang="en-US" sz="4400" dirty="0" smtClean="0">
                <a:latin typeface="Gill Sans MT" pitchFamily="34" charset="0"/>
              </a:rPr>
              <a:t>ATODs and Driving</a:t>
            </a:r>
            <a:endParaRPr lang="en-US" sz="4400" dirty="0">
              <a:latin typeface="Gill Sans M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6948318"/>
              </p:ext>
            </p:extLst>
          </p:nvPr>
        </p:nvGraphicFramePr>
        <p:xfrm>
          <a:off x="390525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8673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3</a:t>
            </a:r>
          </a:p>
        </p:txBody>
      </p:sp>
      <p:sp>
        <p:nvSpPr>
          <p:cNvPr id="28674" name="Text Box 2"/>
          <p:cNvSpPr txBox="1">
            <a:spLocks noChangeArrowheads="1"/>
          </p:cNvSpPr>
          <p:nvPr/>
        </p:nvSpPr>
        <p:spPr bwMode="auto">
          <a:xfrm>
            <a:off x="1524000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Past-30-day alcohol use,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Florida Statewide 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5217279"/>
              </p:ext>
            </p:extLst>
          </p:nvPr>
        </p:nvGraphicFramePr>
        <p:xfrm>
          <a:off x="386212" y="1524000"/>
          <a:ext cx="8372475" cy="4924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0721" name="Text Box 1"/>
          <p:cNvSpPr txBox="1">
            <a:spLocks noChangeAspect="1" noChangeArrowheads="1"/>
          </p:cNvSpPr>
          <p:nvPr/>
        </p:nvSpPr>
        <p:spPr bwMode="auto">
          <a:xfrm>
            <a:off x="533400" y="457200"/>
            <a:ext cx="685800" cy="687388"/>
          </a:xfrm>
          <a:prstGeom prst="rect">
            <a:avLst/>
          </a:prstGeom>
          <a:solidFill>
            <a:srgbClr val="000080"/>
          </a:solidFill>
          <a:ln w="9525">
            <a:noFill/>
            <a:miter lim="800000"/>
            <a:headEnd/>
            <a:tailEnd/>
          </a:ln>
        </p:spPr>
        <p:txBody>
          <a:bodyPr lIns="45720" tIns="0" rIns="45720" bIns="0" anchor="ctr"/>
          <a:lstStyle/>
          <a:p>
            <a:pPr algn="ctr"/>
            <a:r>
              <a:rPr lang="en-US" sz="1600">
                <a:solidFill>
                  <a:srgbClr val="FFFFFF"/>
                </a:solidFill>
                <a:latin typeface="Impact" pitchFamily="34" charset="0"/>
              </a:rPr>
              <a:t>Graph 4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519687" y="457200"/>
            <a:ext cx="7239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7432" tIns="22860" rIns="0" bIns="0"/>
          <a:lstStyle/>
          <a:p>
            <a:r>
              <a:rPr lang="en-US" sz="2000" dirty="0">
                <a:solidFill>
                  <a:srgbClr val="000000"/>
                </a:solidFill>
                <a:cs typeface="Arial" charset="0"/>
              </a:rPr>
              <a:t>Binge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drinking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,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Jefferson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County 2006-2016 </a:t>
            </a:r>
            <a:r>
              <a:rPr lang="en-US" sz="2000" dirty="0">
                <a:solidFill>
                  <a:srgbClr val="000000"/>
                </a:solidFill>
                <a:cs typeface="Arial" charset="0"/>
              </a:rPr>
              <a:t>and Florida Statewide </a:t>
            </a:r>
            <a:r>
              <a:rPr lang="en-US" sz="2000" dirty="0" smtClean="0">
                <a:solidFill>
                  <a:srgbClr val="000000"/>
                </a:solidFill>
                <a:cs typeface="Arial" charset="0"/>
              </a:rPr>
              <a:t>2016</a:t>
            </a:r>
            <a:endParaRPr lang="en-US" sz="2000" dirty="0">
              <a:solidFill>
                <a:srgbClr val="000000"/>
              </a:solidFill>
              <a:cs typeface="Arial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505740" y="5934498"/>
            <a:ext cx="2253139" cy="237702"/>
          </a:xfrm>
          <a:prstGeom prst="rect">
            <a:avLst/>
          </a:prstGeom>
          <a:solidFill>
            <a:srgbClr val="3366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Jefferson </a:t>
            </a: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County 2006-2016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  <p:sp>
        <p:nvSpPr>
          <p:cNvPr id="9" name="Text Box 7"/>
          <p:cNvSpPr txBox="1">
            <a:spLocks noChangeArrowheads="1"/>
          </p:cNvSpPr>
          <p:nvPr/>
        </p:nvSpPr>
        <p:spPr bwMode="auto">
          <a:xfrm>
            <a:off x="4760976" y="5933785"/>
            <a:ext cx="2249424" cy="237744"/>
          </a:xfrm>
          <a:prstGeom prst="rect">
            <a:avLst/>
          </a:prstGeom>
          <a:solidFill>
            <a:sysClr val="windowText" lastClr="000000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eaLnBrk="0" fontAlgn="auto" latinLnBrk="0" hangingPunct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Franklin Gothic Medium" pitchFamily="34" charset="0"/>
                <a:ea typeface="+mn-ea"/>
                <a:cs typeface="+mn-cs"/>
              </a:rPr>
              <a:t>Florida Statewide 2016</a:t>
            </a:r>
            <a:endParaRPr kumimoji="0" lang="en-US" sz="11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Franklin Gothic Medium" pitchFamily="34" charset="0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9148</TotalTime>
  <Words>1372</Words>
  <Application>Microsoft Office PowerPoint</Application>
  <PresentationFormat>On-screen Show (4:3)</PresentationFormat>
  <Paragraphs>223</Paragraphs>
  <Slides>42</Slides>
  <Notes>40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Office Theme</vt:lpstr>
      <vt:lpstr>2016 FLORIDA YOUTH  SUBSTANCE ABUSE SURVEY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 Rothenbach</dc:creator>
  <cp:lastModifiedBy>Sara Swanger</cp:lastModifiedBy>
  <cp:revision>336</cp:revision>
  <dcterms:created xsi:type="dcterms:W3CDTF">2010-11-20T14:45:41Z</dcterms:created>
  <dcterms:modified xsi:type="dcterms:W3CDTF">2016-10-29T15:23:04Z</dcterms:modified>
</cp:coreProperties>
</file>