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Hillsborough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llsborough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llsborough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llsborough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llsborough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llsborough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llsborough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llsborough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llsborough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llsborough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llsborough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Hillsborough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llsborough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llsborough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llsborough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llsborough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llsborough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llsborough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llsborough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llsborough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llsborough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llsborough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llsborough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llsborough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llsborough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llsborough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llsborough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llsborough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llsborough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Blacking Out from Drinking*</c:v>
                </c:pt>
                <c:pt idx="4">
                  <c:v>Cigarettes</c:v>
                </c:pt>
                <c:pt idx="5">
                  <c:v>Inhalants</c:v>
                </c:pt>
                <c:pt idx="6">
                  <c:v>Depressants</c:v>
                </c:pt>
                <c:pt idx="7">
                  <c:v>Over-the-Counter Drugs</c:v>
                </c:pt>
                <c:pt idx="8">
                  <c:v>Prescription Pain Relievers</c:v>
                </c:pt>
                <c:pt idx="9">
                  <c:v>Synthetic Marijuana*</c:v>
                </c:pt>
                <c:pt idx="10">
                  <c:v>LSD, PCP or Mushrooms</c:v>
                </c:pt>
                <c:pt idx="11">
                  <c:v>Prescription Amphetamines</c:v>
                </c:pt>
                <c:pt idx="12">
                  <c:v>Club Drugs</c:v>
                </c:pt>
                <c:pt idx="13">
                  <c:v>Cocaine or Crack Cocaine</c:v>
                </c:pt>
                <c:pt idx="14">
                  <c:v>Flakka*</c:v>
                </c:pt>
                <c:pt idx="15">
                  <c:v>Needle to Inject Illegal Drugs*</c:v>
                </c:pt>
                <c:pt idx="16">
                  <c:v>Methamphetamine</c:v>
                </c:pt>
                <c:pt idx="17">
                  <c:v>Steroids (without a doctor’s order)</c:v>
                </c:pt>
                <c:pt idx="18">
                  <c:v>Heroin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40</c:v>
                </c:pt>
                <c:pt idx="1">
                  <c:v>24.8</c:v>
                </c:pt>
                <c:pt idx="2">
                  <c:v>22</c:v>
                </c:pt>
                <c:pt idx="3">
                  <c:v>15.2</c:v>
                </c:pt>
                <c:pt idx="4">
                  <c:v>12</c:v>
                </c:pt>
                <c:pt idx="5">
                  <c:v>5.7</c:v>
                </c:pt>
                <c:pt idx="6">
                  <c:v>5.2</c:v>
                </c:pt>
                <c:pt idx="7">
                  <c:v>4.7</c:v>
                </c:pt>
                <c:pt idx="8">
                  <c:v>4.5999999999999996</c:v>
                </c:pt>
                <c:pt idx="9">
                  <c:v>3.1</c:v>
                </c:pt>
                <c:pt idx="10">
                  <c:v>2.7</c:v>
                </c:pt>
                <c:pt idx="11">
                  <c:v>2.4</c:v>
                </c:pt>
                <c:pt idx="12">
                  <c:v>2.1</c:v>
                </c:pt>
                <c:pt idx="13">
                  <c:v>1.8</c:v>
                </c:pt>
                <c:pt idx="14">
                  <c:v>1.5</c:v>
                </c:pt>
                <c:pt idx="15">
                  <c:v>0.9</c:v>
                </c:pt>
                <c:pt idx="16">
                  <c:v>0.8</c:v>
                </c:pt>
                <c:pt idx="17">
                  <c:v>0.3</c:v>
                </c:pt>
                <c:pt idx="18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1F-4B5D-B117-9300B798F0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39756160"/>
        <c:axId val="39758080"/>
      </c:barChart>
      <c:catAx>
        <c:axId val="39756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97580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975808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975616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24.8</c:v>
                </c:pt>
                <c:pt idx="1">
                  <c:v>7.9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FE-4523-9561-84FA926A001E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8FE-4523-9561-84FA926A00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8653824"/>
        <c:axId val="68655360"/>
      </c:barChart>
      <c:catAx>
        <c:axId val="686538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6553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8655360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653824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3.8</c:v>
                </c:pt>
                <c:pt idx="1">
                  <c:v>14.5</c:v>
                </c:pt>
                <c:pt idx="2">
                  <c:v>9.8000000000000007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CDA-4158-BE7B-8238F4121FB4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5.4</c:v>
                </c:pt>
                <c:pt idx="1">
                  <c:v>18.600000000000001</c:v>
                </c:pt>
                <c:pt idx="2">
                  <c:v>12.4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CDA-4158-BE7B-8238F4121FB4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5.2</c:v>
                </c:pt>
                <c:pt idx="1">
                  <c:v>21.9</c:v>
                </c:pt>
                <c:pt idx="2">
                  <c:v>14.3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CDA-4158-BE7B-8238F4121FB4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4.5</c:v>
                </c:pt>
                <c:pt idx="1">
                  <c:v>18.2</c:v>
                </c:pt>
                <c:pt idx="2">
                  <c:v>12.1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CDA-4158-BE7B-8238F4121FB4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4.3</c:v>
                </c:pt>
                <c:pt idx="1">
                  <c:v>19.2</c:v>
                </c:pt>
                <c:pt idx="2">
                  <c:v>12.8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CDA-4158-BE7B-8238F4121FB4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3.6</c:v>
                </c:pt>
                <c:pt idx="1">
                  <c:v>17.899999999999999</c:v>
                </c:pt>
                <c:pt idx="2">
                  <c:v>11.9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CDA-4158-BE7B-8238F4121FB4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CDA-4158-BE7B-8238F4121F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2154496"/>
        <c:axId val="92165248"/>
      </c:barChart>
      <c:catAx>
        <c:axId val="921544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21652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2165248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215449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9.8000000000000007</c:v>
                </c:pt>
                <c:pt idx="1">
                  <c:v>12.4</c:v>
                </c:pt>
                <c:pt idx="2">
                  <c:v>14.3</c:v>
                </c:pt>
                <c:pt idx="3">
                  <c:v>12.1</c:v>
                </c:pt>
                <c:pt idx="4">
                  <c:v>12.8</c:v>
                </c:pt>
                <c:pt idx="5">
                  <c:v>11.9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4E6-42D8-B95E-CE5CD0F07E47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13.4</c:v>
                </c:pt>
                <c:pt idx="1">
                  <c:v>11.2</c:v>
                </c:pt>
                <c:pt idx="2">
                  <c:v>12.4</c:v>
                </c:pt>
                <c:pt idx="3">
                  <c:v>12.1</c:v>
                </c:pt>
                <c:pt idx="4">
                  <c:v>11.6</c:v>
                </c:pt>
                <c:pt idx="5">
                  <c:v>11.1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4E6-42D8-B95E-CE5CD0F07E47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34.4</c:v>
                </c:pt>
                <c:pt idx="1">
                  <c:v>31.5</c:v>
                </c:pt>
                <c:pt idx="2">
                  <c:v>27.9</c:v>
                </c:pt>
                <c:pt idx="3">
                  <c:v>29.2</c:v>
                </c:pt>
                <c:pt idx="4">
                  <c:v>24.7</c:v>
                </c:pt>
                <c:pt idx="5">
                  <c:v>23.9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4E6-42D8-B95E-CE5CD0F07E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8195072"/>
        <c:axId val="48321664"/>
      </c:lineChart>
      <c:catAx>
        <c:axId val="48195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83216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832166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819507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6.3</c:v>
                </c:pt>
                <c:pt idx="1">
                  <c:v>9.1</c:v>
                </c:pt>
                <c:pt idx="2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42-401E-8A60-96ADA43C1084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C42-401E-8A60-96ADA43C10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48358912"/>
        <c:axId val="48360832"/>
      </c:barChart>
      <c:catAx>
        <c:axId val="483589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83608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8360832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835891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21.6</c:v>
                </c:pt>
                <c:pt idx="1">
                  <c:v>25.7</c:v>
                </c:pt>
                <c:pt idx="2">
                  <c:v>5.9</c:v>
                </c:pt>
                <c:pt idx="3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45-461F-B868-27BF648D8C6E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19.2</c:v>
                </c:pt>
                <c:pt idx="1">
                  <c:v>25.6</c:v>
                </c:pt>
                <c:pt idx="2">
                  <c:v>5.9</c:v>
                </c:pt>
                <c:pt idx="3">
                  <c:v>11.3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A45-461F-B868-27BF648D8C6E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14.8</c:v>
                </c:pt>
                <c:pt idx="1">
                  <c:v>25.4</c:v>
                </c:pt>
                <c:pt idx="2">
                  <c:v>5.6</c:v>
                </c:pt>
                <c:pt idx="3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A45-461F-B868-27BF648D8C6E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A45-461F-B868-27BF648D8C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6242816"/>
        <c:axId val="106244352"/>
      </c:barChart>
      <c:catAx>
        <c:axId val="1062428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2443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6244352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24281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4.2</c:v>
                </c:pt>
                <c:pt idx="1">
                  <c:v>3</c:v>
                </c:pt>
                <c:pt idx="2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73-4EC0-B4BF-A8B56EF10116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6.4</c:v>
                </c:pt>
                <c:pt idx="1">
                  <c:v>1.6</c:v>
                </c:pt>
                <c:pt idx="2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F73-4EC0-B4BF-A8B56EF10116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3.9</c:v>
                </c:pt>
                <c:pt idx="1">
                  <c:v>2.5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F73-4EC0-B4BF-A8B56EF10116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1.4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F73-4EC0-B4BF-A8B56EF10116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3.6</c:v>
                </c:pt>
                <c:pt idx="1">
                  <c:v>2.5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F73-4EC0-B4BF-A8B56EF10116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2.6</c:v>
                </c:pt>
                <c:pt idx="1">
                  <c:v>3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F73-4EC0-B4BF-A8B56EF10116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F73-4EC0-B4BF-A8B56EF101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7300736"/>
        <c:axId val="107340544"/>
      </c:barChart>
      <c:catAx>
        <c:axId val="1073007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3405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734054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30073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2</c:v>
                </c:pt>
                <c:pt idx="1">
                  <c:v>3.1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80-43E0-95C7-D4BB2576FD07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1.5</c:v>
                </c:pt>
                <c:pt idx="1">
                  <c:v>3.7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680-43E0-95C7-D4BB2576FD07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2.1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680-43E0-95C7-D4BB2576FD07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1.2</c:v>
                </c:pt>
                <c:pt idx="1">
                  <c:v>2.2999999999999998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680-43E0-95C7-D4BB2576FD07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680-43E0-95C7-D4BB2576FD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7435904"/>
        <c:axId val="107556864"/>
      </c:barChart>
      <c:catAx>
        <c:axId val="1074359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5568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755686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43590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0.8</c:v>
                </c:pt>
                <c:pt idx="1">
                  <c:v>2.7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0F-443D-87C0-7E39A3B32CE9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1.5</c:v>
                </c:pt>
                <c:pt idx="1">
                  <c:v>3.2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E0F-443D-87C0-7E39A3B32CE9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1.3</c:v>
                </c:pt>
                <c:pt idx="1">
                  <c:v>4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E0F-443D-87C0-7E39A3B32CE9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1.3</c:v>
                </c:pt>
                <c:pt idx="1">
                  <c:v>2.8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E0F-443D-87C0-7E39A3B32CE9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0.8</c:v>
                </c:pt>
                <c:pt idx="1">
                  <c:v>1.9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E0F-443D-87C0-7E39A3B32CE9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1</c:v>
                </c:pt>
                <c:pt idx="1">
                  <c:v>3.2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E0F-443D-87C0-7E39A3B32CE9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E0F-443D-87C0-7E39A3B32C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48392064"/>
        <c:axId val="48393600"/>
      </c:barChart>
      <c:catAx>
        <c:axId val="483920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83936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839360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839206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1.5</c:v>
                </c:pt>
                <c:pt idx="1">
                  <c:v>2.6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50-4275-B619-184B10E17FF9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4</c:v>
                </c:pt>
                <c:pt idx="1">
                  <c:v>5</c:v>
                </c:pt>
                <c:pt idx="2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650-4275-B619-184B10E17FF9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1.8</c:v>
                </c:pt>
                <c:pt idx="1">
                  <c:v>3.6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650-4275-B619-184B10E17FF9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1.6</c:v>
                </c:pt>
                <c:pt idx="1">
                  <c:v>3.3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650-4275-B619-184B10E17FF9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1.8</c:v>
                </c:pt>
                <c:pt idx="1">
                  <c:v>3.9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650-4275-B619-184B10E17FF9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1.5</c:v>
                </c:pt>
                <c:pt idx="1">
                  <c:v>2.4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650-4275-B619-184B10E17FF9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650-4275-B619-184B10E17F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8110208"/>
        <c:axId val="107564416"/>
      </c:barChart>
      <c:catAx>
        <c:axId val="681102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5644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756441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11020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0.6</c:v>
                </c:pt>
                <c:pt idx="1">
                  <c:v>1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0C2-4D0C-ACB5-C0ED5B833FEE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1.6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0C2-4D0C-ACB5-C0ED5B833FEE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0.6</c:v>
                </c:pt>
                <c:pt idx="1">
                  <c:v>1.9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0C2-4D0C-ACB5-C0ED5B833FEE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</c:v>
                </c:pt>
                <c:pt idx="1">
                  <c:v>1.3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0C2-4D0C-ACB5-C0ED5B833FEE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0.4</c:v>
                </c:pt>
                <c:pt idx="1">
                  <c:v>2.2000000000000002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0C2-4D0C-ACB5-C0ED5B833FEE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0.1</c:v>
                </c:pt>
                <c:pt idx="1">
                  <c:v>1.5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0C2-4D0C-ACB5-C0ED5B833FEE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0C2-4D0C-ACB5-C0ED5B833F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8148608"/>
        <c:axId val="108150144"/>
      </c:barChart>
      <c:catAx>
        <c:axId val="1081486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81501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815014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814860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0D0-45EC-A2DF-0A5AB2AC9B8E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Marijuana or Hashish</c:v>
                </c:pt>
                <c:pt idx="2">
                  <c:v>Vaporizer/E-Cigarette</c:v>
                </c:pt>
                <c:pt idx="3">
                  <c:v>Binge Drinking</c:v>
                </c:pt>
                <c:pt idx="4">
                  <c:v>Inhalants</c:v>
                </c:pt>
                <c:pt idx="5">
                  <c:v>Depressants</c:v>
                </c:pt>
                <c:pt idx="6">
                  <c:v>Prescription Pain Relievers</c:v>
                </c:pt>
                <c:pt idx="7">
                  <c:v>Cigarettes</c:v>
                </c:pt>
                <c:pt idx="8">
                  <c:v>Over-the-Counter Drugs</c:v>
                </c:pt>
                <c:pt idx="9">
                  <c:v>Flakka*</c:v>
                </c:pt>
                <c:pt idx="10">
                  <c:v>LSD, PCP or Mushrooms</c:v>
                </c:pt>
                <c:pt idx="11">
                  <c:v>Prescription Amphetamines</c:v>
                </c:pt>
                <c:pt idx="12">
                  <c:v>Cocaine or Crack Cocaine</c:v>
                </c:pt>
                <c:pt idx="13">
                  <c:v>Methamphetamine</c:v>
                </c:pt>
                <c:pt idx="14">
                  <c:v>Club Drugs</c:v>
                </c:pt>
                <c:pt idx="15">
                  <c:v>Synthetic Marijuana*</c:v>
                </c:pt>
                <c:pt idx="16">
                  <c:v>Heroin</c:v>
                </c:pt>
                <c:pt idx="17">
                  <c:v>Steroids (without a doctor’s order)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17.7</c:v>
                </c:pt>
                <c:pt idx="1">
                  <c:v>11.9</c:v>
                </c:pt>
                <c:pt idx="2">
                  <c:v>7.9</c:v>
                </c:pt>
                <c:pt idx="3">
                  <c:v>6.9</c:v>
                </c:pt>
                <c:pt idx="4">
                  <c:v>2.9</c:v>
                </c:pt>
                <c:pt idx="5">
                  <c:v>2.2000000000000002</c:v>
                </c:pt>
                <c:pt idx="6">
                  <c:v>2.1</c:v>
                </c:pt>
                <c:pt idx="7">
                  <c:v>1.9</c:v>
                </c:pt>
                <c:pt idx="8">
                  <c:v>1.8</c:v>
                </c:pt>
                <c:pt idx="9">
                  <c:v>1.2</c:v>
                </c:pt>
                <c:pt idx="10">
                  <c:v>1.1000000000000001</c:v>
                </c:pt>
                <c:pt idx="11">
                  <c:v>0.9</c:v>
                </c:pt>
                <c:pt idx="12">
                  <c:v>0.7</c:v>
                </c:pt>
                <c:pt idx="13">
                  <c:v>0.6</c:v>
                </c:pt>
                <c:pt idx="14">
                  <c:v>0.5</c:v>
                </c:pt>
                <c:pt idx="15">
                  <c:v>0.5</c:v>
                </c:pt>
                <c:pt idx="16">
                  <c:v>0.2</c:v>
                </c:pt>
                <c:pt idx="17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0D0-45EC-A2DF-0A5AB2AC9B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39931264"/>
        <c:axId val="39949440"/>
      </c:barChart>
      <c:catAx>
        <c:axId val="399312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99494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994944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993126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15.6</c:v>
                </c:pt>
                <c:pt idx="1">
                  <c:v>8.3000000000000007</c:v>
                </c:pt>
                <c:pt idx="2">
                  <c:v>8.6</c:v>
                </c:pt>
                <c:pt idx="3">
                  <c:v>23.8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5C-4547-B3DD-93BE19BD43E3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D5C-4547-B3DD-93BE19BD43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9107072"/>
        <c:axId val="109115648"/>
      </c:barChart>
      <c:catAx>
        <c:axId val="109107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91156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911564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910707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6</c:v>
                </c:pt>
                <c:pt idx="1">
                  <c:v>5.5</c:v>
                </c:pt>
                <c:pt idx="2">
                  <c:v>1.7</c:v>
                </c:pt>
                <c:pt idx="3">
                  <c:v>4.0999999999999996</c:v>
                </c:pt>
                <c:pt idx="4">
                  <c:v>1.2</c:v>
                </c:pt>
                <c:pt idx="5">
                  <c:v>11.1</c:v>
                </c:pt>
                <c:pt idx="6">
                  <c:v>6.6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1E-48D9-9CFE-CB270A94963C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01E-48D9-9CFE-CB270A9496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8628480"/>
        <c:axId val="68630400"/>
      </c:barChart>
      <c:catAx>
        <c:axId val="686284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6304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8630400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62848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8.5</c:v>
                </c:pt>
                <c:pt idx="1">
                  <c:v>20.399999999999999</c:v>
                </c:pt>
                <c:pt idx="2">
                  <c:v>38.9</c:v>
                </c:pt>
                <c:pt idx="3">
                  <c:v>8.1</c:v>
                </c:pt>
                <c:pt idx="4">
                  <c:v>8.4</c:v>
                </c:pt>
                <c:pt idx="5">
                  <c:v>15.4</c:v>
                </c:pt>
                <c:pt idx="6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AA-4E56-A997-155054B0A3F4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8.1999999999999993</c:v>
                </c:pt>
                <c:pt idx="1">
                  <c:v>7.8</c:v>
                </c:pt>
                <c:pt idx="2">
                  <c:v>23.3</c:v>
                </c:pt>
                <c:pt idx="3">
                  <c:v>5.9</c:v>
                </c:pt>
                <c:pt idx="4">
                  <c:v>5.0999999999999996</c:v>
                </c:pt>
                <c:pt idx="5">
                  <c:v>10.6</c:v>
                </c:pt>
                <c:pt idx="6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3AA-4E56-A997-155054B0A3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8621056"/>
        <c:axId val="68622592"/>
      </c:barChart>
      <c:catAx>
        <c:axId val="686210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6225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862259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62105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3.8</c:v>
                </c:pt>
                <c:pt idx="1">
                  <c:v>20.399999999999999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05-4630-9559-62641E0ED5DF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805-4630-9559-62641E0ED5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8131456"/>
        <c:axId val="68669440"/>
      </c:barChart>
      <c:catAx>
        <c:axId val="681314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6694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8669440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13145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43</c:v>
                </c:pt>
                <c:pt idx="1">
                  <c:v>62</c:v>
                </c:pt>
                <c:pt idx="2">
                  <c:v>55</c:v>
                </c:pt>
                <c:pt idx="3">
                  <c:v>53</c:v>
                </c:pt>
                <c:pt idx="4">
                  <c:v>49</c:v>
                </c:pt>
                <c:pt idx="5">
                  <c:v>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31-4191-9BE9-93257DEC9BB3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C31-4191-9BE9-93257DEC9B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8676608"/>
        <c:axId val="68752128"/>
      </c:barChart>
      <c:catAx>
        <c:axId val="6867660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75212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875212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67660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33</c:v>
                </c:pt>
                <c:pt idx="3">
                  <c:v>34</c:v>
                </c:pt>
                <c:pt idx="4">
                  <c:v>20</c:v>
                </c:pt>
                <c:pt idx="5">
                  <c:v>41</c:v>
                </c:pt>
                <c:pt idx="6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CE-49E0-B49E-51899AAC3547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ECE-49E0-B49E-51899AAC35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8782720"/>
        <c:axId val="76234112"/>
      </c:barChart>
      <c:catAx>
        <c:axId val="6878272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23411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7623411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78272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41</c:v>
                </c:pt>
                <c:pt idx="1">
                  <c:v>52</c:v>
                </c:pt>
                <c:pt idx="2">
                  <c:v>37</c:v>
                </c:pt>
                <c:pt idx="3">
                  <c:v>32</c:v>
                </c:pt>
                <c:pt idx="4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B1-431E-AF57-512CD7146018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2B1-431E-AF57-512CD71460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76239616"/>
        <c:axId val="76242304"/>
      </c:barChart>
      <c:catAx>
        <c:axId val="7623961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24230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7624230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23961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65</c:v>
                </c:pt>
                <c:pt idx="1">
                  <c:v>62</c:v>
                </c:pt>
                <c:pt idx="2">
                  <c:v>61</c:v>
                </c:pt>
                <c:pt idx="3">
                  <c:v>64</c:v>
                </c:pt>
                <c:pt idx="4">
                  <c:v>58</c:v>
                </c:pt>
                <c:pt idx="5">
                  <c:v>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C4-4EF8-B710-13DF7F9BCE63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8C4-4EF8-B710-13DF7F9BCE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76247808"/>
        <c:axId val="76249728"/>
      </c:barChart>
      <c:catAx>
        <c:axId val="7624780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24972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7624972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24780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46</c:v>
                </c:pt>
                <c:pt idx="1">
                  <c:v>66</c:v>
                </c:pt>
                <c:pt idx="2">
                  <c:v>25</c:v>
                </c:pt>
                <c:pt idx="3">
                  <c:v>23</c:v>
                </c:pt>
                <c:pt idx="4">
                  <c:v>36</c:v>
                </c:pt>
                <c:pt idx="5">
                  <c:v>34</c:v>
                </c:pt>
                <c:pt idx="6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6-4F0D-9D6F-A5D027F81286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5B6-4F0D-9D6F-A5D027F812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76252672"/>
        <c:axId val="76270976"/>
      </c:barChart>
      <c:catAx>
        <c:axId val="7625267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27097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7627097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25267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34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C6C-4C96-845E-AC1F56A74875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C6C-4C96-845E-AC1F56A748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76262784"/>
        <c:axId val="76276864"/>
      </c:barChart>
      <c:catAx>
        <c:axId val="7626278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27686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7627686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26278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15.2</c:v>
                </c:pt>
                <c:pt idx="1">
                  <c:v>37.5</c:v>
                </c:pt>
                <c:pt idx="2">
                  <c:v>27.5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E9-4A7A-8783-8015DCFE3B77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17.8</c:v>
                </c:pt>
                <c:pt idx="1">
                  <c:v>40.200000000000003</c:v>
                </c:pt>
                <c:pt idx="2">
                  <c:v>29.8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8E9-4A7A-8783-8015DCFE3B77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14.1</c:v>
                </c:pt>
                <c:pt idx="1">
                  <c:v>41.2</c:v>
                </c:pt>
                <c:pt idx="2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8E9-4A7A-8783-8015DCFE3B77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12.8</c:v>
                </c:pt>
                <c:pt idx="1">
                  <c:v>28</c:v>
                </c:pt>
                <c:pt idx="2">
                  <c:v>21.1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8E9-4A7A-8783-8015DCFE3B77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8.9</c:v>
                </c:pt>
                <c:pt idx="1">
                  <c:v>29.3</c:v>
                </c:pt>
                <c:pt idx="2">
                  <c:v>20.3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8E9-4A7A-8783-8015DCFE3B77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8.4</c:v>
                </c:pt>
                <c:pt idx="1">
                  <c:v>24.1</c:v>
                </c:pt>
                <c:pt idx="2">
                  <c:v>17.7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8E9-4A7A-8783-8015DCFE3B77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8E9-4A7A-8783-8015DCFE3B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40264448"/>
        <c:axId val="40266368"/>
      </c:barChart>
      <c:catAx>
        <c:axId val="402644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02663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0266368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026444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4.7</c:v>
                </c:pt>
                <c:pt idx="1">
                  <c:v>20.2</c:v>
                </c:pt>
                <c:pt idx="2">
                  <c:v>13.1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FF-484E-9C9C-C37C3FC87FA7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5.2</c:v>
                </c:pt>
                <c:pt idx="1">
                  <c:v>20.100000000000001</c:v>
                </c:pt>
                <c:pt idx="2">
                  <c:v>13.1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FFF-484E-9C9C-C37C3FC87FA7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6.8</c:v>
                </c:pt>
                <c:pt idx="1">
                  <c:v>22.4</c:v>
                </c:pt>
                <c:pt idx="2">
                  <c:v>15.3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FFF-484E-9C9C-C37C3FC87FA7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4.5999999999999996</c:v>
                </c:pt>
                <c:pt idx="1">
                  <c:v>14.1</c:v>
                </c:pt>
                <c:pt idx="2">
                  <c:v>9.8000000000000007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FFF-484E-9C9C-C37C3FC87FA7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3</c:v>
                </c:pt>
                <c:pt idx="1">
                  <c:v>14.2</c:v>
                </c:pt>
                <c:pt idx="2">
                  <c:v>9.1999999999999993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FFF-484E-9C9C-C37C3FC87FA7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10</c:v>
                </c:pt>
                <c:pt idx="2">
                  <c:v>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FFF-484E-9C9C-C37C3FC87FA7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FFF-484E-9C9C-C37C3FC87F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40277888"/>
        <c:axId val="40330752"/>
      </c:barChart>
      <c:catAx>
        <c:axId val="402778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03307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0330752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027788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27.5</c:v>
                </c:pt>
                <c:pt idx="1">
                  <c:v>29.8</c:v>
                </c:pt>
                <c:pt idx="2">
                  <c:v>29</c:v>
                </c:pt>
                <c:pt idx="3">
                  <c:v>21.1</c:v>
                </c:pt>
                <c:pt idx="4">
                  <c:v>20.3</c:v>
                </c:pt>
                <c:pt idx="5">
                  <c:v>17.7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39C-4158-8B59-2BCF2EBC754A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13.1</c:v>
                </c:pt>
                <c:pt idx="1">
                  <c:v>13.1</c:v>
                </c:pt>
                <c:pt idx="2">
                  <c:v>15.3</c:v>
                </c:pt>
                <c:pt idx="3">
                  <c:v>9.8000000000000007</c:v>
                </c:pt>
                <c:pt idx="4">
                  <c:v>9.1999999999999993</c:v>
                </c:pt>
                <c:pt idx="5">
                  <c:v>6.9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39C-4158-8B59-2BCF2EBC754A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36.1</c:v>
                </c:pt>
                <c:pt idx="1">
                  <c:v>31.4</c:v>
                </c:pt>
                <c:pt idx="2">
                  <c:v>30.9</c:v>
                </c:pt>
                <c:pt idx="3">
                  <c:v>24.4</c:v>
                </c:pt>
                <c:pt idx="4">
                  <c:v>23.7</c:v>
                </c:pt>
                <c:pt idx="5">
                  <c:v>21.6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39C-4158-8B59-2BCF2EBC754A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44.7</c:v>
                </c:pt>
                <c:pt idx="1">
                  <c:v>43.8</c:v>
                </c:pt>
                <c:pt idx="2">
                  <c:v>45.1</c:v>
                </c:pt>
                <c:pt idx="3">
                  <c:v>44</c:v>
                </c:pt>
                <c:pt idx="4">
                  <c:v>42.8</c:v>
                </c:pt>
                <c:pt idx="5">
                  <c:v>44.3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39C-4158-8B59-2BCF2EBC75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225856"/>
        <c:axId val="43227776"/>
      </c:lineChart>
      <c:catAx>
        <c:axId val="43225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32277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322777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322585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3.6</c:v>
                </c:pt>
                <c:pt idx="1">
                  <c:v>0.6</c:v>
                </c:pt>
                <c:pt idx="2">
                  <c:v>1.8</c:v>
                </c:pt>
                <c:pt idx="3">
                  <c:v>18.7</c:v>
                </c:pt>
                <c:pt idx="4">
                  <c:v>48.5</c:v>
                </c:pt>
                <c:pt idx="5">
                  <c:v>0</c:v>
                </c:pt>
                <c:pt idx="6">
                  <c:v>7.9</c:v>
                </c:pt>
                <c:pt idx="7">
                  <c:v>18.899999999999999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5E-4877-8FD8-75E242EE7021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55E-4877-8FD8-75E242EE70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43260544"/>
        <c:axId val="43279872"/>
      </c:barChart>
      <c:catAx>
        <c:axId val="432605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32798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3279872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3260544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35</c:v>
                </c:pt>
                <c:pt idx="1">
                  <c:v>43.1</c:v>
                </c:pt>
                <c:pt idx="2">
                  <c:v>4</c:v>
                </c:pt>
                <c:pt idx="3">
                  <c:v>0.9</c:v>
                </c:pt>
                <c:pt idx="4">
                  <c:v>1.8</c:v>
                </c:pt>
                <c:pt idx="5">
                  <c:v>2.7</c:v>
                </c:pt>
                <c:pt idx="6">
                  <c:v>0.4</c:v>
                </c:pt>
                <c:pt idx="7">
                  <c:v>12.2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3D-415B-9BF0-2B0719A824AC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13D-415B-9BF0-2B0719A824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43429888"/>
        <c:axId val="43438080"/>
      </c:barChart>
      <c:catAx>
        <c:axId val="434298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34380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3438080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3429888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4.2</c:v>
                </c:pt>
                <c:pt idx="1">
                  <c:v>12.6</c:v>
                </c:pt>
                <c:pt idx="2">
                  <c:v>8.9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00-4C95-875B-8DF8B8D28686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10.8</c:v>
                </c:pt>
                <c:pt idx="2">
                  <c:v>8.1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C00-4C95-875B-8DF8B8D28686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4.2</c:v>
                </c:pt>
                <c:pt idx="1">
                  <c:v>11.4</c:v>
                </c:pt>
                <c:pt idx="2">
                  <c:v>8.1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C00-4C95-875B-8DF8B8D28686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1.9</c:v>
                </c:pt>
                <c:pt idx="1">
                  <c:v>8.1</c:v>
                </c:pt>
                <c:pt idx="2">
                  <c:v>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C00-4C95-875B-8DF8B8D28686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1.9</c:v>
                </c:pt>
                <c:pt idx="1">
                  <c:v>5.0999999999999996</c:v>
                </c:pt>
                <c:pt idx="2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C00-4C95-875B-8DF8B8D28686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0.6</c:v>
                </c:pt>
                <c:pt idx="1">
                  <c:v>2.9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C00-4C95-875B-8DF8B8D28686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C00-4C95-875B-8DF8B8D286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43813504"/>
        <c:axId val="44443520"/>
      </c:barChart>
      <c:catAx>
        <c:axId val="438135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44435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4443520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381350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8.9</c:v>
                </c:pt>
                <c:pt idx="1">
                  <c:v>8.1</c:v>
                </c:pt>
                <c:pt idx="2">
                  <c:v>8.1</c:v>
                </c:pt>
                <c:pt idx="3">
                  <c:v>5.3</c:v>
                </c:pt>
                <c:pt idx="4">
                  <c:v>3.7</c:v>
                </c:pt>
                <c:pt idx="5">
                  <c:v>1.9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ECB-45E0-ACCD-13CDCB7D2904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25.6</c:v>
                </c:pt>
                <c:pt idx="1">
                  <c:v>21</c:v>
                </c:pt>
                <c:pt idx="2">
                  <c:v>20.3</c:v>
                </c:pt>
                <c:pt idx="3">
                  <c:v>14.2</c:v>
                </c:pt>
                <c:pt idx="4">
                  <c:v>11.2</c:v>
                </c:pt>
                <c:pt idx="5">
                  <c:v>9.4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ECB-45E0-ACCD-13CDCB7D2904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67.2</c:v>
                </c:pt>
                <c:pt idx="1">
                  <c:v>67.7</c:v>
                </c:pt>
                <c:pt idx="2">
                  <c:v>67.2</c:v>
                </c:pt>
                <c:pt idx="3">
                  <c:v>70.099999999999994</c:v>
                </c:pt>
                <c:pt idx="4">
                  <c:v>71.5</c:v>
                </c:pt>
                <c:pt idx="5">
                  <c:v>67.8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ECB-45E0-ACCD-13CDCB7D29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7589632"/>
        <c:axId val="47607808"/>
      </c:lineChart>
      <c:catAx>
        <c:axId val="475896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76078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7607808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758963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Hillsborough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Hillsborough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113352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1427952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Hillsborough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Hillsborough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236790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Hillsborough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Hillsborough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4370841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Hillsborough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Hillsborough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Hillsborough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83934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6398460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Hillsborough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Hillsborough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8523331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Hillsborough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Hillsborough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Hillsborough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843285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909803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Hillsborough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Hillsborough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9045937"/>
              </p:ext>
            </p:extLst>
          </p:nvPr>
        </p:nvGraphicFramePr>
        <p:xfrm>
          <a:off x="385762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Hillsborough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Hillsborough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1,426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5.2 percentage points for M.S. prevalence rates and 5.1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Hillsborough County, past-30-day alcohol use was reported at 17.7%,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13.1% in 2006 to 6.9%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8.9% in 2006 to 1.9%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14.8% of high school students have ridden in a car with a driver who was under the influence of alcohol, and 25.4%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403355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Hillsborough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Hillsborough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2359375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Hillsborough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Hillsborough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6468099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Hillsborough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Hillsborough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8856583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Hillsborough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Hillsborough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0044180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Hillsborough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Hillsborough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5812134"/>
              </p:ext>
            </p:extLst>
          </p:nvPr>
        </p:nvGraphicFramePr>
        <p:xfrm>
          <a:off x="378664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Hillsborough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Hillsborough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Hillsborough County, 8.3%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13.2% in 2006 to 5.7%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13.8% in 2012 to 3.1%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6.2%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249915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Hillsborough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Hillsborough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95473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Hillsborough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2778835"/>
              </p:ext>
            </p:extLst>
          </p:nvPr>
        </p:nvGraphicFramePr>
        <p:xfrm>
          <a:off x="33337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Hillsborough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Hillsborough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Hillsborough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(1.7%)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(1.2%) are less than 2.0%.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(11.1%)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(6.6%).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Hillsborough County, 30.0% of students have been socially bullied, 13.1% have been physically bullied, and 6.8%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3.8% of students have belonged to a gang, and 2.5%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4161828"/>
              </p:ext>
            </p:extLst>
          </p:nvPr>
        </p:nvGraphicFramePr>
        <p:xfrm>
          <a:off x="381000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Hillsborough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Hillsborough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6312584"/>
              </p:ext>
            </p:extLst>
          </p:nvPr>
        </p:nvGraphicFramePr>
        <p:xfrm>
          <a:off x="36195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Hillsborough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Hillsborough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507285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Hillsborough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Hillsborough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5590646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Hillsborough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Hillsborough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161732"/>
              </p:ext>
            </p:extLst>
          </p:nvPr>
        </p:nvGraphicFramePr>
        <p:xfrm>
          <a:off x="36195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Hillsborough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Hillsborough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Hillsborough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3643928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235033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Hillsborough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Hillsborough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Religiosity</a:t>
            </a:r>
            <a:r>
              <a:rPr lang="en-US" sz="2800" dirty="0">
                <a:latin typeface="Gill Sans MT" pitchFamily="34" charset="0"/>
              </a:rPr>
              <a:t> (48%) and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(43%)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Religiosity </a:t>
            </a:r>
            <a:r>
              <a:rPr lang="en-US" sz="2800" dirty="0">
                <a:latin typeface="Gill Sans MT" pitchFamily="34" charset="0"/>
              </a:rPr>
              <a:t>(56%)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(58%)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(59%)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(66%) </a:t>
            </a:r>
            <a:r>
              <a:rPr lang="en-US" sz="2800">
                <a:latin typeface="Gill Sans MT" pitchFamily="34" charset="0"/>
              </a:rPr>
              <a:t>and </a:t>
            </a:r>
            <a:r>
              <a:rPr lang="en-US" sz="2800" i="1">
                <a:latin typeface="Gill Sans MT" pitchFamily="34" charset="0"/>
              </a:rPr>
              <a:t>Lack of Commitment to School </a:t>
            </a:r>
            <a:r>
              <a:rPr lang="en-US" sz="2800">
                <a:latin typeface="Gill Sans MT" pitchFamily="34" charset="0"/>
              </a:rPr>
              <a:t>(</a:t>
            </a:r>
            <a:r>
              <a:rPr lang="en-US" sz="2800" dirty="0">
                <a:latin typeface="Gill Sans MT" pitchFamily="34" charset="0"/>
              </a:rPr>
              <a:t>54%)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Hillsborough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090594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40.0% for lifetime use and 17.7% for past-30-day use, alcohol is the most commonly used drug among Hillsborough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(24.8% lifetime and 7.9% past-30-day) and marijuana (22.0% lifetime and 11.9%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15.2%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2.9% for inhalants to 0.1% for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695097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Hillsborough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Hillsborough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7739559"/>
              </p:ext>
            </p:extLst>
          </p:nvPr>
        </p:nvGraphicFramePr>
        <p:xfrm>
          <a:off x="386212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Hillsborough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Hillsborough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9151</TotalTime>
  <Words>1350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Hillsborough County PowerPoint</dc:title>
  <dc:creator>Bert Rothenbach</dc:creator>
  <cp:lastModifiedBy>VanDyke, Misty N</cp:lastModifiedBy>
  <cp:revision>338</cp:revision>
  <dcterms:created xsi:type="dcterms:W3CDTF">2010-11-20T14:45:41Z</dcterms:created>
  <dcterms:modified xsi:type="dcterms:W3CDTF">2025-06-23T14:41:36Z</dcterms:modified>
</cp:coreProperties>
</file>