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ardee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Cigarettes</c:v>
                </c:pt>
                <c:pt idx="3">
                  <c:v>Marijuana or Hashish</c:v>
                </c:pt>
                <c:pt idx="4">
                  <c:v>Blacking Out from Drinking*</c:v>
                </c:pt>
                <c:pt idx="5">
                  <c:v>Synthetic Marijuana*</c:v>
                </c:pt>
                <c:pt idx="6">
                  <c:v>Inhalants</c:v>
                </c:pt>
                <c:pt idx="7">
                  <c:v>Prescription Pain Relievers</c:v>
                </c:pt>
                <c:pt idx="8">
                  <c:v>Over-the-Counter Drugs</c:v>
                </c:pt>
                <c:pt idx="9">
                  <c:v>Depressants</c:v>
                </c:pt>
                <c:pt idx="10">
                  <c:v>Cocaine or Crack Cocaine</c:v>
                </c:pt>
                <c:pt idx="11">
                  <c:v>LSD, PCP or Mushrooms</c:v>
                </c:pt>
                <c:pt idx="12">
                  <c:v>Prescription Amphetamines</c:v>
                </c:pt>
                <c:pt idx="13">
                  <c:v>Needle to Inject Illegal Drugs*</c:v>
                </c:pt>
                <c:pt idx="14">
                  <c:v>Club Drugs</c:v>
                </c:pt>
                <c:pt idx="15">
                  <c:v>Flakka*</c:v>
                </c:pt>
                <c:pt idx="16">
                  <c:v>Methamphetamine</c:v>
                </c:pt>
                <c:pt idx="17">
                  <c:v>Heroin</c:v>
                </c:pt>
                <c:pt idx="18">
                  <c:v>Steroids (without a doctor’s order)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36</c:v>
                </c:pt>
                <c:pt idx="1">
                  <c:v>34.5</c:v>
                </c:pt>
                <c:pt idx="2">
                  <c:v>19.3</c:v>
                </c:pt>
                <c:pt idx="3">
                  <c:v>18.2</c:v>
                </c:pt>
                <c:pt idx="4">
                  <c:v>12.8</c:v>
                </c:pt>
                <c:pt idx="5">
                  <c:v>12.1</c:v>
                </c:pt>
                <c:pt idx="6">
                  <c:v>6.5</c:v>
                </c:pt>
                <c:pt idx="7">
                  <c:v>5.8</c:v>
                </c:pt>
                <c:pt idx="8">
                  <c:v>5.0999999999999996</c:v>
                </c:pt>
                <c:pt idx="9">
                  <c:v>4.5999999999999996</c:v>
                </c:pt>
                <c:pt idx="10">
                  <c:v>2.8</c:v>
                </c:pt>
                <c:pt idx="11">
                  <c:v>2.8</c:v>
                </c:pt>
                <c:pt idx="12">
                  <c:v>2.6</c:v>
                </c:pt>
                <c:pt idx="13">
                  <c:v>2.5</c:v>
                </c:pt>
                <c:pt idx="14">
                  <c:v>2.5</c:v>
                </c:pt>
                <c:pt idx="15">
                  <c:v>2.1</c:v>
                </c:pt>
                <c:pt idx="16">
                  <c:v>2</c:v>
                </c:pt>
                <c:pt idx="17">
                  <c:v>1</c:v>
                </c:pt>
                <c:pt idx="18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0E-4C5D-AA8B-C029677815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2115840"/>
        <c:axId val="62117376"/>
      </c:barChart>
      <c:catAx>
        <c:axId val="62115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117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11737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1158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34.5</c:v>
                </c:pt>
                <c:pt idx="1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47-4060-9350-227FECF8B9A6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47-4060-9350-227FECF8B9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4232064"/>
        <c:axId val="64254336"/>
      </c:barChart>
      <c:catAx>
        <c:axId val="64232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254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25433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23206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6.1</c:v>
                </c:pt>
                <c:pt idx="1">
                  <c:v>11.6</c:v>
                </c:pt>
                <c:pt idx="2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48-4E78-909E-2B5F29841A8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11.8</c:v>
                </c:pt>
                <c:pt idx="2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48-4E78-909E-2B5F29841A8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5.4</c:v>
                </c:pt>
                <c:pt idx="1">
                  <c:v>16.3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48-4E78-909E-2B5F29841A8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7.2</c:v>
                </c:pt>
                <c:pt idx="1">
                  <c:v>16.2</c:v>
                </c:pt>
                <c:pt idx="2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648-4E78-909E-2B5F29841A8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7.4</c:v>
                </c:pt>
                <c:pt idx="1">
                  <c:v>0</c:v>
                </c:pt>
                <c:pt idx="2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48-4E78-909E-2B5F29841A8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2.9</c:v>
                </c:pt>
                <c:pt idx="1">
                  <c:v>11.8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648-4E78-909E-2B5F29841A8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648-4E78-909E-2B5F29841A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4182912"/>
        <c:axId val="64196992"/>
      </c:barChart>
      <c:catAx>
        <c:axId val="64182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196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196992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1829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9.9</c:v>
                </c:pt>
                <c:pt idx="1">
                  <c:v>8.6</c:v>
                </c:pt>
                <c:pt idx="2">
                  <c:v>11.2</c:v>
                </c:pt>
                <c:pt idx="3">
                  <c:v>12.2</c:v>
                </c:pt>
                <c:pt idx="5">
                  <c:v>7.7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675-4B7D-B04D-84849F5380FC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12.7</c:v>
                </c:pt>
                <c:pt idx="1">
                  <c:v>11.2</c:v>
                </c:pt>
                <c:pt idx="2">
                  <c:v>14</c:v>
                </c:pt>
                <c:pt idx="3">
                  <c:v>7.8</c:v>
                </c:pt>
                <c:pt idx="5">
                  <c:v>14.6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675-4B7D-B04D-84849F5380FC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39.4</c:v>
                </c:pt>
                <c:pt idx="1">
                  <c:v>34.1</c:v>
                </c:pt>
                <c:pt idx="2">
                  <c:v>32.4</c:v>
                </c:pt>
                <c:pt idx="3">
                  <c:v>34.6</c:v>
                </c:pt>
                <c:pt idx="5">
                  <c:v>31.7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675-4B7D-B04D-84849F5380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217856"/>
        <c:axId val="46221568"/>
      </c:lineChart>
      <c:catAx>
        <c:axId val="46217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2215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622156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2178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6.9</c:v>
                </c:pt>
                <c:pt idx="1">
                  <c:v>8.5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44-470A-9E4D-427CC1DD7726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44-470A-9E4D-427CC1DD77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1368576"/>
        <c:axId val="61374464"/>
      </c:barChart>
      <c:catAx>
        <c:axId val="61368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374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37446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3685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23.6</c:v>
                </c:pt>
                <c:pt idx="1">
                  <c:v>17.899999999999999</c:v>
                </c:pt>
                <c:pt idx="2">
                  <c:v>10.199999999999999</c:v>
                </c:pt>
                <c:pt idx="3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53-4ECD-9F67-98E2EC9342EA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53-4ECD-9F67-98E2EC9342EA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17.3</c:v>
                </c:pt>
                <c:pt idx="1">
                  <c:v>17.3</c:v>
                </c:pt>
                <c:pt idx="2">
                  <c:v>7.6</c:v>
                </c:pt>
                <c:pt idx="3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53-4ECD-9F67-98E2EC9342EA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53-4ECD-9F67-98E2EC9342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4587264"/>
        <c:axId val="64588800"/>
      </c:barChart>
      <c:catAx>
        <c:axId val="64587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5888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58880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5872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6.4</c:v>
                </c:pt>
                <c:pt idx="1">
                  <c:v>1.7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0C-41C6-926C-14B8916F597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6</c:v>
                </c:pt>
                <c:pt idx="1">
                  <c:v>1.8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0C-41C6-926C-14B8916F597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7.3</c:v>
                </c:pt>
                <c:pt idx="1">
                  <c:v>3.2</c:v>
                </c:pt>
                <c:pt idx="2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F0C-41C6-926C-14B8916F597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3.7</c:v>
                </c:pt>
                <c:pt idx="1">
                  <c:v>0.9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F0C-41C6-926C-14B8916F597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4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F0C-41C6-926C-14B8916F597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1.7</c:v>
                </c:pt>
                <c:pt idx="1">
                  <c:v>1.8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F0C-41C6-926C-14B8916F597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F0C-41C6-926C-14B8916F59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9593344"/>
        <c:axId val="49603328"/>
      </c:barChart>
      <c:catAx>
        <c:axId val="49593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603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960332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59334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1.3</c:v>
                </c:pt>
                <c:pt idx="1">
                  <c:v>3.5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AE-4C7E-9DCE-B0084997CCEC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3</c:v>
                </c:pt>
                <c:pt idx="1">
                  <c:v>12.6</c:v>
                </c:pt>
                <c:pt idx="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AE-4C7E-9DCE-B0084997CCEC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2.5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AE-4C7E-9DCE-B0084997CCEC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2.1</c:v>
                </c:pt>
                <c:pt idx="1">
                  <c:v>2.7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5AE-4C7E-9DCE-B0084997CCEC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5AE-4C7E-9DCE-B0084997CC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9768704"/>
        <c:axId val="49795840"/>
      </c:barChart>
      <c:catAx>
        <c:axId val="49768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795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97958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76870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0.9</c:v>
                </c:pt>
                <c:pt idx="1">
                  <c:v>2.4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17-405C-AC3B-304E4E9C24C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0.3</c:v>
                </c:pt>
                <c:pt idx="1">
                  <c:v>2.7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17-405C-AC3B-304E4E9C24C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</c:v>
                </c:pt>
                <c:pt idx="1">
                  <c:v>1.1000000000000001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17-405C-AC3B-304E4E9C24C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0.5</c:v>
                </c:pt>
                <c:pt idx="1">
                  <c:v>0.2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C17-405C-AC3B-304E4E9C24C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0.8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C17-405C-AC3B-304E4E9C24C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0.3</c:v>
                </c:pt>
                <c:pt idx="1">
                  <c:v>2.4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C17-405C-AC3B-304E4E9C24C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C17-405C-AC3B-304E4E9C24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2044800"/>
        <c:axId val="62061184"/>
      </c:barChart>
      <c:catAx>
        <c:axId val="62044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61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06118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4480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1.6</c:v>
                </c:pt>
                <c:pt idx="1">
                  <c:v>4.5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A9-4F06-923B-C4BA85EA565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1.6</c:v>
                </c:pt>
                <c:pt idx="1">
                  <c:v>4.4000000000000004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A9-4F06-923B-C4BA85EA565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3</c:v>
                </c:pt>
                <c:pt idx="1">
                  <c:v>2.9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A9-4F06-923B-C4BA85EA565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1.7</c:v>
                </c:pt>
                <c:pt idx="1">
                  <c:v>0.2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9A9-4F06-923B-C4BA85EA565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2.7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9A9-4F06-923B-C4BA85EA565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3.3</c:v>
                </c:pt>
                <c:pt idx="1">
                  <c:v>2.2000000000000002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9A9-4F06-923B-C4BA85EA565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A9-4F06-923B-C4BA85EA56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2347520"/>
        <c:axId val="63763584"/>
      </c:barChart>
      <c:catAx>
        <c:axId val="62347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763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76358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34752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0.3</c:v>
                </c:pt>
                <c:pt idx="1">
                  <c:v>1.7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91-4CD2-AB47-AFEA573A648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0.4</c:v>
                </c:pt>
                <c:pt idx="1">
                  <c:v>0.9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91-4CD2-AB47-AFEA573A648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0.2</c:v>
                </c:pt>
                <c:pt idx="1">
                  <c:v>0.8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91-4CD2-AB47-AFEA573A648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0.8</c:v>
                </c:pt>
                <c:pt idx="1">
                  <c:v>0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91-4CD2-AB47-AFEA573A648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1.3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91-4CD2-AB47-AFEA573A648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0.3</c:v>
                </c:pt>
                <c:pt idx="1">
                  <c:v>0.7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491-4CD2-AB47-AFEA573A648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491-4CD2-AB47-AFEA573A64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3805696"/>
        <c:axId val="63877120"/>
      </c:barChart>
      <c:catAx>
        <c:axId val="63805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877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87712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8056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E74-46AF-A205-B3D61A3A453D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Binge Drinking</c:v>
                </c:pt>
                <c:pt idx="3">
                  <c:v>Marijuana or Hashish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Over-the-Counter Drugs</c:v>
                </c:pt>
                <c:pt idx="7">
                  <c:v>Synthetic Marijuana*</c:v>
                </c:pt>
                <c:pt idx="8">
                  <c:v>Inhalants</c:v>
                </c:pt>
                <c:pt idx="9">
                  <c:v>Depressants</c:v>
                </c:pt>
                <c:pt idx="10">
                  <c:v>LSD, PCP or Mushrooms</c:v>
                </c:pt>
                <c:pt idx="11">
                  <c:v>Cocaine or Crack Cocaine</c:v>
                </c:pt>
                <c:pt idx="12">
                  <c:v>Club Drugs</c:v>
                </c:pt>
                <c:pt idx="13">
                  <c:v>Methamphetamine</c:v>
                </c:pt>
                <c:pt idx="14">
                  <c:v>Heroin</c:v>
                </c:pt>
                <c:pt idx="15">
                  <c:v>Flakka*</c:v>
                </c:pt>
                <c:pt idx="16">
                  <c:v>Prescription Amphetamines</c:v>
                </c:pt>
                <c:pt idx="17">
                  <c:v>Steroids (without a doctor’s order)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17.600000000000001</c:v>
                </c:pt>
                <c:pt idx="1">
                  <c:v>13.5</c:v>
                </c:pt>
                <c:pt idx="2">
                  <c:v>8.1</c:v>
                </c:pt>
                <c:pt idx="3">
                  <c:v>7.7</c:v>
                </c:pt>
                <c:pt idx="4">
                  <c:v>4.8</c:v>
                </c:pt>
                <c:pt idx="5">
                  <c:v>2.7</c:v>
                </c:pt>
                <c:pt idx="6">
                  <c:v>2.4</c:v>
                </c:pt>
                <c:pt idx="7">
                  <c:v>2.4</c:v>
                </c:pt>
                <c:pt idx="8">
                  <c:v>1.7</c:v>
                </c:pt>
                <c:pt idx="9">
                  <c:v>1.5</c:v>
                </c:pt>
                <c:pt idx="10">
                  <c:v>1.1000000000000001</c:v>
                </c:pt>
                <c:pt idx="11">
                  <c:v>1</c:v>
                </c:pt>
                <c:pt idx="12">
                  <c:v>0.8</c:v>
                </c:pt>
                <c:pt idx="13">
                  <c:v>0.7</c:v>
                </c:pt>
                <c:pt idx="14">
                  <c:v>0.6</c:v>
                </c:pt>
                <c:pt idx="15">
                  <c:v>0.6</c:v>
                </c:pt>
                <c:pt idx="16">
                  <c:v>0.5</c:v>
                </c:pt>
                <c:pt idx="17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74-46AF-A205-B3D61A3A45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2038400"/>
        <c:axId val="62039936"/>
      </c:barChart>
      <c:catAx>
        <c:axId val="62038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39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03993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384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13.3</c:v>
                </c:pt>
                <c:pt idx="1">
                  <c:v>8.1</c:v>
                </c:pt>
                <c:pt idx="2">
                  <c:v>11.1</c:v>
                </c:pt>
                <c:pt idx="3">
                  <c:v>24.2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CA-4778-84FD-AC276D36186C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CA-4778-84FD-AC276D361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4729088"/>
        <c:axId val="64730624"/>
      </c:barChart>
      <c:catAx>
        <c:axId val="64729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730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73062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7290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9</c:v>
                </c:pt>
                <c:pt idx="1">
                  <c:v>5.3</c:v>
                </c:pt>
                <c:pt idx="2">
                  <c:v>1.8</c:v>
                </c:pt>
                <c:pt idx="3">
                  <c:v>2.4</c:v>
                </c:pt>
                <c:pt idx="4">
                  <c:v>0.9</c:v>
                </c:pt>
                <c:pt idx="5">
                  <c:v>8.4</c:v>
                </c:pt>
                <c:pt idx="6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CC-4BF6-8FEE-C31C9C8B646C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CC-4BF6-8FEE-C31C9C8B64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4862080"/>
        <c:axId val="64863616"/>
      </c:barChart>
      <c:catAx>
        <c:axId val="64862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863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86361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86208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6.1</c:v>
                </c:pt>
                <c:pt idx="1">
                  <c:v>21.4</c:v>
                </c:pt>
                <c:pt idx="2">
                  <c:v>34.9</c:v>
                </c:pt>
                <c:pt idx="3">
                  <c:v>5.2</c:v>
                </c:pt>
                <c:pt idx="4">
                  <c:v>11.2</c:v>
                </c:pt>
                <c:pt idx="5">
                  <c:v>18.600000000000001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33-4689-B547-ECD7AE7239AB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9.3000000000000007</c:v>
                </c:pt>
                <c:pt idx="1">
                  <c:v>10.199999999999999</c:v>
                </c:pt>
                <c:pt idx="2">
                  <c:v>24.5</c:v>
                </c:pt>
                <c:pt idx="3">
                  <c:v>7.3</c:v>
                </c:pt>
                <c:pt idx="4">
                  <c:v>6.3</c:v>
                </c:pt>
                <c:pt idx="5">
                  <c:v>11.6</c:v>
                </c:pt>
                <c:pt idx="6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33-4689-B547-ECD7AE7239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4921600"/>
        <c:axId val="64923136"/>
      </c:barChart>
      <c:catAx>
        <c:axId val="64921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923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92313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9216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5.7</c:v>
                </c:pt>
                <c:pt idx="1">
                  <c:v>18.2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AA-440E-AD4A-0B00B9F94261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AA-440E-AD4A-0B00B9F942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5017728"/>
        <c:axId val="65019264"/>
      </c:barChart>
      <c:catAx>
        <c:axId val="65017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019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01926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0177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45</c:v>
                </c:pt>
                <c:pt idx="1">
                  <c:v>55</c:v>
                </c:pt>
                <c:pt idx="2">
                  <c:v>50</c:v>
                </c:pt>
                <c:pt idx="3">
                  <c:v>35</c:v>
                </c:pt>
                <c:pt idx="4">
                  <c:v>42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25-46E4-8628-DBBA5A9A1699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25-46E4-8628-DBBA5A9A16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5085440"/>
        <c:axId val="65086976"/>
      </c:barChart>
      <c:catAx>
        <c:axId val="650854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08697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508697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0854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48</c:v>
                </c:pt>
                <c:pt idx="1">
                  <c:v>47</c:v>
                </c:pt>
                <c:pt idx="2">
                  <c:v>50</c:v>
                </c:pt>
                <c:pt idx="3">
                  <c:v>39</c:v>
                </c:pt>
                <c:pt idx="4">
                  <c:v>30</c:v>
                </c:pt>
                <c:pt idx="5">
                  <c:v>48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E4-48A3-9437-A0570E3420E6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E4-48A3-9437-A0570E3420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5156608"/>
        <c:axId val="65158144"/>
      </c:barChart>
      <c:catAx>
        <c:axId val="651566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1581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51581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1566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48</c:v>
                </c:pt>
                <c:pt idx="1">
                  <c:v>60</c:v>
                </c:pt>
                <c:pt idx="2">
                  <c:v>41</c:v>
                </c:pt>
                <c:pt idx="3">
                  <c:v>40</c:v>
                </c:pt>
                <c:pt idx="4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B2-49BF-890A-843424E0B431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B2-49BF-890A-843424E0B4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5199104"/>
        <c:axId val="65229568"/>
      </c:barChart>
      <c:catAx>
        <c:axId val="651991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295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52295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1991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66</c:v>
                </c:pt>
                <c:pt idx="1">
                  <c:v>51</c:v>
                </c:pt>
                <c:pt idx="2">
                  <c:v>46</c:v>
                </c:pt>
                <c:pt idx="3">
                  <c:v>57</c:v>
                </c:pt>
                <c:pt idx="4">
                  <c:v>54</c:v>
                </c:pt>
                <c:pt idx="5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F6-48EB-AF13-4F8B6E74A513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F6-48EB-AF13-4F8B6E74A5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5359872"/>
        <c:axId val="65361408"/>
      </c:barChart>
      <c:catAx>
        <c:axId val="653598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3614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53614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3598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49</c:v>
                </c:pt>
                <c:pt idx="1">
                  <c:v>49</c:v>
                </c:pt>
                <c:pt idx="2">
                  <c:v>30</c:v>
                </c:pt>
                <c:pt idx="3">
                  <c:v>25</c:v>
                </c:pt>
                <c:pt idx="4">
                  <c:v>41</c:v>
                </c:pt>
                <c:pt idx="5">
                  <c:v>42</c:v>
                </c:pt>
                <c:pt idx="6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3A-4492-BC5C-5DBCBB506D3D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3A-4492-BC5C-5DBCBB506D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5684992"/>
        <c:axId val="65686528"/>
      </c:barChart>
      <c:catAx>
        <c:axId val="6568499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68652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568652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68499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51</c:v>
                </c:pt>
                <c:pt idx="1">
                  <c:v>59</c:v>
                </c:pt>
                <c:pt idx="2">
                  <c:v>31</c:v>
                </c:pt>
                <c:pt idx="3">
                  <c:v>36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D5-41EF-9B4E-B2E8B1DB8D86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D5-41EF-9B4E-B2E8B1DB8D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5424384"/>
        <c:axId val="65438464"/>
      </c:barChart>
      <c:catAx>
        <c:axId val="6542438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4384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54384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42438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20.399999999999999</c:v>
                </c:pt>
                <c:pt idx="1">
                  <c:v>44.7</c:v>
                </c:pt>
                <c:pt idx="2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05-4A93-8178-8E971072369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20</c:v>
                </c:pt>
                <c:pt idx="1">
                  <c:v>36.799999999999997</c:v>
                </c:pt>
                <c:pt idx="2">
                  <c:v>29.1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05-4A93-8178-8E971072369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22</c:v>
                </c:pt>
                <c:pt idx="1">
                  <c:v>34.799999999999997</c:v>
                </c:pt>
                <c:pt idx="2">
                  <c:v>28.7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A05-4A93-8178-8E971072369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15.7</c:v>
                </c:pt>
                <c:pt idx="1">
                  <c:v>36.9</c:v>
                </c:pt>
                <c:pt idx="2">
                  <c:v>27.2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A05-4A93-8178-8E971072369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13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A05-4A93-8178-8E971072369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11.8</c:v>
                </c:pt>
                <c:pt idx="1">
                  <c:v>22.4</c:v>
                </c:pt>
                <c:pt idx="2">
                  <c:v>17.600000000000001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A05-4A93-8178-8E971072369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A05-4A93-8178-8E97107236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38844288"/>
        <c:axId val="38895616"/>
      </c:barChart>
      <c:catAx>
        <c:axId val="38844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8895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889561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88442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12.9</c:v>
                </c:pt>
                <c:pt idx="1">
                  <c:v>26</c:v>
                </c:pt>
                <c:pt idx="2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7B-485F-B5F7-A823BB4B957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9.6</c:v>
                </c:pt>
                <c:pt idx="1">
                  <c:v>22</c:v>
                </c:pt>
                <c:pt idx="2">
                  <c:v>16.3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7B-485F-B5F7-A823BB4B957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9.1</c:v>
                </c:pt>
                <c:pt idx="1">
                  <c:v>19.600000000000001</c:v>
                </c:pt>
                <c:pt idx="2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67B-485F-B5F7-A823BB4B957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10</c:v>
                </c:pt>
                <c:pt idx="1">
                  <c:v>22</c:v>
                </c:pt>
                <c:pt idx="2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67B-485F-B5F7-A823BB4B957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8.1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67B-485F-B5F7-A823BB4B957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6</c:v>
                </c:pt>
                <c:pt idx="1">
                  <c:v>9.8000000000000007</c:v>
                </c:pt>
                <c:pt idx="2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67B-485F-B5F7-A823BB4B957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67B-485F-B5F7-A823BB4B95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39063552"/>
        <c:axId val="39065088"/>
      </c:barChart>
      <c:catAx>
        <c:axId val="39063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9065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906508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90635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33</c:v>
                </c:pt>
                <c:pt idx="1">
                  <c:v>29.1</c:v>
                </c:pt>
                <c:pt idx="2">
                  <c:v>28.7</c:v>
                </c:pt>
                <c:pt idx="3">
                  <c:v>27.2</c:v>
                </c:pt>
                <c:pt idx="5">
                  <c:v>17.600000000000001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C4-48C6-B922-71C51C7090EC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19.7</c:v>
                </c:pt>
                <c:pt idx="1">
                  <c:v>16.3</c:v>
                </c:pt>
                <c:pt idx="2">
                  <c:v>14.6</c:v>
                </c:pt>
                <c:pt idx="3">
                  <c:v>16.5</c:v>
                </c:pt>
                <c:pt idx="5">
                  <c:v>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5C4-48C6-B922-71C51C7090EC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27.3</c:v>
                </c:pt>
                <c:pt idx="1">
                  <c:v>30.6</c:v>
                </c:pt>
                <c:pt idx="2">
                  <c:v>31.9</c:v>
                </c:pt>
                <c:pt idx="3">
                  <c:v>33.1</c:v>
                </c:pt>
                <c:pt idx="5">
                  <c:v>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5C4-48C6-B922-71C51C7090EC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36.1</c:v>
                </c:pt>
                <c:pt idx="1">
                  <c:v>34.9</c:v>
                </c:pt>
                <c:pt idx="2">
                  <c:v>35.1</c:v>
                </c:pt>
                <c:pt idx="3">
                  <c:v>41.9</c:v>
                </c:pt>
                <c:pt idx="5">
                  <c:v>38.4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5C4-48C6-B922-71C51C7090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541952"/>
        <c:axId val="38548608"/>
      </c:lineChart>
      <c:catAx>
        <c:axId val="38541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8548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854860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85419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3.3</c:v>
                </c:pt>
                <c:pt idx="1">
                  <c:v>1.3</c:v>
                </c:pt>
                <c:pt idx="2">
                  <c:v>0</c:v>
                </c:pt>
                <c:pt idx="3">
                  <c:v>20.5</c:v>
                </c:pt>
                <c:pt idx="4">
                  <c:v>47.2</c:v>
                </c:pt>
                <c:pt idx="5">
                  <c:v>0</c:v>
                </c:pt>
                <c:pt idx="6">
                  <c:v>11.6</c:v>
                </c:pt>
                <c:pt idx="7">
                  <c:v>16.100000000000001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9A-4961-9624-4C7E30F958AF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9A-4961-9624-4C7E30F958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179968"/>
        <c:axId val="62189952"/>
      </c:barChart>
      <c:catAx>
        <c:axId val="62179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1899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18995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17996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35.9</c:v>
                </c:pt>
                <c:pt idx="1">
                  <c:v>25.4</c:v>
                </c:pt>
                <c:pt idx="2">
                  <c:v>5.2</c:v>
                </c:pt>
                <c:pt idx="3">
                  <c:v>8.3000000000000007</c:v>
                </c:pt>
                <c:pt idx="4">
                  <c:v>2.6</c:v>
                </c:pt>
                <c:pt idx="5">
                  <c:v>0.9</c:v>
                </c:pt>
                <c:pt idx="6">
                  <c:v>1.7</c:v>
                </c:pt>
                <c:pt idx="7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CC-49AB-B3E9-F35DB6ADEABC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CC-49AB-B3E9-F35DB6ADEA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330368"/>
        <c:axId val="62331904"/>
      </c:barChart>
      <c:catAx>
        <c:axId val="62330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331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33190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33036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9.5</c:v>
                </c:pt>
                <c:pt idx="1">
                  <c:v>13.3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24-49F2-8EA4-966AC0FFA19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8.5</c:v>
                </c:pt>
                <c:pt idx="1">
                  <c:v>18.100000000000001</c:v>
                </c:pt>
                <c:pt idx="2">
                  <c:v>13.7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24-49F2-8EA4-966AC0FFA19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6.9</c:v>
                </c:pt>
                <c:pt idx="1">
                  <c:v>17.600000000000001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24-49F2-8EA4-966AC0FFA19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5.4</c:v>
                </c:pt>
                <c:pt idx="1">
                  <c:v>24.2</c:v>
                </c:pt>
                <c:pt idx="2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924-49F2-8EA4-966AC0FFA19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5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924-49F2-8EA4-966AC0FFA19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1.8</c:v>
                </c:pt>
                <c:pt idx="1">
                  <c:v>7.4</c:v>
                </c:pt>
                <c:pt idx="2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924-49F2-8EA4-966AC0FFA19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924-49F2-8EA4-966AC0FFA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39716352"/>
        <c:axId val="39732736"/>
      </c:barChart>
      <c:catAx>
        <c:axId val="39716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97327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973273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97163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11.6</c:v>
                </c:pt>
                <c:pt idx="1">
                  <c:v>13.7</c:v>
                </c:pt>
                <c:pt idx="2">
                  <c:v>12.5</c:v>
                </c:pt>
                <c:pt idx="3">
                  <c:v>15.5</c:v>
                </c:pt>
                <c:pt idx="5">
                  <c:v>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4B3-4008-834D-72EC87EE3775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28.8</c:v>
                </c:pt>
                <c:pt idx="1">
                  <c:v>28.7</c:v>
                </c:pt>
                <c:pt idx="2">
                  <c:v>32</c:v>
                </c:pt>
                <c:pt idx="3">
                  <c:v>34.200000000000003</c:v>
                </c:pt>
                <c:pt idx="5">
                  <c:v>15.1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B3-4008-834D-72EC87EE3775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57.4</c:v>
                </c:pt>
                <c:pt idx="1">
                  <c:v>55.1</c:v>
                </c:pt>
                <c:pt idx="2">
                  <c:v>55</c:v>
                </c:pt>
                <c:pt idx="3">
                  <c:v>66.099999999999994</c:v>
                </c:pt>
                <c:pt idx="5">
                  <c:v>58.2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4B3-4008-834D-72EC87EE37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222336"/>
        <c:axId val="46266624"/>
      </c:lineChart>
      <c:catAx>
        <c:axId val="46222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266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626662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2223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Hardee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Hardee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782453"/>
              </p:ext>
            </p:extLst>
          </p:nvPr>
        </p:nvGraphicFramePr>
        <p:xfrm>
          <a:off x="4000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813584"/>
              </p:ext>
            </p:extLst>
          </p:nvPr>
        </p:nvGraphicFramePr>
        <p:xfrm>
          <a:off x="37578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Hardee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89255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Hardee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21523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Hardee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Hardee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35871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33571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Hardee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037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Hardee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Hardee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27297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10321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Hardee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940868"/>
              </p:ext>
            </p:extLst>
          </p:nvPr>
        </p:nvGraphicFramePr>
        <p:xfrm>
          <a:off x="381000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Hardee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Hardee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829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5.1 percentage points for M.S. prevalence rates and 6.2 percentage points for H.S. prevalence rates.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Hardee County did not survey high school students in 2014.  As a result, trend data are incomplete for the 2014 survey year.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Hardee County, past-30-day alcohol use was reported at 17.6%,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19.7% in 2006 to 8.1%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11.6% in 2006 to 4.8%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17.3% of high school students have ridden in a car with a driver who was under the influence of alcohol, and 17.3%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1142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Hardee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91761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Hardee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80492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Hardee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96807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Hardee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08032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Hardee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716026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Hardee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Hardee County, 8.1%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3.9% in 2006 to 1.7%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6.1% in 2012 to 2.4%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2.1% reported the use of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over-the-counter drugs in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15674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Hardee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54455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Hardee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30688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Hardee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Hardee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(2.4%),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(1.8%),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(0.9%) are less than 3.0%.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(8.4%)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(9.0%).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Hardee County, 29.3% of students have been socially bullied, 15.3% have been physically bullied, and 6.4%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5.7% of students have belonged to a gang, and 4.2%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41895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Hardee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7711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Hardee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07941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Hardee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38660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Hardee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69587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Hardee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Hardee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58074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07624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Hardee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(35%)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(46%) and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Laws and Norms Favorable to Drug Use </a:t>
            </a:r>
            <a:r>
              <a:rPr lang="en-US" sz="2800" dirty="0">
                <a:latin typeface="Gill Sans MT" pitchFamily="34" charset="0"/>
              </a:rPr>
              <a:t>(50</a:t>
            </a:r>
            <a:r>
              <a:rPr lang="en-US" sz="2800">
                <a:latin typeface="Gill Sans MT" pitchFamily="34" charset="0"/>
              </a:rPr>
              <a:t>%) scales</a:t>
            </a:r>
            <a:r>
              <a:rPr lang="en-US" sz="2800" dirty="0">
                <a:latin typeface="Gill Sans MT" pitchFamily="34" charset="0"/>
              </a:rPr>
              <a:t>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Poor Academic Performance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Hardee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59220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36.0% for lifetime use and 17.6% for past-30-day use, alcohol is the most commonly used drug among Hardee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(34.5% lifetime and 13.5% past-30-day) and marijuana (18.2% lifetime and 7.7%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12.8%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4.8% for cigarettes to 0.3%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22742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Hardee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247098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Hardee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9154</TotalTime>
  <Words>1390</Words>
  <Application>Microsoft Office PowerPoint</Application>
  <PresentationFormat>On-screen Show (4:3)</PresentationFormat>
  <Paragraphs>223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Hardee County PowerPoint</dc:title>
  <dc:creator>Bert Rothenbach</dc:creator>
  <cp:lastModifiedBy>VanDyke, Misty N</cp:lastModifiedBy>
  <cp:revision>340</cp:revision>
  <dcterms:created xsi:type="dcterms:W3CDTF">2010-11-20T14:45:41Z</dcterms:created>
  <dcterms:modified xsi:type="dcterms:W3CDTF">2025-06-23T14:27:18Z</dcterms:modified>
</cp:coreProperties>
</file>