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15.xml" ContentType="application/vnd.openxmlformats-officedocument.presentationml.notesSlide+xml"/>
  <Override PartName="/ppt/charts/chart11.xml" ContentType="application/vnd.openxmlformats-officedocument.drawingml.chart+xml"/>
  <Override PartName="/ppt/notesSlides/notesSlide16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7.xml" ContentType="application/vnd.openxmlformats-officedocument.presentationml.notesSlide+xml"/>
  <Override PartName="/ppt/charts/chart14.xml" ContentType="application/vnd.openxmlformats-officedocument.drawingml.chart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15.xml" ContentType="application/vnd.openxmlformats-officedocument.drawingml.chart+xml"/>
  <Override PartName="/ppt/notesSlides/notesSlide21.xml" ContentType="application/vnd.openxmlformats-officedocument.presentationml.notesSlide+xml"/>
  <Override PartName="/ppt/charts/chart16.xml" ContentType="application/vnd.openxmlformats-officedocument.drawingml.chart+xml"/>
  <Override PartName="/ppt/notesSlides/notesSlide22.xml" ContentType="application/vnd.openxmlformats-officedocument.presentationml.notesSlide+xml"/>
  <Override PartName="/ppt/charts/chart17.xml" ContentType="application/vnd.openxmlformats-officedocument.drawingml.chart+xml"/>
  <Override PartName="/ppt/notesSlides/notesSlide23.xml" ContentType="application/vnd.openxmlformats-officedocument.presentationml.notesSlide+xml"/>
  <Override PartName="/ppt/charts/chart18.xml" ContentType="application/vnd.openxmlformats-officedocument.drawingml.chart+xml"/>
  <Override PartName="/ppt/notesSlides/notesSlide24.xml" ContentType="application/vnd.openxmlformats-officedocument.presentationml.notesSlide+xml"/>
  <Override PartName="/ppt/charts/chart19.xml" ContentType="application/vnd.openxmlformats-officedocument.drawingml.chart+xml"/>
  <Override PartName="/ppt/notesSlides/notesSlide25.xml" ContentType="application/vnd.openxmlformats-officedocument.presentationml.notesSlide+xml"/>
  <Override PartName="/ppt/charts/chart20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charts/chart21.xml" ContentType="application/vnd.openxmlformats-officedocument.drawingml.chart+xml"/>
  <Override PartName="/ppt/notesSlides/notesSlide29.xml" ContentType="application/vnd.openxmlformats-officedocument.presentationml.notesSlide+xml"/>
  <Override PartName="/ppt/charts/chart22.xml" ContentType="application/vnd.openxmlformats-officedocument.drawingml.chart+xml"/>
  <Override PartName="/ppt/notesSlides/notesSlide30.xml" ContentType="application/vnd.openxmlformats-officedocument.presentationml.notesSlide+xml"/>
  <Override PartName="/ppt/charts/chart23.xml" ContentType="application/vnd.openxmlformats-officedocument.drawingml.chart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rts/chart24.xml" ContentType="application/vnd.openxmlformats-officedocument.drawingml.chart+xml"/>
  <Override PartName="/ppt/notesSlides/notesSlide34.xml" ContentType="application/vnd.openxmlformats-officedocument.presentationml.notesSlide+xml"/>
  <Override PartName="/ppt/charts/chart25.xml" ContentType="application/vnd.openxmlformats-officedocument.drawingml.chart+xml"/>
  <Override PartName="/ppt/notesSlides/notesSlide35.xml" ContentType="application/vnd.openxmlformats-officedocument.presentationml.notesSlide+xml"/>
  <Override PartName="/ppt/charts/chart26.xml" ContentType="application/vnd.openxmlformats-officedocument.drawingml.chart+xml"/>
  <Override PartName="/ppt/notesSlides/notesSlide36.xml" ContentType="application/vnd.openxmlformats-officedocument.presentationml.notesSlide+xml"/>
  <Override PartName="/ppt/charts/chart27.xml" ContentType="application/vnd.openxmlformats-officedocument.drawingml.chart+xml"/>
  <Override PartName="/ppt/notesSlides/notesSlide37.xml" ContentType="application/vnd.openxmlformats-officedocument.presentationml.notesSlide+xml"/>
  <Override PartName="/ppt/charts/chart28.xml" ContentType="application/vnd.openxmlformats-officedocument.drawingml.chart+xml"/>
  <Override PartName="/ppt/notesSlides/notesSlide38.xml" ContentType="application/vnd.openxmlformats-officedocument.presentationml.notesSlide+xml"/>
  <Override PartName="/ppt/charts/chart29.xml" ContentType="application/vnd.openxmlformats-officedocument.drawingml.chart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4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273" r:id="rId11"/>
    <p:sldId id="275" r:id="rId12"/>
    <p:sldId id="276" r:id="rId13"/>
    <p:sldId id="261" r:id="rId14"/>
    <p:sldId id="274" r:id="rId15"/>
    <p:sldId id="303" r:id="rId16"/>
    <p:sldId id="262" r:id="rId17"/>
    <p:sldId id="277" r:id="rId18"/>
    <p:sldId id="302" r:id="rId19"/>
    <p:sldId id="300" r:id="rId20"/>
    <p:sldId id="295" r:id="rId21"/>
    <p:sldId id="293" r:id="rId22"/>
    <p:sldId id="263" r:id="rId23"/>
    <p:sldId id="278" r:id="rId24"/>
    <p:sldId id="279" r:id="rId25"/>
    <p:sldId id="280" r:id="rId26"/>
    <p:sldId id="281" r:id="rId27"/>
    <p:sldId id="264" r:id="rId28"/>
    <p:sldId id="296" r:id="rId29"/>
    <p:sldId id="290" r:id="rId30"/>
    <p:sldId id="265" r:id="rId31"/>
    <p:sldId id="282" r:id="rId32"/>
    <p:sldId id="301" r:id="rId33"/>
    <p:sldId id="297" r:id="rId34"/>
    <p:sldId id="289" r:id="rId35"/>
    <p:sldId id="266" r:id="rId36"/>
    <p:sldId id="283" r:id="rId37"/>
    <p:sldId id="284" r:id="rId38"/>
    <p:sldId id="268" r:id="rId39"/>
    <p:sldId id="285" r:id="rId40"/>
    <p:sldId id="286" r:id="rId41"/>
    <p:sldId id="298" r:id="rId42"/>
    <p:sldId id="299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ra\Dropbox\County-Region%20PowerPoint%20for%20Sara\County%20Graphs\Glades%20County%20Graphs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24617272670268"/>
          <c:y val="6.5672438914187947E-2"/>
          <c:w val="0.84710267871806122"/>
          <c:h val="0.525715591160389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Sort'!$K$2:$K$20</c:f>
              <c:strCache>
                <c:ptCount val="19"/>
                <c:pt idx="0">
                  <c:v>Alcohol</c:v>
                </c:pt>
                <c:pt idx="1">
                  <c:v>Blacking Out from Drinking*</c:v>
                </c:pt>
                <c:pt idx="2">
                  <c:v>Vaporizer/E-Cigarette</c:v>
                </c:pt>
                <c:pt idx="3">
                  <c:v>Cigarettes</c:v>
                </c:pt>
                <c:pt idx="4">
                  <c:v>Marijuana or Hashish</c:v>
                </c:pt>
                <c:pt idx="5">
                  <c:v>Synthetic Marijuana*</c:v>
                </c:pt>
                <c:pt idx="6">
                  <c:v>Inhalants</c:v>
                </c:pt>
                <c:pt idx="7">
                  <c:v>Over-the-Counter Drugs</c:v>
                </c:pt>
                <c:pt idx="8">
                  <c:v>Prescription Pain Relievers</c:v>
                </c:pt>
                <c:pt idx="9">
                  <c:v>Prescription Amphetamines</c:v>
                </c:pt>
                <c:pt idx="10">
                  <c:v>Depressants</c:v>
                </c:pt>
                <c:pt idx="11">
                  <c:v>Needle to Inject Illegal Drugs*</c:v>
                </c:pt>
                <c:pt idx="12">
                  <c:v>LSD, PCP or Mushrooms</c:v>
                </c:pt>
                <c:pt idx="13">
                  <c:v>Club Drugs</c:v>
                </c:pt>
                <c:pt idx="14">
                  <c:v>Steroids (without a doctor’s order)</c:v>
                </c:pt>
                <c:pt idx="15">
                  <c:v>Heroin</c:v>
                </c:pt>
                <c:pt idx="16">
                  <c:v>Cocaine or Crack Cocaine</c:v>
                </c:pt>
                <c:pt idx="17">
                  <c:v>Methamphetamine</c:v>
                </c:pt>
                <c:pt idx="18">
                  <c:v>Flakka*</c:v>
                </c:pt>
              </c:strCache>
            </c:strRef>
          </c:cat>
          <c:val>
            <c:numRef>
              <c:f>'Data Sort'!$L$2:$L$20</c:f>
              <c:numCache>
                <c:formatCode>0.0</c:formatCode>
                <c:ptCount val="19"/>
                <c:pt idx="0">
                  <c:v>35</c:v>
                </c:pt>
                <c:pt idx="1">
                  <c:v>18.8</c:v>
                </c:pt>
                <c:pt idx="2">
                  <c:v>18.5</c:v>
                </c:pt>
                <c:pt idx="3">
                  <c:v>14.9</c:v>
                </c:pt>
                <c:pt idx="4">
                  <c:v>13.9</c:v>
                </c:pt>
                <c:pt idx="5">
                  <c:v>6</c:v>
                </c:pt>
                <c:pt idx="6">
                  <c:v>4.8</c:v>
                </c:pt>
                <c:pt idx="7">
                  <c:v>4.2</c:v>
                </c:pt>
                <c:pt idx="8">
                  <c:v>2.5</c:v>
                </c:pt>
                <c:pt idx="9">
                  <c:v>2</c:v>
                </c:pt>
                <c:pt idx="10">
                  <c:v>1.6</c:v>
                </c:pt>
                <c:pt idx="11">
                  <c:v>1</c:v>
                </c:pt>
                <c:pt idx="12">
                  <c:v>1</c:v>
                </c:pt>
                <c:pt idx="13">
                  <c:v>0.6</c:v>
                </c:pt>
                <c:pt idx="14">
                  <c:v>0.4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38-415A-AB90-291273976CD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99954048"/>
        <c:axId val="101045376"/>
      </c:barChart>
      <c:catAx>
        <c:axId val="999540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453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4537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9995404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Graphs!$E$381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Graphs!$E$382:$E$383</c:f>
              <c:numCache>
                <c:formatCode>General</c:formatCode>
                <c:ptCount val="2"/>
                <c:pt idx="0">
                  <c:v>18.5</c:v>
                </c:pt>
                <c:pt idx="1">
                  <c:v>10.8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31-4982-BA39-AA2168CA49FB}"/>
            </c:ext>
          </c:extLst>
        </c:ser>
        <c:ser>
          <c:idx val="1"/>
          <c:order val="1"/>
          <c:tx>
            <c:strRef>
              <c:f>Graphs!$F$381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Graphs!$D$382:$D$383</c:f>
              <c:strCache>
                <c:ptCount val="2"/>
                <c:pt idx="0">
                  <c:v>Lifetime Use</c:v>
                </c:pt>
                <c:pt idx="1">
                  <c:v>Past-30-Day Use</c:v>
                </c:pt>
              </c:strCache>
            </c:strRef>
          </c:cat>
          <c:val>
            <c:numRef>
              <c:f>Graphs!$F$382:$F$383</c:f>
              <c:numCache>
                <c:formatCode>General</c:formatCode>
                <c:ptCount val="2"/>
                <c:pt idx="0">
                  <c:v>25.8</c:v>
                </c:pt>
                <c:pt idx="1">
                  <c:v>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31-4982-BA39-AA2168CA49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094528"/>
        <c:axId val="103112704"/>
      </c:barChart>
      <c:catAx>
        <c:axId val="10309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1127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112704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94528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Graphs!$E$10:$G$10</c:f>
              <c:numCache>
                <c:formatCode>General</c:formatCode>
                <c:ptCount val="3"/>
                <c:pt idx="0">
                  <c:v>3</c:v>
                </c:pt>
                <c:pt idx="1">
                  <c:v>18.3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DE-4226-A2DE-45CF96848022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Graphs!$H$10:$J$10</c:f>
              <c:numCache>
                <c:formatCode>General</c:formatCode>
                <c:ptCount val="3"/>
                <c:pt idx="0">
                  <c:v>7.9</c:v>
                </c:pt>
                <c:pt idx="1">
                  <c:v>8.1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ADE-4226-A2DE-45CF96848022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Graphs!$K$10:$M$10</c:f>
              <c:numCache>
                <c:formatCode>General</c:formatCode>
                <c:ptCount val="3"/>
                <c:pt idx="0">
                  <c:v>4.3</c:v>
                </c:pt>
                <c:pt idx="1">
                  <c:v>10.7</c:v>
                </c:pt>
                <c:pt idx="2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ADE-4226-A2DE-45CF96848022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Graphs!$N$10:$P$10</c:f>
              <c:numCache>
                <c:formatCode>General</c:formatCode>
                <c:ptCount val="3"/>
                <c:pt idx="0">
                  <c:v>12.3</c:v>
                </c:pt>
                <c:pt idx="1">
                  <c:v>19.8</c:v>
                </c:pt>
                <c:pt idx="2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ADE-4226-A2DE-45CF96848022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Graphs!$Q$10:$S$10</c:f>
              <c:numCache>
                <c:formatCode>General</c:formatCode>
                <c:ptCount val="3"/>
                <c:pt idx="0">
                  <c:v>3.6</c:v>
                </c:pt>
                <c:pt idx="1">
                  <c:v>19.3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ADE-4226-A2DE-45CF96848022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Graphs!$T$10:$V$10</c:f>
              <c:numCache>
                <c:formatCode>General</c:formatCode>
                <c:ptCount val="3"/>
                <c:pt idx="0">
                  <c:v>1.5</c:v>
                </c:pt>
                <c:pt idx="1">
                  <c:v>10.199999999999999</c:v>
                </c:pt>
                <c:pt idx="2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ADE-4226-A2DE-45CF96848022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Graphs!$W$10:$Y$10</c:f>
              <c:numCache>
                <c:formatCode>General</c:formatCode>
                <c:ptCount val="3"/>
                <c:pt idx="0">
                  <c:v>3.2</c:v>
                </c:pt>
                <c:pt idx="1">
                  <c:v>17</c:v>
                </c:pt>
                <c:pt idx="2">
                  <c:v>11.2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ADE-4226-A2DE-45CF968480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848768"/>
        <c:axId val="102862848"/>
      </c:barChart>
      <c:catAx>
        <c:axId val="1028487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6284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862848"/>
        <c:scaling>
          <c:orientation val="minMax"/>
          <c:max val="4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848768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6670586941659675E-2"/>
          <c:y val="8.6107337232196643E-2"/>
          <c:w val="0.86772322858549833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Graphs!$D$296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Graphs!$E$296:$J$296</c:f>
              <c:numCache>
                <c:formatCode>0.0</c:formatCode>
                <c:ptCount val="6"/>
                <c:pt idx="0">
                  <c:v>10.9</c:v>
                </c:pt>
                <c:pt idx="1">
                  <c:v>8</c:v>
                </c:pt>
                <c:pt idx="2">
                  <c:v>7.2</c:v>
                </c:pt>
                <c:pt idx="3">
                  <c:v>15.1</c:v>
                </c:pt>
                <c:pt idx="4">
                  <c:v>10</c:v>
                </c:pt>
                <c:pt idx="5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7E-43DC-B9F2-E49EB72419FD}"/>
            </c:ext>
          </c:extLst>
        </c:ser>
        <c:ser>
          <c:idx val="2"/>
          <c:order val="1"/>
          <c:tx>
            <c:strRef>
              <c:f>Graphs!$D$297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Graphs!$E$297:$J$297</c:f>
              <c:numCache>
                <c:formatCode>0.0</c:formatCode>
                <c:ptCount val="6"/>
                <c:pt idx="0">
                  <c:v>22.8</c:v>
                </c:pt>
                <c:pt idx="1">
                  <c:v>10.199999999999999</c:v>
                </c:pt>
                <c:pt idx="2">
                  <c:v>12.8</c:v>
                </c:pt>
                <c:pt idx="3">
                  <c:v>12.7</c:v>
                </c:pt>
                <c:pt idx="4">
                  <c:v>14.5</c:v>
                </c:pt>
                <c:pt idx="5">
                  <c:v>14.7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7E-43DC-B9F2-E49EB72419FD}"/>
            </c:ext>
          </c:extLst>
        </c:ser>
        <c:ser>
          <c:idx val="4"/>
          <c:order val="2"/>
          <c:tx>
            <c:strRef>
              <c:f>Graphs!$D$298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Graphs!$E$295:$J$295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Graphs!$E$298:$J$298</c:f>
              <c:numCache>
                <c:formatCode>0.0</c:formatCode>
                <c:ptCount val="6"/>
                <c:pt idx="0">
                  <c:v>42.6</c:v>
                </c:pt>
                <c:pt idx="1">
                  <c:v>37.9</c:v>
                </c:pt>
                <c:pt idx="2">
                  <c:v>39.799999999999997</c:v>
                </c:pt>
                <c:pt idx="3">
                  <c:v>24.3</c:v>
                </c:pt>
                <c:pt idx="4">
                  <c:v>32</c:v>
                </c:pt>
                <c:pt idx="5">
                  <c:v>26.1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7E-43DC-B9F2-E49EB72419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936576"/>
        <c:axId val="102938496"/>
      </c:lineChart>
      <c:catAx>
        <c:axId val="10293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384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938496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936576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30858120491224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Graphs!$E$323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Graphs!$E$324:$E$326</c:f>
              <c:numCache>
                <c:formatCode>General</c:formatCode>
                <c:ptCount val="3"/>
                <c:pt idx="0">
                  <c:v>3.2</c:v>
                </c:pt>
                <c:pt idx="1">
                  <c:v>4.5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FB-4582-8595-3D1D213C31BF}"/>
            </c:ext>
          </c:extLst>
        </c:ser>
        <c:ser>
          <c:idx val="1"/>
          <c:order val="1"/>
          <c:tx>
            <c:strRef>
              <c:f>Graphs!$F$323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Graphs!$D$324:$D$326</c:f>
              <c:strCache>
                <c:ptCount val="3"/>
                <c:pt idx="0">
                  <c:v>Alcohol</c:v>
                </c:pt>
                <c:pt idx="1">
                  <c:v>Marijuana</c:v>
                </c:pt>
                <c:pt idx="2">
                  <c:v>Another Drug</c:v>
                </c:pt>
              </c:strCache>
            </c:strRef>
          </c:cat>
          <c:val>
            <c:numRef>
              <c:f>Graphs!$F$324:$F$326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8.5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FB-4582-8595-3D1D213C31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180160"/>
        <c:axId val="103181696"/>
      </c:barChart>
      <c:catAx>
        <c:axId val="103180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18169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181696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180160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Graphs!$E$308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Graphs!$E$309:$E$312</c:f>
              <c:numCache>
                <c:formatCode>General</c:formatCode>
                <c:ptCount val="4"/>
                <c:pt idx="0">
                  <c:v>23</c:v>
                </c:pt>
                <c:pt idx="1">
                  <c:v>20.8</c:v>
                </c:pt>
                <c:pt idx="2">
                  <c:v>14.7</c:v>
                </c:pt>
                <c:pt idx="3">
                  <c:v>12.4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90-4729-81BF-A42DBD9530E1}"/>
            </c:ext>
          </c:extLst>
        </c:ser>
        <c:ser>
          <c:idx val="1"/>
          <c:order val="1"/>
          <c:tx>
            <c:strRef>
              <c:f>Graphs!$F$308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Graphs!$F$309:$F$312</c:f>
              <c:numCache>
                <c:formatCode>General</c:formatCode>
                <c:ptCount val="4"/>
                <c:pt idx="0">
                  <c:v>17.3</c:v>
                </c:pt>
                <c:pt idx="1">
                  <c:v>15.7</c:v>
                </c:pt>
                <c:pt idx="2">
                  <c:v>4.0999999999999996</c:v>
                </c:pt>
                <c:pt idx="3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90-4729-81BF-A42DBD9530E1}"/>
            </c:ext>
          </c:extLst>
        </c:ser>
        <c:ser>
          <c:idx val="2"/>
          <c:order val="2"/>
          <c:tx>
            <c:strRef>
              <c:f>Graphs!$G$308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Graphs!$G$309:$G$312</c:f>
              <c:numCache>
                <c:formatCode>General</c:formatCode>
                <c:ptCount val="4"/>
                <c:pt idx="0">
                  <c:v>27.2</c:v>
                </c:pt>
                <c:pt idx="1">
                  <c:v>25.2</c:v>
                </c:pt>
                <c:pt idx="2">
                  <c:v>10.3</c:v>
                </c:pt>
                <c:pt idx="3">
                  <c:v>13.1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B90-4729-81BF-A42DBD9530E1}"/>
            </c:ext>
          </c:extLst>
        </c:ser>
        <c:ser>
          <c:idx val="3"/>
          <c:order val="3"/>
          <c:tx>
            <c:strRef>
              <c:f>Graphs!$H$308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Graphs!$D$309:$D$312</c:f>
              <c:strCache>
                <c:ptCount val="4"/>
                <c:pt idx="0">
                  <c:v>Riding with a DUI Driver (Alcohol)</c:v>
                </c:pt>
                <c:pt idx="1">
                  <c:v>Riding with a DUI Driver (Marijuana)</c:v>
                </c:pt>
                <c:pt idx="2">
                  <c:v>Driving Under the Influence (Alcohol)</c:v>
                </c:pt>
                <c:pt idx="3">
                  <c:v>Driving Under the Influence (Marijuana)</c:v>
                </c:pt>
              </c:strCache>
            </c:strRef>
          </c:cat>
          <c:val>
            <c:numRef>
              <c:f>Graphs!$H$309:$H$312</c:f>
              <c:numCache>
                <c:formatCode>General</c:formatCode>
                <c:ptCount val="4"/>
                <c:pt idx="0">
                  <c:v>16.399999999999999</c:v>
                </c:pt>
                <c:pt idx="1">
                  <c:v>22.7</c:v>
                </c:pt>
                <c:pt idx="2">
                  <c:v>5.4</c:v>
                </c:pt>
                <c:pt idx="3">
                  <c:v>10.3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B90-4729-81BF-A42DBD9530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515264"/>
        <c:axId val="103516800"/>
      </c:barChart>
      <c:catAx>
        <c:axId val="103515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1680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51680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1526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3671106811308"/>
          <c:y val="8.6107312021200436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Graphs!$E$12:$G$12</c:f>
              <c:numCache>
                <c:formatCode>General</c:formatCode>
                <c:ptCount val="3"/>
                <c:pt idx="0">
                  <c:v>3.1</c:v>
                </c:pt>
                <c:pt idx="1">
                  <c:v>4.0999999999999996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AB-4227-B80C-9F42503D6F87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Graphs!$H$12:$J$12</c:f>
              <c:numCache>
                <c:formatCode>General</c:formatCode>
                <c:ptCount val="3"/>
                <c:pt idx="0">
                  <c:v>2.6</c:v>
                </c:pt>
                <c:pt idx="1">
                  <c:v>0</c:v>
                </c:pt>
                <c:pt idx="2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AB-4227-B80C-9F42503D6F87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Graphs!$K$12:$M$12</c:f>
              <c:numCache>
                <c:formatCode>General</c:formatCode>
                <c:ptCount val="3"/>
                <c:pt idx="0">
                  <c:v>5.0999999999999996</c:v>
                </c:pt>
                <c:pt idx="1">
                  <c:v>1.4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AB-4227-B80C-9F42503D6F87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Graphs!$N$12:$P$12</c:f>
              <c:numCache>
                <c:formatCode>General</c:formatCode>
                <c:ptCount val="3"/>
                <c:pt idx="0">
                  <c:v>3.9</c:v>
                </c:pt>
                <c:pt idx="1">
                  <c:v>1.1000000000000001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AB-4227-B80C-9F42503D6F87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Graphs!$Q$12:$S$12</c:f>
              <c:numCache>
                <c:formatCode>General</c:formatCode>
                <c:ptCount val="3"/>
                <c:pt idx="0">
                  <c:v>3</c:v>
                </c:pt>
                <c:pt idx="1">
                  <c:v>0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AB-4227-B80C-9F42503D6F87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Graphs!$T$12:$V$12</c:f>
              <c:numCache>
                <c:formatCode>General</c:formatCode>
                <c:ptCount val="3"/>
                <c:pt idx="0">
                  <c:v>0.9</c:v>
                </c:pt>
                <c:pt idx="1">
                  <c:v>0</c:v>
                </c:pt>
                <c:pt idx="2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4AB-4227-B80C-9F42503D6F87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Graphs!$W$12:$Y$12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1.2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AB-4227-B80C-9F42503D6F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078528"/>
        <c:axId val="103227776"/>
      </c:barChart>
      <c:catAx>
        <c:axId val="103078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277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227776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0785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08733677914834"/>
          <c:y val="8.6107337232196643E-2"/>
          <c:w val="0.8453065551106453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>
              <a:solidFill>
                <a:srgbClr val="000000"/>
              </a:solidFill>
            </a:ln>
          </c:spPr>
          <c:invertIfNegative val="0"/>
          <c:val>
            <c:numRef>
              <c:f>Graphs!$K$23:$M$23</c:f>
              <c:numCache>
                <c:formatCode>General</c:formatCode>
                <c:ptCount val="3"/>
                <c:pt idx="0">
                  <c:v>3.5</c:v>
                </c:pt>
                <c:pt idx="1">
                  <c:v>1.5</c:v>
                </c:pt>
                <c:pt idx="2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164-41A1-9413-76FDD0BC4814}"/>
            </c:ext>
          </c:extLst>
        </c:ser>
        <c:ser>
          <c:idx val="4"/>
          <c:order val="1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Graphs!$N$23:$P$23</c:f>
              <c:numCache>
                <c:formatCode>General</c:formatCode>
                <c:ptCount val="3"/>
                <c:pt idx="0">
                  <c:v>3.7</c:v>
                </c:pt>
                <c:pt idx="1">
                  <c:v>3.2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164-41A1-9413-76FDD0BC4814}"/>
            </c:ext>
          </c:extLst>
        </c:ser>
        <c:ser>
          <c:idx val="5"/>
          <c:order val="2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Graphs!$Q$23:$S$23</c:f>
              <c:numCache>
                <c:formatCode>General</c:formatCode>
                <c:ptCount val="3"/>
                <c:pt idx="0">
                  <c:v>2.4</c:v>
                </c:pt>
                <c:pt idx="1">
                  <c:v>0</c:v>
                </c:pt>
                <c:pt idx="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164-41A1-9413-76FDD0BC4814}"/>
            </c:ext>
          </c:extLst>
        </c:ser>
        <c:ser>
          <c:idx val="3"/>
          <c:order val="3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Graphs!$T$23:$V$23</c:f>
              <c:numCache>
                <c:formatCode>General</c:formatCode>
                <c:ptCount val="3"/>
                <c:pt idx="0">
                  <c:v>2.9</c:v>
                </c:pt>
                <c:pt idx="1">
                  <c:v>4.9000000000000004</c:v>
                </c:pt>
                <c:pt idx="2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164-41A1-9413-76FDD0BC4814}"/>
            </c:ext>
          </c:extLst>
        </c:ser>
        <c:ser>
          <c:idx val="6"/>
          <c:order val="4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Graphs!$W$23:$Y$23</c:f>
              <c:numCache>
                <c:formatCode>General</c:formatCode>
                <c:ptCount val="3"/>
                <c:pt idx="0">
                  <c:v>1.8</c:v>
                </c:pt>
                <c:pt idx="1">
                  <c:v>2.1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164-41A1-9413-76FDD0BC48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265792"/>
        <c:axId val="103267328"/>
      </c:barChart>
      <c:catAx>
        <c:axId val="10326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6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2673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265792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63796249018361"/>
          <c:y val="8.6107337232196643E-2"/>
          <c:w val="0.84075592939961008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Graphs!$E$19:$G$19</c:f>
              <c:numCache>
                <c:formatCode>General</c:formatCode>
                <c:ptCount val="3"/>
                <c:pt idx="0">
                  <c:v>0</c:v>
                </c:pt>
                <c:pt idx="1">
                  <c:v>2.2999999999999998</c:v>
                </c:pt>
                <c:pt idx="2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14-4AF5-8DA0-D6435C9CFB63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Graphs!$H$19:$J$19</c:f>
              <c:numCache>
                <c:formatCode>General</c:formatCode>
                <c:ptCount val="3"/>
                <c:pt idx="0">
                  <c:v>1.6</c:v>
                </c:pt>
                <c:pt idx="1">
                  <c:v>4.5999999999999996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814-4AF5-8DA0-D6435C9CFB63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Graphs!$K$19:$M$19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814-4AF5-8DA0-D6435C9CFB63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Graphs!$N$19:$P$19</c:f>
              <c:numCache>
                <c:formatCode>General</c:formatCode>
                <c:ptCount val="3"/>
                <c:pt idx="0">
                  <c:v>2.2000000000000002</c:v>
                </c:pt>
                <c:pt idx="1">
                  <c:v>4.0999999999999996</c:v>
                </c:pt>
                <c:pt idx="2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814-4AF5-8DA0-D6435C9CFB63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Graphs!$Q$19:$S$19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814-4AF5-8DA0-D6435C9CFB63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Graphs!$T$19:$V$19</c:f>
              <c:numCache>
                <c:formatCode>General</c:formatCode>
                <c:ptCount val="3"/>
                <c:pt idx="0">
                  <c:v>0.5</c:v>
                </c:pt>
                <c:pt idx="1">
                  <c:v>0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814-4AF5-8DA0-D6435C9CFB63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Graphs!$W$19:$Y$19</c:f>
              <c:numCache>
                <c:formatCode>General</c:formatCode>
                <c:ptCount val="3"/>
                <c:pt idx="0">
                  <c:v>0.8</c:v>
                </c:pt>
                <c:pt idx="1">
                  <c:v>2.4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814-4AF5-8DA0-D6435C9CF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1132928"/>
        <c:axId val="101228928"/>
      </c:barChart>
      <c:catAx>
        <c:axId val="101132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2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228928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1329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50296059408956"/>
          <c:y val="8.6107337232196643E-2"/>
          <c:w val="0.85289093129570404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Graphs!$E$20:$G$20</c:f>
              <c:numCache>
                <c:formatCode>General</c:formatCode>
                <c:ptCount val="3"/>
                <c:pt idx="0">
                  <c:v>0.9</c:v>
                </c:pt>
                <c:pt idx="1">
                  <c:v>2.2999999999999998</c:v>
                </c:pt>
                <c:pt idx="2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9-4568-A441-C86F7CBC99B0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Graphs!$H$20:$J$20</c:f>
              <c:numCache>
                <c:formatCode>General</c:formatCode>
                <c:ptCount val="3"/>
                <c:pt idx="0">
                  <c:v>4.4000000000000004</c:v>
                </c:pt>
                <c:pt idx="1">
                  <c:v>4.8</c:v>
                </c:pt>
                <c:pt idx="2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19-4568-A441-C86F7CBC99B0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Graphs!$K$20:$M$20</c:f>
              <c:numCache>
                <c:formatCode>General</c:formatCode>
                <c:ptCount val="3"/>
                <c:pt idx="0">
                  <c:v>3.7</c:v>
                </c:pt>
                <c:pt idx="1">
                  <c:v>1.8</c:v>
                </c:pt>
                <c:pt idx="2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819-4568-A441-C86F7CBC99B0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Graphs!$N$20:$P$20</c:f>
              <c:numCache>
                <c:formatCode>General</c:formatCode>
                <c:ptCount val="3"/>
                <c:pt idx="0">
                  <c:v>8.1999999999999993</c:v>
                </c:pt>
                <c:pt idx="1">
                  <c:v>4</c:v>
                </c:pt>
                <c:pt idx="2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819-4568-A441-C86F7CBC99B0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Graphs!$Q$20:$S$20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819-4568-A441-C86F7CBC99B0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Graphs!$T$20:$V$20</c:f>
              <c:numCache>
                <c:formatCode>General</c:formatCode>
                <c:ptCount val="3"/>
                <c:pt idx="0">
                  <c:v>0.8</c:v>
                </c:pt>
                <c:pt idx="1">
                  <c:v>1.4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819-4568-A441-C86F7CBC99B0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Graphs!$W$20:$Y$20</c:f>
              <c:numCache>
                <c:formatCode>General</c:formatCode>
                <c:ptCount val="3"/>
                <c:pt idx="0">
                  <c:v>1.6</c:v>
                </c:pt>
                <c:pt idx="1">
                  <c:v>2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819-4568-A441-C86F7CBC99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448576"/>
        <c:axId val="103450112"/>
      </c:barChart>
      <c:catAx>
        <c:axId val="103448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4501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450112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448576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Graphs!$E$21:$G$21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F3-4367-A086-52E50BABDD9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Graphs!$H$21:$J$21</c:f>
              <c:numCache>
                <c:formatCode>General</c:formatCode>
                <c:ptCount val="3"/>
                <c:pt idx="0">
                  <c:v>0.7</c:v>
                </c:pt>
                <c:pt idx="1">
                  <c:v>1.2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F3-4367-A086-52E50BABDD9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Graphs!$K$21:$M$21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F3-4367-A086-52E50BABDD9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Graphs!$N$21:$P$21</c:f>
              <c:numCache>
                <c:formatCode>General</c:formatCode>
                <c:ptCount val="3"/>
                <c:pt idx="0">
                  <c:v>0.7</c:v>
                </c:pt>
                <c:pt idx="1">
                  <c:v>0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7F3-4367-A086-52E50BABDD9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Graphs!$Q$21:$S$21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7F3-4367-A086-52E50BABDD9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Graphs!$T$21:$V$21</c:f>
              <c:numCache>
                <c:formatCode>General</c:formatCode>
                <c:ptCount val="3"/>
                <c:pt idx="0">
                  <c:v>0.6</c:v>
                </c:pt>
                <c:pt idx="1">
                  <c:v>0</c:v>
                </c:pt>
                <c:pt idx="2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7F3-4367-A086-52E50BABDD9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Graphs!$W$21:$Y$21</c:f>
              <c:numCache>
                <c:formatCode>General</c:formatCode>
                <c:ptCount val="3"/>
                <c:pt idx="0">
                  <c:v>0.5</c:v>
                </c:pt>
                <c:pt idx="1">
                  <c:v>1.6</c:v>
                </c:pt>
                <c:pt idx="2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7F3-4367-A086-52E50BABDD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3654528"/>
        <c:axId val="103656064"/>
      </c:barChart>
      <c:catAx>
        <c:axId val="10365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5606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656064"/>
        <c:scaling>
          <c:orientation val="minMax"/>
          <c:max val="2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654528"/>
        <c:crosses val="autoZero"/>
        <c:crossBetween val="between"/>
        <c:majorUnit val="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021242225267918"/>
          <c:y val="7.3409461663947809E-2"/>
          <c:w val="0.84861955395507305"/>
          <c:h val="0.5547405026982845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>
                <c:manualLayout>
                  <c:x val="-1.343085827659252E-17"/>
                  <c:y val="-8.068582955118508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5FB-4BC1-AB7A-FA9463A42ABC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'Data Sort'!$K$24:$K$41</c:f>
              <c:strCache>
                <c:ptCount val="18"/>
                <c:pt idx="0">
                  <c:v>Alcohol</c:v>
                </c:pt>
                <c:pt idx="1">
                  <c:v>Vaporizer/E-Cigarette</c:v>
                </c:pt>
                <c:pt idx="2">
                  <c:v>Binge Drinking</c:v>
                </c:pt>
                <c:pt idx="3">
                  <c:v>Marijuana or Hashish</c:v>
                </c:pt>
                <c:pt idx="4">
                  <c:v>Cigarettes</c:v>
                </c:pt>
                <c:pt idx="5">
                  <c:v>Over-the-Counter Drugs</c:v>
                </c:pt>
                <c:pt idx="6">
                  <c:v>Synthetic Marijuana*</c:v>
                </c:pt>
                <c:pt idx="7">
                  <c:v>Prescription Pain Relievers</c:v>
                </c:pt>
                <c:pt idx="8">
                  <c:v>Inhalants</c:v>
                </c:pt>
                <c:pt idx="9">
                  <c:v>Prescription Amphetamines</c:v>
                </c:pt>
                <c:pt idx="10">
                  <c:v>Depressants</c:v>
                </c:pt>
                <c:pt idx="11">
                  <c:v>Steroids (without a doctor’s order)</c:v>
                </c:pt>
                <c:pt idx="12">
                  <c:v>Heroin</c:v>
                </c:pt>
                <c:pt idx="13">
                  <c:v>Cocaine or Crack Cocaine</c:v>
                </c:pt>
                <c:pt idx="14">
                  <c:v>Methamphetamine</c:v>
                </c:pt>
                <c:pt idx="15">
                  <c:v>LSD, PCP or Mushrooms</c:v>
                </c:pt>
                <c:pt idx="16">
                  <c:v>Club Drugs</c:v>
                </c:pt>
                <c:pt idx="17">
                  <c:v>Flakka*</c:v>
                </c:pt>
              </c:strCache>
            </c:strRef>
          </c:cat>
          <c:val>
            <c:numRef>
              <c:f>'Data Sort'!$L$24:$L$41</c:f>
              <c:numCache>
                <c:formatCode>0.0</c:formatCode>
                <c:ptCount val="18"/>
                <c:pt idx="0">
                  <c:v>18</c:v>
                </c:pt>
                <c:pt idx="1">
                  <c:v>10.8</c:v>
                </c:pt>
                <c:pt idx="2">
                  <c:v>10</c:v>
                </c:pt>
                <c:pt idx="3">
                  <c:v>4.8</c:v>
                </c:pt>
                <c:pt idx="4">
                  <c:v>4.0999999999999996</c:v>
                </c:pt>
                <c:pt idx="5">
                  <c:v>3.7</c:v>
                </c:pt>
                <c:pt idx="6">
                  <c:v>1.6</c:v>
                </c:pt>
                <c:pt idx="7">
                  <c:v>1</c:v>
                </c:pt>
                <c:pt idx="8">
                  <c:v>0.6</c:v>
                </c:pt>
                <c:pt idx="9">
                  <c:v>0.4</c:v>
                </c:pt>
                <c:pt idx="10">
                  <c:v>0.3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5FB-4BC1-AB7A-FA9463A42A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00966400"/>
        <c:axId val="100967936"/>
      </c:barChart>
      <c:catAx>
        <c:axId val="10096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6793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967936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669628753743666E-2"/>
              <c:y val="0.264273899998477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96640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  <c:userShapes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0628530315162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Graphs!$E$51:$E$55</c:f>
              <c:numCache>
                <c:formatCode>General</c:formatCode>
                <c:ptCount val="5"/>
                <c:pt idx="0">
                  <c:v>8.1999999999999993</c:v>
                </c:pt>
                <c:pt idx="1">
                  <c:v>4.5</c:v>
                </c:pt>
                <c:pt idx="2">
                  <c:v>15.9</c:v>
                </c:pt>
                <c:pt idx="3">
                  <c:v>23.9</c:v>
                </c:pt>
                <c:pt idx="4">
                  <c:v>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C92-48A4-8A63-E7970F7F68F6}"/>
            </c:ext>
          </c:extLst>
        </c:ser>
        <c:ser>
          <c:idx val="1"/>
          <c:order val="1"/>
          <c:tx>
            <c:strRef>
              <c:f>Graphs!$F$50</c:f>
              <c:strCache>
                <c:ptCount val="1"/>
                <c:pt idx="0">
                  <c:v>Florida Statewide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Graphs!$D$51:$D$55</c:f>
              <c:strCache>
                <c:ptCount val="5"/>
                <c:pt idx="0">
                  <c:v>Any illicit drug</c:v>
                </c:pt>
                <c:pt idx="1">
                  <c:v>Any illicit drug other than marijuana</c:v>
                </c:pt>
                <c:pt idx="2">
                  <c:v>Alcohol only</c:v>
                </c:pt>
                <c:pt idx="3">
                  <c:v>Alcohol or any
illicit drug</c:v>
                </c:pt>
                <c:pt idx="4">
                  <c:v>Any illicit drug,
but no alcohol</c:v>
                </c:pt>
              </c:strCache>
            </c:strRef>
          </c:cat>
          <c:val>
            <c:numRef>
              <c:f>Graphs!$F$51:$F$55</c:f>
              <c:numCache>
                <c:formatCode>General</c:formatCode>
                <c:ptCount val="5"/>
                <c:pt idx="0">
                  <c:v>14.7</c:v>
                </c:pt>
                <c:pt idx="1">
                  <c:v>6.8</c:v>
                </c:pt>
                <c:pt idx="2">
                  <c:v>10</c:v>
                </c:pt>
                <c:pt idx="3">
                  <c:v>24.3</c:v>
                </c:pt>
                <c:pt idx="4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92-48A4-8A63-E7970F7F68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590528"/>
        <c:axId val="103592320"/>
      </c:barChart>
      <c:catAx>
        <c:axId val="103590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9232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592320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59052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693173983861072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Graphs!$E$369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Graphs!$E$370:$E$376</c:f>
              <c:numCache>
                <c:formatCode>General</c:formatCode>
                <c:ptCount val="7"/>
                <c:pt idx="0">
                  <c:v>15.2</c:v>
                </c:pt>
                <c:pt idx="1">
                  <c:v>3.4</c:v>
                </c:pt>
                <c:pt idx="2">
                  <c:v>1.9</c:v>
                </c:pt>
                <c:pt idx="3">
                  <c:v>2.6</c:v>
                </c:pt>
                <c:pt idx="4">
                  <c:v>0.4</c:v>
                </c:pt>
                <c:pt idx="5">
                  <c:v>9.3000000000000007</c:v>
                </c:pt>
                <c:pt idx="6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FB-49D0-A26D-DB5EB0D71113}"/>
            </c:ext>
          </c:extLst>
        </c:ser>
        <c:ser>
          <c:idx val="1"/>
          <c:order val="1"/>
          <c:tx>
            <c:strRef>
              <c:f>Graphs!$F$369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Graphs!$D$370:$D$376</c:f>
              <c:strCache>
                <c:ptCount val="7"/>
                <c:pt idx="0">
                  <c:v>Carrying a handgun</c:v>
                </c:pt>
                <c:pt idx="1">
                  <c:v>Selling drugs</c:v>
                </c:pt>
                <c:pt idx="2">
                  <c:v>Attempting to steal a vehicle</c:v>
                </c:pt>
                <c:pt idx="3">
                  <c:v>Being arrested</c:v>
                </c:pt>
                <c:pt idx="4">
                  <c:v>Taking a handgun to school</c:v>
                </c:pt>
                <c:pt idx="5">
                  <c:v>Getting suspended</c:v>
                </c:pt>
                <c:pt idx="6">
                  <c:v>Attacking someone with intent to harm</c:v>
                </c:pt>
              </c:strCache>
            </c:strRef>
          </c:cat>
          <c:val>
            <c:numRef>
              <c:f>Graphs!$F$370:$F$376</c:f>
              <c:numCache>
                <c:formatCode>General</c:formatCode>
                <c:ptCount val="7"/>
                <c:pt idx="0">
                  <c:v>5.5</c:v>
                </c:pt>
                <c:pt idx="1">
                  <c:v>4.2</c:v>
                </c:pt>
                <c:pt idx="2">
                  <c:v>1.3</c:v>
                </c:pt>
                <c:pt idx="3">
                  <c:v>2.4</c:v>
                </c:pt>
                <c:pt idx="4">
                  <c:v>0.6</c:v>
                </c:pt>
                <c:pt idx="5">
                  <c:v>9.8000000000000007</c:v>
                </c:pt>
                <c:pt idx="6">
                  <c:v>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5FB-49D0-A26D-DB5EB0D711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723776"/>
        <c:axId val="103725312"/>
      </c:barChart>
      <c:catAx>
        <c:axId val="103723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253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725312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23776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11301019113226"/>
          <c:y val="8.7030517289234929E-2"/>
          <c:w val="0.86053562417325824"/>
          <c:h val="0.66917398248669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Graphs!$E$256</c:f>
              <c:strCache>
                <c:ptCount val="1"/>
                <c:pt idx="0">
                  <c:v>Middle School</c:v>
                </c:pt>
              </c:strCache>
            </c:strRef>
          </c:tx>
          <c:spPr>
            <a:solidFill>
              <a:schemeClr val="bg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Graphs!$E$257:$E$263</c:f>
              <c:numCache>
                <c:formatCode>0.0</c:formatCode>
                <c:ptCount val="7"/>
                <c:pt idx="0">
                  <c:v>12.6</c:v>
                </c:pt>
                <c:pt idx="1">
                  <c:v>24.1</c:v>
                </c:pt>
                <c:pt idx="2">
                  <c:v>36.700000000000003</c:v>
                </c:pt>
                <c:pt idx="3">
                  <c:v>3.2</c:v>
                </c:pt>
                <c:pt idx="4">
                  <c:v>12.5</c:v>
                </c:pt>
                <c:pt idx="5">
                  <c:v>22</c:v>
                </c:pt>
                <c:pt idx="6">
                  <c:v>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32-4722-867B-C18EC0766C27}"/>
            </c:ext>
          </c:extLst>
        </c:ser>
        <c:ser>
          <c:idx val="1"/>
          <c:order val="1"/>
          <c:tx>
            <c:strRef>
              <c:f>Graphs!$F$256</c:f>
              <c:strCache>
                <c:ptCount val="1"/>
                <c:pt idx="0">
                  <c:v>High School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Graphs!$D$257:$D$263</c:f>
              <c:strCache>
                <c:ptCount val="7"/>
                <c:pt idx="0">
                  <c:v>Skipped
school
because of
bullying</c:v>
                </c:pt>
                <c:pt idx="1">
                  <c:v>Was kicked or
shoved in
past 30 days</c:v>
                </c:pt>
                <c:pt idx="2">
                  <c:v>Was taunted
or teased in
past 30 days</c:v>
                </c:pt>
                <c:pt idx="3">
                  <c:v>Was victim of
cyber bullying
in past
30 days</c:v>
                </c:pt>
                <c:pt idx="4">
                  <c:v>Physically
bullied others
in past
30 days</c:v>
                </c:pt>
                <c:pt idx="5">
                  <c:v>Verbally
bullied others
in past
30 days</c:v>
                </c:pt>
                <c:pt idx="6">
                  <c:v>Cyber bullied
others in past
30 days</c:v>
                </c:pt>
              </c:strCache>
            </c:strRef>
          </c:cat>
          <c:val>
            <c:numRef>
              <c:f>Graphs!$F$257:$F$263</c:f>
              <c:numCache>
                <c:formatCode>0.0</c:formatCode>
                <c:ptCount val="7"/>
                <c:pt idx="0">
                  <c:v>13.9</c:v>
                </c:pt>
                <c:pt idx="1">
                  <c:v>15.7</c:v>
                </c:pt>
                <c:pt idx="2">
                  <c:v>36.700000000000003</c:v>
                </c:pt>
                <c:pt idx="3">
                  <c:v>20.100000000000001</c:v>
                </c:pt>
                <c:pt idx="4">
                  <c:v>9.6</c:v>
                </c:pt>
                <c:pt idx="5">
                  <c:v>14.2</c:v>
                </c:pt>
                <c:pt idx="6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32-4722-867B-C18EC0766C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783040"/>
        <c:axId val="103788928"/>
      </c:barChart>
      <c:catAx>
        <c:axId val="10378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88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78892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7830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8011775167448356E-2"/>
          <c:y val="8.7030517289234929E-2"/>
          <c:w val="0.86963687257672062"/>
          <c:h val="0.716384755580600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Graphs!$E$317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Graphs!$E$318:$E$320</c:f>
              <c:numCache>
                <c:formatCode>General</c:formatCode>
                <c:ptCount val="3"/>
                <c:pt idx="0">
                  <c:v>3.8</c:v>
                </c:pt>
                <c:pt idx="1">
                  <c:v>19.7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E4-4B7C-8C95-465F0617398C}"/>
            </c:ext>
          </c:extLst>
        </c:ser>
        <c:ser>
          <c:idx val="1"/>
          <c:order val="1"/>
          <c:tx>
            <c:strRef>
              <c:f>Graphs!$F$317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Graphs!$D$318:$D$320</c:f>
              <c:strCache>
                <c:ptCount val="3"/>
                <c:pt idx="0">
                  <c:v>Have you ever belonged to a gang?</c:v>
                </c:pt>
                <c:pt idx="1">
                  <c:v>Did that gang have a name?</c:v>
                </c:pt>
                <c:pt idx="2">
                  <c:v>Are you a gang member now?
(High School Only)</c:v>
                </c:pt>
              </c:strCache>
            </c:strRef>
          </c:cat>
          <c:val>
            <c:numRef>
              <c:f>Graphs!$F$318:$F$320</c:f>
              <c:numCache>
                <c:formatCode>General</c:formatCode>
                <c:ptCount val="3"/>
                <c:pt idx="0">
                  <c:v>3.4</c:v>
                </c:pt>
                <c:pt idx="1">
                  <c:v>16.899999999999999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E4-4B7C-8C95-465F061739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3879424"/>
        <c:axId val="103880960"/>
      </c:barChart>
      <c:catAx>
        <c:axId val="103879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880960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3880960"/>
        <c:scaling>
          <c:orientation val="minMax"/>
          <c:max val="5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2.0249209463151577E-2"/>
              <c:y val="0.34426293425120702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879424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Graphs!$E$108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Graphs!$E$109:$E$114</c:f>
              <c:numCache>
                <c:formatCode>General</c:formatCode>
                <c:ptCount val="6"/>
                <c:pt idx="0">
                  <c:v>56</c:v>
                </c:pt>
                <c:pt idx="1">
                  <c:v>69</c:v>
                </c:pt>
                <c:pt idx="2">
                  <c:v>61</c:v>
                </c:pt>
                <c:pt idx="3">
                  <c:v>56</c:v>
                </c:pt>
                <c:pt idx="4">
                  <c:v>59</c:v>
                </c:pt>
                <c:pt idx="5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5A-4253-974A-A1DA80549190}"/>
            </c:ext>
          </c:extLst>
        </c:ser>
        <c:ser>
          <c:idx val="1"/>
          <c:order val="1"/>
          <c:tx>
            <c:strRef>
              <c:f>Graphs!$F$108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Graphs!$D$109:$D$114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Graphs!$F$109:$F$114</c:f>
              <c:numCache>
                <c:formatCode>General</c:formatCode>
                <c:ptCount val="6"/>
                <c:pt idx="0">
                  <c:v>46</c:v>
                </c:pt>
                <c:pt idx="1">
                  <c:v>60</c:v>
                </c:pt>
                <c:pt idx="2">
                  <c:v>56</c:v>
                </c:pt>
                <c:pt idx="3">
                  <c:v>53</c:v>
                </c:pt>
                <c:pt idx="4">
                  <c:v>49</c:v>
                </c:pt>
                <c:pt idx="5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5A-4253-974A-A1DA80549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3938688"/>
        <c:axId val="103956864"/>
      </c:barChart>
      <c:catAx>
        <c:axId val="10393868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56864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3956864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393868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2404900064474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Graphs!$E$150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Graphs!$E$151:$E$157</c:f>
              <c:numCache>
                <c:formatCode>General</c:formatCode>
                <c:ptCount val="7"/>
                <c:pt idx="0">
                  <c:v>45</c:v>
                </c:pt>
                <c:pt idx="1">
                  <c:v>53</c:v>
                </c:pt>
                <c:pt idx="2">
                  <c:v>45</c:v>
                </c:pt>
                <c:pt idx="3">
                  <c:v>38</c:v>
                </c:pt>
                <c:pt idx="4">
                  <c:v>35</c:v>
                </c:pt>
                <c:pt idx="5">
                  <c:v>36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69-4D1D-A11B-E8045A09CD01}"/>
            </c:ext>
          </c:extLst>
        </c:ser>
        <c:ser>
          <c:idx val="1"/>
          <c:order val="1"/>
          <c:tx>
            <c:strRef>
              <c:f>Graphs!$F$150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Graphs!$D$151:$D$157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Graphs!$F$151:$F$157</c:f>
              <c:numCache>
                <c:formatCode>General</c:formatCode>
                <c:ptCount val="7"/>
                <c:pt idx="0">
                  <c:v>42</c:v>
                </c:pt>
                <c:pt idx="1">
                  <c:v>59</c:v>
                </c:pt>
                <c:pt idx="2">
                  <c:v>37</c:v>
                </c:pt>
                <c:pt idx="3">
                  <c:v>37</c:v>
                </c:pt>
                <c:pt idx="4">
                  <c:v>24</c:v>
                </c:pt>
                <c:pt idx="5">
                  <c:v>40</c:v>
                </c:pt>
                <c:pt idx="6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69-4D1D-A11B-E8045A09CD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022400"/>
        <c:axId val="104023936"/>
      </c:barChart>
      <c:catAx>
        <c:axId val="104022400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2393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02393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22400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98259187620889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Graphs!$E$158:$E$162</c:f>
              <c:numCache>
                <c:formatCode>General</c:formatCode>
                <c:ptCount val="5"/>
                <c:pt idx="0">
                  <c:v>41</c:v>
                </c:pt>
                <c:pt idx="1">
                  <c:v>43</c:v>
                </c:pt>
                <c:pt idx="2">
                  <c:v>36</c:v>
                </c:pt>
                <c:pt idx="3">
                  <c:v>33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4C-4B94-A3B0-79D385164A4F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Graphs!$D$158:$D$162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Graphs!$F$158:$F$162</c:f>
              <c:numCache>
                <c:formatCode>General</c:formatCode>
                <c:ptCount val="5"/>
                <c:pt idx="0">
                  <c:v>42</c:v>
                </c:pt>
                <c:pt idx="1">
                  <c:v>53</c:v>
                </c:pt>
                <c:pt idx="2">
                  <c:v>39</c:v>
                </c:pt>
                <c:pt idx="3">
                  <c:v>32</c:v>
                </c:pt>
                <c:pt idx="4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4C-4B94-A3B0-79D385164A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085376"/>
        <c:axId val="104086912"/>
      </c:barChart>
      <c:catAx>
        <c:axId val="104085376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691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08691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085376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749838813668601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Graphs!$E$192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Graphs!$E$193:$E$198</c:f>
              <c:numCache>
                <c:formatCode>General</c:formatCode>
                <c:ptCount val="6"/>
                <c:pt idx="0">
                  <c:v>77</c:v>
                </c:pt>
                <c:pt idx="1">
                  <c:v>55</c:v>
                </c:pt>
                <c:pt idx="2">
                  <c:v>57</c:v>
                </c:pt>
                <c:pt idx="3">
                  <c:v>53</c:v>
                </c:pt>
                <c:pt idx="4">
                  <c:v>65</c:v>
                </c:pt>
                <c:pt idx="5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2A-42C3-832C-4338402E45FD}"/>
            </c:ext>
          </c:extLst>
        </c:ser>
        <c:ser>
          <c:idx val="1"/>
          <c:order val="1"/>
          <c:tx>
            <c:strRef>
              <c:f>Graphs!$F$192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Graphs!$D$193:$D$198</c:f>
              <c:strCache>
                <c:ptCount val="6"/>
                <c:pt idx="0">
                  <c:v>Community Rewards for
Prosocial Involvement</c:v>
                </c:pt>
                <c:pt idx="1">
                  <c:v>Family Opportunities for
Prosocial Involvement</c:v>
                </c:pt>
                <c:pt idx="2">
                  <c:v>Family Rewards for
Prosocial Involvement</c:v>
                </c:pt>
                <c:pt idx="3">
                  <c:v>School Opportunities for
Prosocial Involvement</c:v>
                </c:pt>
                <c:pt idx="4">
                  <c:v>School Rewards for
Prosocial Involvement</c:v>
                </c:pt>
                <c:pt idx="5">
                  <c:v>Religiosity</c:v>
                </c:pt>
              </c:strCache>
            </c:strRef>
          </c:cat>
          <c:val>
            <c:numRef>
              <c:f>Graphs!$F$193:$F$198</c:f>
              <c:numCache>
                <c:formatCode>General</c:formatCode>
                <c:ptCount val="6"/>
                <c:pt idx="0">
                  <c:v>69</c:v>
                </c:pt>
                <c:pt idx="1">
                  <c:v>59</c:v>
                </c:pt>
                <c:pt idx="2">
                  <c:v>56</c:v>
                </c:pt>
                <c:pt idx="3">
                  <c:v>63</c:v>
                </c:pt>
                <c:pt idx="4">
                  <c:v>59</c:v>
                </c:pt>
                <c:pt idx="5">
                  <c:v>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2A-42C3-832C-4338402E45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484224"/>
        <c:axId val="104486016"/>
      </c:barChart>
      <c:catAx>
        <c:axId val="104484224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86016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486016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484224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7246937459703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Graphs!$E$237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Graphs!$E$238:$E$244</c:f>
              <c:numCache>
                <c:formatCode>General</c:formatCode>
                <c:ptCount val="7"/>
                <c:pt idx="0">
                  <c:v>57</c:v>
                </c:pt>
                <c:pt idx="1">
                  <c:v>48</c:v>
                </c:pt>
                <c:pt idx="2">
                  <c:v>38</c:v>
                </c:pt>
                <c:pt idx="3">
                  <c:v>32</c:v>
                </c:pt>
                <c:pt idx="4">
                  <c:v>41</c:v>
                </c:pt>
                <c:pt idx="5">
                  <c:v>49</c:v>
                </c:pt>
                <c:pt idx="6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20-4075-B766-F8B6298809E9}"/>
            </c:ext>
          </c:extLst>
        </c:ser>
        <c:ser>
          <c:idx val="1"/>
          <c:order val="1"/>
          <c:tx>
            <c:strRef>
              <c:f>Graphs!$F$237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Graphs!$D$238:$D$244</c:f>
              <c:strCache>
                <c:ptCount val="7"/>
                <c:pt idx="0">
                  <c:v>Community Disorganization</c:v>
                </c:pt>
                <c:pt idx="1">
                  <c:v>Transitions and Mobility</c:v>
                </c:pt>
                <c:pt idx="2">
                  <c:v>Laws and Norms
Favorable to Drug Use</c:v>
                </c:pt>
                <c:pt idx="3">
                  <c:v>Perceived Availability
of Drugs</c:v>
                </c:pt>
                <c:pt idx="4">
                  <c:v>Perceived Availability
of Handguns</c:v>
                </c:pt>
                <c:pt idx="5">
                  <c:v>Poor Family Management</c:v>
                </c:pt>
                <c:pt idx="6">
                  <c:v>Family Conflict</c:v>
                </c:pt>
              </c:strCache>
            </c:strRef>
          </c:cat>
          <c:val>
            <c:numRef>
              <c:f>Graphs!$F$238:$F$244</c:f>
              <c:numCache>
                <c:formatCode>General</c:formatCode>
                <c:ptCount val="7"/>
                <c:pt idx="0">
                  <c:v>44</c:v>
                </c:pt>
                <c:pt idx="1">
                  <c:v>61</c:v>
                </c:pt>
                <c:pt idx="2">
                  <c:v>31</c:v>
                </c:pt>
                <c:pt idx="3">
                  <c:v>27</c:v>
                </c:pt>
                <c:pt idx="4">
                  <c:v>36</c:v>
                </c:pt>
                <c:pt idx="5">
                  <c:v>38</c:v>
                </c:pt>
                <c:pt idx="6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20-4075-B766-F8B6298809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551552"/>
        <c:axId val="104553088"/>
      </c:barChart>
      <c:catAx>
        <c:axId val="104551552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53088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553088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551552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255125284738041"/>
          <c:y val="6.1895551257253385E-2"/>
          <c:w val="0.74031890660592259"/>
          <c:h val="0.7620889748549323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Graphs!$E$245:$E$249</c:f>
              <c:numCache>
                <c:formatCode>General</c:formatCode>
                <c:ptCount val="5"/>
                <c:pt idx="0">
                  <c:v>42</c:v>
                </c:pt>
                <c:pt idx="1">
                  <c:v>70</c:v>
                </c:pt>
                <c:pt idx="2">
                  <c:v>32</c:v>
                </c:pt>
                <c:pt idx="3">
                  <c:v>42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AA-4FE8-98B6-32CC0411D4A3}"/>
            </c:ext>
          </c:extLst>
        </c:ser>
        <c:ser>
          <c:idx val="1"/>
          <c:order val="1"/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Graphs!$D$245:$D$249</c:f>
              <c:strCache>
                <c:ptCount val="5"/>
                <c:pt idx="0">
                  <c:v>Poor Academic Performance</c:v>
                </c:pt>
                <c:pt idx="1">
                  <c:v>Lack of Commitment
to School</c:v>
                </c:pt>
                <c:pt idx="2">
                  <c:v>Favorable Attitudes toward
Antisocial Behavior</c:v>
                </c:pt>
                <c:pt idx="3">
                  <c:v>Favorable Attitudes toward
ATOD Use</c:v>
                </c:pt>
                <c:pt idx="4">
                  <c:v>Early Initiation of Drug Use</c:v>
                </c:pt>
              </c:strCache>
            </c:strRef>
          </c:cat>
          <c:val>
            <c:numRef>
              <c:f>Graphs!$F$245:$F$249</c:f>
              <c:numCache>
                <c:formatCode>General</c:formatCode>
                <c:ptCount val="5"/>
                <c:pt idx="0">
                  <c:v>44</c:v>
                </c:pt>
                <c:pt idx="1">
                  <c:v>54</c:v>
                </c:pt>
                <c:pt idx="2">
                  <c:v>35</c:v>
                </c:pt>
                <c:pt idx="3">
                  <c:v>36</c:v>
                </c:pt>
                <c:pt idx="4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AA-4FE8-98B6-32CC0411D4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-25"/>
        <c:axId val="104225408"/>
        <c:axId val="104235392"/>
      </c:barChart>
      <c:catAx>
        <c:axId val="104225408"/>
        <c:scaling>
          <c:orientation val="maxMin"/>
        </c:scaling>
        <c:delete val="0"/>
        <c:axPos val="l"/>
        <c:numFmt formatCode="@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35392"/>
        <c:crosses val="autoZero"/>
        <c:auto val="0"/>
        <c:lblAlgn val="ctr"/>
        <c:lblOffset val="0"/>
        <c:tickLblSkip val="1"/>
        <c:tickMarkSkip val="1"/>
        <c:noMultiLvlLbl val="0"/>
      </c:catAx>
      <c:valAx>
        <c:axId val="104235392"/>
        <c:scaling>
          <c:orientation val="minMax"/>
          <c:max val="100"/>
          <c:min val="0"/>
        </c:scaling>
        <c:delete val="0"/>
        <c:axPos val="b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minorGridlines>
          <c:spPr>
            <a:ln w="12700">
              <a:solidFill>
                <a:srgbClr val="C0C0C0"/>
              </a:solidFill>
              <a:prstDash val="solid"/>
            </a:ln>
          </c:spPr>
        </c:minorGridlines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4225408"/>
        <c:crosses val="max"/>
        <c:crossBetween val="between"/>
        <c:majorUnit val="50"/>
        <c:min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57046154213658"/>
          <c:y val="8.6107337232196643E-2"/>
          <c:w val="0.84682343034765706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Graphs!$E$6:$G$6</c:f>
              <c:numCache>
                <c:formatCode>General</c:formatCode>
                <c:ptCount val="3"/>
                <c:pt idx="0">
                  <c:v>18.5</c:v>
                </c:pt>
                <c:pt idx="1">
                  <c:v>40</c:v>
                </c:pt>
                <c:pt idx="2">
                  <c:v>29.5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C5-4870-B5AF-2DB4B852FE7F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Graphs!$H$6:$J$6</c:f>
              <c:numCache>
                <c:formatCode>General</c:formatCode>
                <c:ptCount val="3"/>
                <c:pt idx="0">
                  <c:v>18.399999999999999</c:v>
                </c:pt>
                <c:pt idx="1">
                  <c:v>39.6</c:v>
                </c:pt>
                <c:pt idx="2">
                  <c:v>27.6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C5-4870-B5AF-2DB4B852FE7F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Graphs!$K$6:$M$6</c:f>
              <c:numCache>
                <c:formatCode>General</c:formatCode>
                <c:ptCount val="3"/>
                <c:pt idx="0">
                  <c:v>14.8</c:v>
                </c:pt>
                <c:pt idx="1">
                  <c:v>47.4</c:v>
                </c:pt>
                <c:pt idx="2">
                  <c:v>29.3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3C5-4870-B5AF-2DB4B852FE7F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Graphs!$N$6:$P$6</c:f>
              <c:numCache>
                <c:formatCode>General</c:formatCode>
                <c:ptCount val="3"/>
                <c:pt idx="0">
                  <c:v>22.9</c:v>
                </c:pt>
                <c:pt idx="1">
                  <c:v>25</c:v>
                </c:pt>
                <c:pt idx="2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3C5-4870-B5AF-2DB4B852FE7F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Graphs!$Q$6:$S$6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26.4</c:v>
                </c:pt>
                <c:pt idx="2">
                  <c:v>22.1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3C5-4870-B5AF-2DB4B852FE7F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Graphs!$T$6:$V$6</c:f>
              <c:numCache>
                <c:formatCode>General</c:formatCode>
                <c:ptCount val="3"/>
                <c:pt idx="0">
                  <c:v>12.5</c:v>
                </c:pt>
                <c:pt idx="1">
                  <c:v>27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3C5-4870-B5AF-2DB4B852FE7F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Graphs!#REF!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Graphs!$W$6:$Y$6</c:f>
              <c:numCache>
                <c:formatCode>General</c:formatCode>
                <c:ptCount val="3"/>
                <c:pt idx="0">
                  <c:v>8.3000000000000007</c:v>
                </c:pt>
                <c:pt idx="1">
                  <c:v>25.5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C5-4870-B5AF-2DB4B852FE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687488"/>
        <c:axId val="102689024"/>
      </c:barChart>
      <c:catAx>
        <c:axId val="10268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8902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689024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687488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060421201616009"/>
          <c:y val="8.6107337232196643E-2"/>
          <c:w val="0.84378967987363351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Graphs!$E$7:$G$7</c:f>
              <c:numCache>
                <c:formatCode>General</c:formatCode>
                <c:ptCount val="3"/>
                <c:pt idx="0">
                  <c:v>7.4</c:v>
                </c:pt>
                <c:pt idx="1">
                  <c:v>26.2</c:v>
                </c:pt>
                <c:pt idx="2">
                  <c:v>17.100000000000001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BAA-4560-8D98-FA166CBE7B7D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Graphs!$H$7:$J$7</c:f>
              <c:numCache>
                <c:formatCode>General</c:formatCode>
                <c:ptCount val="3"/>
                <c:pt idx="0">
                  <c:v>7.7</c:v>
                </c:pt>
                <c:pt idx="1">
                  <c:v>25.2</c:v>
                </c:pt>
                <c:pt idx="2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BAA-4560-8D98-FA166CBE7B7D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Graphs!$K$7:$M$7</c:f>
              <c:numCache>
                <c:formatCode>General</c:formatCode>
                <c:ptCount val="3"/>
                <c:pt idx="0">
                  <c:v>9.1999999999999993</c:v>
                </c:pt>
                <c:pt idx="1">
                  <c:v>26.8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BAA-4560-8D98-FA166CBE7B7D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Graphs!$N$7:$P$7</c:f>
              <c:numCache>
                <c:formatCode>General</c:formatCode>
                <c:ptCount val="3"/>
                <c:pt idx="0">
                  <c:v>11.2</c:v>
                </c:pt>
                <c:pt idx="1">
                  <c:v>19.399999999999999</c:v>
                </c:pt>
                <c:pt idx="2">
                  <c:v>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BAA-4560-8D98-FA166CBE7B7D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Graphs!$Q$7:$S$7</c:f>
              <c:numCache>
                <c:formatCode>General</c:formatCode>
                <c:ptCount val="3"/>
                <c:pt idx="0">
                  <c:v>8.4</c:v>
                </c:pt>
                <c:pt idx="1">
                  <c:v>17.2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BAA-4560-8D98-FA166CBE7B7D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Graphs!$T$7:$V$7</c:f>
              <c:numCache>
                <c:formatCode>General</c:formatCode>
                <c:ptCount val="3"/>
                <c:pt idx="0">
                  <c:v>6.8</c:v>
                </c:pt>
                <c:pt idx="1">
                  <c:v>15.1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BAA-4560-8D98-FA166CBE7B7D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Graphs!$W$7:$Y$7</c:f>
              <c:numCache>
                <c:formatCode>General</c:formatCode>
                <c:ptCount val="3"/>
                <c:pt idx="0">
                  <c:v>3.2</c:v>
                </c:pt>
                <c:pt idx="1">
                  <c:v>10.9</c:v>
                </c:pt>
                <c:pt idx="2">
                  <c:v>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AA-4560-8D98-FA166CBE7B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0845440"/>
        <c:axId val="100846976"/>
      </c:barChart>
      <c:catAx>
        <c:axId val="1008454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46976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0846976"/>
        <c:scaling>
          <c:orientation val="minMax"/>
          <c:max val="8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0845440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94236769891818"/>
          <c:y val="8.6107337232196643E-2"/>
          <c:w val="0.84497009546161683"/>
          <c:h val="0.73482970564522299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Graphs!$D$281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Graphs!$E$281:$J$281</c:f>
              <c:numCache>
                <c:formatCode>0.0</c:formatCode>
                <c:ptCount val="6"/>
                <c:pt idx="0">
                  <c:v>29.5</c:v>
                </c:pt>
                <c:pt idx="1">
                  <c:v>27.6</c:v>
                </c:pt>
                <c:pt idx="2">
                  <c:v>29.3</c:v>
                </c:pt>
                <c:pt idx="3">
                  <c:v>23.8</c:v>
                </c:pt>
                <c:pt idx="4">
                  <c:v>22.1</c:v>
                </c:pt>
                <c:pt idx="5">
                  <c:v>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8F-4465-8C23-03474984D4DD}"/>
            </c:ext>
          </c:extLst>
        </c:ser>
        <c:ser>
          <c:idx val="1"/>
          <c:order val="1"/>
          <c:tx>
            <c:strRef>
              <c:f>Graphs!$D$282</c:f>
              <c:strCache>
                <c:ptCount val="1"/>
                <c:pt idx="0">
                  <c:v>Binge Drinking</c:v>
                </c:pt>
              </c:strCache>
            </c:strRef>
          </c:tx>
          <c:spPr>
            <a:ln w="31750">
              <a:solidFill>
                <a:srgbClr val="3366FF"/>
              </a:solidFill>
              <a:prstDash val="solid"/>
            </a:ln>
          </c:spPr>
          <c:marker>
            <c:symbol val="square"/>
            <c:size val="7"/>
            <c:spPr>
              <a:solidFill>
                <a:srgbClr val="3366FF"/>
              </a:solidFill>
              <a:ln>
                <a:solidFill>
                  <a:srgbClr val="3366FF"/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Graphs!$E$282:$J$282</c:f>
              <c:numCache>
                <c:formatCode>0.0</c:formatCode>
                <c:ptCount val="6"/>
                <c:pt idx="0">
                  <c:v>17.100000000000001</c:v>
                </c:pt>
                <c:pt idx="1">
                  <c:v>15.3</c:v>
                </c:pt>
                <c:pt idx="2">
                  <c:v>17</c:v>
                </c:pt>
                <c:pt idx="3">
                  <c:v>14.4</c:v>
                </c:pt>
                <c:pt idx="4">
                  <c:v>12</c:v>
                </c:pt>
                <c:pt idx="5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8F-4465-8C23-03474984D4DD}"/>
            </c:ext>
          </c:extLst>
        </c:ser>
        <c:ser>
          <c:idx val="2"/>
          <c:order val="2"/>
          <c:tx>
            <c:strRef>
              <c:f>Graphs!$D$283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Graphs!$E$283:$J$283</c:f>
              <c:numCache>
                <c:formatCode>0.0</c:formatCode>
                <c:ptCount val="6"/>
                <c:pt idx="0">
                  <c:v>38.6</c:v>
                </c:pt>
                <c:pt idx="1">
                  <c:v>35.200000000000003</c:v>
                </c:pt>
                <c:pt idx="2">
                  <c:v>37.799999999999997</c:v>
                </c:pt>
                <c:pt idx="3">
                  <c:v>29</c:v>
                </c:pt>
                <c:pt idx="4">
                  <c:v>34.5</c:v>
                </c:pt>
                <c:pt idx="5">
                  <c:v>27.3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8F-4465-8C23-03474984D4DD}"/>
            </c:ext>
          </c:extLst>
        </c:ser>
        <c:ser>
          <c:idx val="4"/>
          <c:order val="3"/>
          <c:tx>
            <c:strRef>
              <c:f>Graphs!$D$284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Graphs!$E$280:$J$280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Graphs!$E$284:$J$284</c:f>
              <c:numCache>
                <c:formatCode>0.0</c:formatCode>
                <c:ptCount val="6"/>
                <c:pt idx="0">
                  <c:v>39.1</c:v>
                </c:pt>
                <c:pt idx="1">
                  <c:v>36.5</c:v>
                </c:pt>
                <c:pt idx="2">
                  <c:v>40</c:v>
                </c:pt>
                <c:pt idx="3">
                  <c:v>34.4</c:v>
                </c:pt>
                <c:pt idx="4">
                  <c:v>34.200000000000003</c:v>
                </c:pt>
                <c:pt idx="5">
                  <c:v>40.1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68F-4465-8C23-03474984D4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065472"/>
        <c:axId val="101067008"/>
      </c:lineChart>
      <c:catAx>
        <c:axId val="10106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6700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067008"/>
        <c:scaling>
          <c:orientation val="minMax"/>
          <c:max val="6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65472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8.5421455423874068E-2"/>
          <c:y val="0.91295938104448737"/>
          <c:w val="0.86560365961080799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18020599457156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Graphs!$E$345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Graphs!$E$346:$E$353</c:f>
              <c:numCache>
                <c:formatCode>General</c:formatCode>
                <c:ptCount val="8"/>
                <c:pt idx="0">
                  <c:v>6.7</c:v>
                </c:pt>
                <c:pt idx="1">
                  <c:v>0</c:v>
                </c:pt>
                <c:pt idx="2">
                  <c:v>0</c:v>
                </c:pt>
                <c:pt idx="3">
                  <c:v>12.9</c:v>
                </c:pt>
                <c:pt idx="4">
                  <c:v>52.5</c:v>
                </c:pt>
                <c:pt idx="5">
                  <c:v>0</c:v>
                </c:pt>
                <c:pt idx="6">
                  <c:v>7.5</c:v>
                </c:pt>
                <c:pt idx="7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93-440B-8EBE-CE8D22210CD7}"/>
            </c:ext>
          </c:extLst>
        </c:ser>
        <c:ser>
          <c:idx val="1"/>
          <c:order val="1"/>
          <c:tx>
            <c:strRef>
              <c:f>Graphs!$F$345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Graphs!$D$346:$D$353</c:f>
              <c:strCache>
                <c:ptCount val="8"/>
                <c:pt idx="0">
                  <c:v>Bought in a store</c:v>
                </c:pt>
                <c:pt idx="1">
                  <c:v>Bought in a restaurant, bar, or club</c:v>
                </c:pt>
                <c:pt idx="2">
                  <c:v>Bought at a public event</c:v>
                </c:pt>
                <c:pt idx="3">
                  <c:v>Someone bought it
for me</c:v>
                </c:pt>
                <c:pt idx="4">
                  <c:v>Someone
gave it to me</c:v>
                </c:pt>
                <c:pt idx="5">
                  <c:v>Took it from
a store</c:v>
                </c:pt>
                <c:pt idx="6">
                  <c:v>Took it from
a family member</c:v>
                </c:pt>
                <c:pt idx="7">
                  <c:v>Some other way</c:v>
                </c:pt>
              </c:strCache>
            </c:strRef>
          </c:cat>
          <c:val>
            <c:numRef>
              <c:f>Graphs!$F$346:$F$353</c:f>
              <c:numCache>
                <c:formatCode>0.0</c:formatCode>
                <c:ptCount val="8"/>
                <c:pt idx="0">
                  <c:v>8.3000000000000007</c:v>
                </c:pt>
                <c:pt idx="1">
                  <c:v>1.6</c:v>
                </c:pt>
                <c:pt idx="2">
                  <c:v>0.7</c:v>
                </c:pt>
                <c:pt idx="3">
                  <c:v>14.7</c:v>
                </c:pt>
                <c:pt idx="4">
                  <c:v>44.8</c:v>
                </c:pt>
                <c:pt idx="5">
                  <c:v>0.3</c:v>
                </c:pt>
                <c:pt idx="6">
                  <c:v>11.7</c:v>
                </c:pt>
                <c:pt idx="7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93-440B-8EBE-CE8D22210C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001472"/>
        <c:axId val="101117952"/>
      </c:barChart>
      <c:catAx>
        <c:axId val="101001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11795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117952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00147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08872373208154"/>
          <c:y val="6.8458163508782185E-2"/>
          <c:w val="0.86469739069288265"/>
          <c:h val="0.726747872684201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Graphs!$E$356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chemeClr val="tx1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Graphs!$E$357:$E$364</c:f>
              <c:numCache>
                <c:formatCode>General</c:formatCode>
                <c:ptCount val="8"/>
                <c:pt idx="0">
                  <c:v>25.9</c:v>
                </c:pt>
                <c:pt idx="1">
                  <c:v>6.5</c:v>
                </c:pt>
                <c:pt idx="2">
                  <c:v>11.6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14.6</c:v>
                </c:pt>
                <c:pt idx="7">
                  <c:v>41.3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1F-4FBC-98DA-4077EAD0837A}"/>
            </c:ext>
          </c:extLst>
        </c:ser>
        <c:ser>
          <c:idx val="1"/>
          <c:order val="1"/>
          <c:tx>
            <c:strRef>
              <c:f>Graphs!$F$356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Graphs!$D$357:$D$364</c:f>
              <c:strCache>
                <c:ptCount val="8"/>
                <c:pt idx="0">
                  <c:v>My home</c:v>
                </c:pt>
                <c:pt idx="1">
                  <c:v>Another person's home</c:v>
                </c:pt>
                <c:pt idx="2">
                  <c:v>Car or other vehicle</c:v>
                </c:pt>
                <c:pt idx="3">
                  <c:v>Restaurant, bar, or club</c:v>
                </c:pt>
                <c:pt idx="4">
                  <c:v>Public place</c:v>
                </c:pt>
                <c:pt idx="5">
                  <c:v>Public event</c:v>
                </c:pt>
                <c:pt idx="6">
                  <c:v>School property</c:v>
                </c:pt>
                <c:pt idx="7">
                  <c:v>Some other place</c:v>
                </c:pt>
              </c:strCache>
            </c:strRef>
          </c:cat>
          <c:val>
            <c:numRef>
              <c:f>Graphs!$F$357:$F$364</c:f>
              <c:numCache>
                <c:formatCode>General</c:formatCode>
                <c:ptCount val="8"/>
                <c:pt idx="0">
                  <c:v>37.700000000000003</c:v>
                </c:pt>
                <c:pt idx="1">
                  <c:v>40</c:v>
                </c:pt>
                <c:pt idx="2">
                  <c:v>1.7</c:v>
                </c:pt>
                <c:pt idx="3">
                  <c:v>2.7</c:v>
                </c:pt>
                <c:pt idx="4">
                  <c:v>3.9</c:v>
                </c:pt>
                <c:pt idx="5">
                  <c:v>1.6</c:v>
                </c:pt>
                <c:pt idx="6">
                  <c:v>1.3</c:v>
                </c:pt>
                <c:pt idx="7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1F-4FBC-98DA-4077EAD083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0"/>
        <c:axId val="101265792"/>
        <c:axId val="101267328"/>
      </c:barChart>
      <c:catAx>
        <c:axId val="1012657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673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1267328"/>
        <c:scaling>
          <c:orientation val="minMax"/>
          <c:max val="75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3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</a:t>
                </a:r>
              </a:p>
            </c:rich>
          </c:tx>
          <c:layout>
            <c:manualLayout>
              <c:xMode val="edge"/>
              <c:yMode val="edge"/>
              <c:x val="1.7107247259621556E-2"/>
              <c:y val="0.36868588718479828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1265792"/>
        <c:crosses val="autoZero"/>
        <c:crossBetween val="between"/>
        <c:majorUnit val="25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11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01983583110132"/>
          <c:y val="8.6107337232196643E-2"/>
          <c:w val="0.85137405605869232"/>
          <c:h val="0.726055499180057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Graphs!$E$3</c:f>
              <c:strCache>
                <c:ptCount val="1"/>
                <c:pt idx="0">
                  <c:v>County 2006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Graphs!$E$8:$G$8</c:f>
              <c:numCache>
                <c:formatCode>General</c:formatCode>
                <c:ptCount val="3"/>
                <c:pt idx="0">
                  <c:v>3</c:v>
                </c:pt>
                <c:pt idx="1">
                  <c:v>13.9</c:v>
                </c:pt>
                <c:pt idx="2">
                  <c:v>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AE-468C-9E0C-B32CAA64DF06}"/>
            </c:ext>
          </c:extLst>
        </c:ser>
        <c:ser>
          <c:idx val="1"/>
          <c:order val="1"/>
          <c:tx>
            <c:strRef>
              <c:f>Graphs!$H$3</c:f>
              <c:strCache>
                <c:ptCount val="1"/>
                <c:pt idx="0">
                  <c:v>County 2008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Graphs!$H$8:$J$8</c:f>
              <c:numCache>
                <c:formatCode>General</c:formatCode>
                <c:ptCount val="3"/>
                <c:pt idx="0">
                  <c:v>7.9</c:v>
                </c:pt>
                <c:pt idx="1">
                  <c:v>18.899999999999999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AE-468C-9E0C-B32CAA64DF06}"/>
            </c:ext>
          </c:extLst>
        </c:ser>
        <c:ser>
          <c:idx val="2"/>
          <c:order val="2"/>
          <c:tx>
            <c:strRef>
              <c:f>Graphs!$K$3</c:f>
              <c:strCache>
                <c:ptCount val="1"/>
                <c:pt idx="0">
                  <c:v>County 2010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Graphs!$K$8:$M$8</c:f>
              <c:numCache>
                <c:formatCode>General</c:formatCode>
                <c:ptCount val="3"/>
                <c:pt idx="0">
                  <c:v>3</c:v>
                </c:pt>
                <c:pt idx="1">
                  <c:v>10.8</c:v>
                </c:pt>
                <c:pt idx="2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AE-468C-9E0C-B32CAA64DF06}"/>
            </c:ext>
          </c:extLst>
        </c:ser>
        <c:ser>
          <c:idx val="4"/>
          <c:order val="3"/>
          <c:tx>
            <c:strRef>
              <c:f>Graphs!$N$3</c:f>
              <c:strCache>
                <c:ptCount val="1"/>
                <c:pt idx="0">
                  <c:v>County 2012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Graphs!$N$8:$P$8</c:f>
              <c:numCache>
                <c:formatCode>General</c:formatCode>
                <c:ptCount val="3"/>
                <c:pt idx="0">
                  <c:v>9.6</c:v>
                </c:pt>
                <c:pt idx="1">
                  <c:v>23.1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AE-468C-9E0C-B32CAA64DF06}"/>
            </c:ext>
          </c:extLst>
        </c:ser>
        <c:ser>
          <c:idx val="5"/>
          <c:order val="4"/>
          <c:tx>
            <c:strRef>
              <c:f>Graphs!$Q$3</c:f>
              <c:strCache>
                <c:ptCount val="1"/>
                <c:pt idx="0">
                  <c:v>County 2014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Graphs!$Q$8:$S$8</c:f>
              <c:numCache>
                <c:formatCode>General</c:formatCode>
                <c:ptCount val="3"/>
                <c:pt idx="0">
                  <c:v>3.4</c:v>
                </c:pt>
                <c:pt idx="1">
                  <c:v>9.3000000000000007</c:v>
                </c:pt>
                <c:pt idx="2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AE-468C-9E0C-B32CAA64DF06}"/>
            </c:ext>
          </c:extLst>
        </c:ser>
        <c:ser>
          <c:idx val="3"/>
          <c:order val="5"/>
          <c:tx>
            <c:strRef>
              <c:f>Graphs!$T$3</c:f>
              <c:strCache>
                <c:ptCount val="1"/>
                <c:pt idx="0">
                  <c:v>County 2016</c:v>
                </c:pt>
              </c:strCache>
            </c:strRef>
          </c:tx>
          <c:spPr>
            <a:solidFill>
              <a:srgbClr val="3366FF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Graphs!$T$8:$V$8</c:f>
              <c:numCache>
                <c:formatCode>General</c:formatCode>
                <c:ptCount val="3"/>
                <c:pt idx="0">
                  <c:v>0.6</c:v>
                </c:pt>
                <c:pt idx="1">
                  <c:v>10</c:v>
                </c:pt>
                <c:pt idx="2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5AE-468C-9E0C-B32CAA64DF06}"/>
            </c:ext>
          </c:extLst>
        </c:ser>
        <c:ser>
          <c:idx val="6"/>
          <c:order val="6"/>
          <c:tx>
            <c:strRef>
              <c:f>Graphs!$W$3</c:f>
              <c:strCache>
                <c:ptCount val="1"/>
                <c:pt idx="0">
                  <c:v>Florida 2016</c:v>
                </c:pt>
              </c:strCache>
            </c:strRef>
          </c:tx>
          <c:spPr>
            <a:solidFill>
              <a:schemeClr val="tx1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cat>
            <c:strRef>
              <c:f>Graphs!$D$27:$D$29</c:f>
              <c:strCache>
                <c:ptCount val="3"/>
                <c:pt idx="0">
                  <c:v>Middle School</c:v>
                </c:pt>
                <c:pt idx="1">
                  <c:v>High School</c:v>
                </c:pt>
                <c:pt idx="2">
                  <c:v>Overall</c:v>
                </c:pt>
              </c:strCache>
            </c:strRef>
          </c:cat>
          <c:val>
            <c:numRef>
              <c:f>Graphs!$W$8:$Y$8</c:f>
              <c:numCache>
                <c:formatCode>General</c:formatCode>
                <c:ptCount val="3"/>
                <c:pt idx="0">
                  <c:v>1.4</c:v>
                </c:pt>
                <c:pt idx="1">
                  <c:v>4.8</c:v>
                </c:pt>
                <c:pt idx="2">
                  <c:v>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5AE-468C-9E0C-B32CAA64DF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overlap val="-15"/>
        <c:axId val="102712832"/>
        <c:axId val="102714368"/>
      </c:barChart>
      <c:catAx>
        <c:axId val="1027128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1436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714368"/>
        <c:scaling>
          <c:orientation val="minMax"/>
          <c:max val="3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12832"/>
        <c:crosses val="autoZero"/>
        <c:crossBetween val="between"/>
        <c:majorUnit val="10"/>
      </c:valAx>
      <c:spPr>
        <a:noFill/>
        <a:ln w="12700">
          <a:solidFill>
            <a:srgbClr val="000080"/>
          </a:solidFill>
          <a:prstDash val="solid"/>
        </a:ln>
      </c:spPr>
    </c:plotArea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221174145040745E-2"/>
          <c:y val="8.6107337232196643E-2"/>
          <c:w val="0.86317259830575788"/>
          <c:h val="0.71082977452493812"/>
        </c:manualLayout>
      </c:layout>
      <c:lineChart>
        <c:grouping val="standard"/>
        <c:varyColors val="0"/>
        <c:ser>
          <c:idx val="0"/>
          <c:order val="0"/>
          <c:tx>
            <c:strRef>
              <c:f>Graphs!$D$288</c:f>
              <c:strCache>
                <c:ptCount val="1"/>
                <c:pt idx="0">
                  <c:v>Past-30-Day Use</c:v>
                </c:pt>
              </c:strCache>
            </c:strRef>
          </c:tx>
          <c:spPr>
            <a:ln w="31750">
              <a:solidFill>
                <a:schemeClr val="tx1"/>
              </a:solidFill>
              <a:prstDash val="solid"/>
            </a:ln>
          </c:spPr>
          <c:marker>
            <c:symbol val="diamond"/>
            <c:size val="9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Graphs!$E$288:$J$288</c:f>
              <c:numCache>
                <c:formatCode>0.0</c:formatCode>
                <c:ptCount val="6"/>
                <c:pt idx="0">
                  <c:v>8.6</c:v>
                </c:pt>
                <c:pt idx="1">
                  <c:v>12.7</c:v>
                </c:pt>
                <c:pt idx="2">
                  <c:v>6.5</c:v>
                </c:pt>
                <c:pt idx="3">
                  <c:v>15</c:v>
                </c:pt>
                <c:pt idx="4">
                  <c:v>5.7</c:v>
                </c:pt>
                <c:pt idx="5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71-4868-ABD0-3CAF529DD0EE}"/>
            </c:ext>
          </c:extLst>
        </c:ser>
        <c:ser>
          <c:idx val="2"/>
          <c:order val="1"/>
          <c:tx>
            <c:strRef>
              <c:f>Graphs!$D$289</c:f>
              <c:strCache>
                <c:ptCount val="1"/>
                <c:pt idx="0">
                  <c:v>Use by Age 13</c:v>
                </c:pt>
              </c:strCache>
            </c:strRef>
          </c:tx>
          <c:spPr>
            <a:ln w="31750">
              <a:solidFill>
                <a:schemeClr val="accent4">
                  <a:lumMod val="75000"/>
                </a:schemeClr>
              </a:solidFill>
              <a:prstDash val="solid"/>
            </a:ln>
          </c:spPr>
          <c:marker>
            <c:symbol val="triangle"/>
            <c:size val="8"/>
            <c:spPr>
              <a:solidFill>
                <a:schemeClr val="accent4">
                  <a:lumMod val="75000"/>
                </a:schemeClr>
              </a:solidFill>
              <a:ln>
                <a:solidFill>
                  <a:schemeClr val="accent4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Graphs!$E$289:$J$289</c:f>
              <c:numCache>
                <c:formatCode>0.0</c:formatCode>
                <c:ptCount val="6"/>
                <c:pt idx="0">
                  <c:v>42.7</c:v>
                </c:pt>
                <c:pt idx="1">
                  <c:v>25.1</c:v>
                </c:pt>
                <c:pt idx="2">
                  <c:v>41.7</c:v>
                </c:pt>
                <c:pt idx="3">
                  <c:v>19</c:v>
                </c:pt>
                <c:pt idx="4">
                  <c:v>17.600000000000001</c:v>
                </c:pt>
                <c:pt idx="5">
                  <c:v>14.3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71-4868-ABD0-3CAF529DD0EE}"/>
            </c:ext>
          </c:extLst>
        </c:ser>
        <c:ser>
          <c:idx val="4"/>
          <c:order val="2"/>
          <c:tx>
            <c:strRef>
              <c:f>Graphs!$D$290</c:f>
              <c:strCache>
                <c:ptCount val="1"/>
                <c:pt idx="0">
                  <c:v>Great Risk of Harm</c:v>
                </c:pt>
              </c:strCache>
            </c:strRef>
          </c:tx>
          <c:spPr>
            <a:ln w="31750">
              <a:solidFill>
                <a:schemeClr val="accent3">
                  <a:lumMod val="75000"/>
                </a:schemeClr>
              </a:solidFill>
              <a:prstDash val="solid"/>
            </a:ln>
          </c:spPr>
          <c:marker>
            <c:symbol val="circle"/>
            <c:size val="7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</c:spPr>
          </c:marker>
          <c:cat>
            <c:numRef>
              <c:f>Graphs!$E$287:$J$287</c:f>
              <c:numCache>
                <c:formatCode>General</c:formatCode>
                <c:ptCount val="6"/>
                <c:pt idx="0">
                  <c:v>2006</c:v>
                </c:pt>
                <c:pt idx="1">
                  <c:v>2008</c:v>
                </c:pt>
                <c:pt idx="2">
                  <c:v>2010</c:v>
                </c:pt>
                <c:pt idx="3">
                  <c:v>2012</c:v>
                </c:pt>
                <c:pt idx="4">
                  <c:v>2014</c:v>
                </c:pt>
                <c:pt idx="5">
                  <c:v>2016</c:v>
                </c:pt>
              </c:numCache>
            </c:numRef>
          </c:cat>
          <c:val>
            <c:numRef>
              <c:f>Graphs!$E$290:$J$290</c:f>
              <c:numCache>
                <c:formatCode>0.0</c:formatCode>
                <c:ptCount val="6"/>
                <c:pt idx="0">
                  <c:v>64.099999999999994</c:v>
                </c:pt>
                <c:pt idx="1">
                  <c:v>58.7</c:v>
                </c:pt>
                <c:pt idx="2">
                  <c:v>65</c:v>
                </c:pt>
                <c:pt idx="3">
                  <c:v>53.5</c:v>
                </c:pt>
                <c:pt idx="4">
                  <c:v>59.4</c:v>
                </c:pt>
                <c:pt idx="5">
                  <c:v>68.2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71-4868-ABD0-3CAF529DD0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785024"/>
        <c:axId val="102786944"/>
      </c:lineChart>
      <c:catAx>
        <c:axId val="102785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869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02786944"/>
        <c:scaling>
          <c:orientation val="minMax"/>
          <c:max val="100"/>
          <c:min val="0"/>
        </c:scaling>
        <c:delete val="0"/>
        <c:axPos val="l"/>
        <c:majorGridlines>
          <c:spPr>
            <a:ln w="3175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2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US"/>
                  <a:t>Percentage Use</a:t>
                </a:r>
              </a:p>
            </c:rich>
          </c:tx>
          <c:layout>
            <c:manualLayout>
              <c:xMode val="edge"/>
              <c:yMode val="edge"/>
              <c:x val="1.334814376871833E-2"/>
              <c:y val="0.35725937546007913"/>
            </c:manualLayout>
          </c:layout>
          <c:overlay val="0"/>
          <c:spPr>
            <a:noFill/>
            <a:ln w="25400">
              <a:noFill/>
            </a:ln>
          </c:spPr>
        </c:title>
        <c:numFmt formatCode="0.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02785024"/>
        <c:crosses val="autoZero"/>
        <c:crossBetween val="between"/>
        <c:majorUnit val="20"/>
      </c:valAx>
      <c:spPr>
        <a:noFill/>
        <a:ln w="12700">
          <a:solidFill>
            <a:srgbClr val="000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1389523408550041"/>
          <c:y val="0.91295938104448737"/>
          <c:w val="0.79271075757168585"/>
          <c:h val="4.6421663442940075E-2"/>
        </c:manualLayout>
      </c:layout>
      <c:overlay val="0"/>
      <c:spPr>
        <a:ln w="6350">
          <a:solidFill>
            <a:schemeClr val="tx1"/>
          </a:solidFill>
        </a:ln>
      </c:spPr>
      <c:txPr>
        <a:bodyPr/>
        <a:lstStyle/>
        <a:p>
          <a:pPr>
            <a:defRPr sz="1010" b="1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E1F4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0.0216</cdr:x>
      <cdr:y>0.92508</cdr:y>
    </cdr:from>
    <cdr:to>
      <cdr:x>0.20806</cdr:x>
      <cdr:y>0.97075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80816" y="4555467"/>
          <a:ext cx="1561128" cy="224933"/>
        </a:xfrm>
        <a:prstGeom xmlns:a="http://schemas.openxmlformats.org/drawingml/2006/main" prst="rect">
          <a:avLst/>
        </a:prstGeom>
        <a:solidFill xmlns:a="http://schemas.openxmlformats.org/drawingml/2006/main">
          <a:srgbClr val="3366FF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 School Only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0.02454</cdr:x>
      <cdr:y>0.9294</cdr:y>
    </cdr:from>
    <cdr:to>
      <cdr:x>0.20916</cdr:x>
      <cdr:y>0.97176</cdr:y>
    </cdr:to>
    <cdr:sp macro="" textlink="">
      <cdr:nvSpPr>
        <cdr:cNvPr id="2" name="Text Box 7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725" y="5851525"/>
          <a:ext cx="1600200" cy="266700"/>
        </a:xfrm>
        <a:prstGeom xmlns:a="http://schemas.openxmlformats.org/drawingml/2006/main" prst="rect">
          <a:avLst/>
        </a:prstGeom>
        <a:solidFill xmlns:a="http://schemas.openxmlformats.org/drawingml/2006/main">
          <a:schemeClr val="tx1"/>
        </a:solidFill>
        <a:ln xmlns:a="http://schemas.openxmlformats.org/drawingml/2006/main" w="9525">
          <a:solidFill>
            <a:schemeClr val="tx1"/>
          </a:solidFill>
          <a:miter lim="800000"/>
          <a:headEnd/>
          <a:tailEnd/>
        </a:ln>
      </cdr:spPr>
      <cdr:txBody>
        <a:bodyPr xmlns:a="http://schemas.openxmlformats.org/drawingml/2006/main" anchor="ctr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>
            <a:lnSpc>
              <a:spcPct val="90000"/>
            </a:lnSpc>
          </a:pPr>
          <a:r>
            <a:rPr lang="en-US" sz="1100" dirty="0">
              <a:solidFill>
                <a:schemeClr val="bg1"/>
              </a:solidFill>
              <a:latin typeface="Franklin Gothic Medium" pitchFamily="34" charset="0"/>
            </a:rPr>
            <a:t>* High</a:t>
          </a:r>
          <a:r>
            <a:rPr lang="en-US" sz="1100" baseline="0" dirty="0">
              <a:solidFill>
                <a:schemeClr val="bg1"/>
              </a:solidFill>
              <a:latin typeface="Franklin Gothic Medium" pitchFamily="34" charset="0"/>
            </a:rPr>
            <a:t> School Only</a:t>
          </a:r>
          <a:endParaRPr lang="en-US" sz="1100" dirty="0">
            <a:solidFill>
              <a:schemeClr val="bg1"/>
            </a:solidFill>
            <a:latin typeface="Franklin Gothic Medium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8" descr="FL Graphic copy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905000" y="221199"/>
            <a:ext cx="7391399" cy="5798601"/>
          </a:xfrm>
          <a:prstGeom prst="rect">
            <a:avLst/>
          </a:prstGeom>
          <a:noFill/>
        </p:spPr>
      </p:pic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04800" y="13716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2016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FLORIDA YOUTH </a:t>
            </a:r>
            <a:b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</a:b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 Condensed" pitchFamily="34" charset="0"/>
              </a:rPr>
              <a:t>SUBSTANCE ABUSE 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2578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4000" b="1" dirty="0">
                <a:solidFill>
                  <a:schemeClr val="tx1"/>
                </a:solidFill>
                <a:latin typeface="Gill Sans MT" pitchFamily="34" charset="0"/>
              </a:rPr>
              <a:t>Glades County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Glades County, 2006-2016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902337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291521"/>
              </p:ext>
            </p:extLst>
          </p:nvPr>
        </p:nvGraphicFramePr>
        <p:xfrm>
          <a:off x="394838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Glades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571950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Glades County and Florida Statewide, 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29743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Glades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278282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Glades County, 2006-2016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634904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and past-30-day vaporizer/e-cigarette use, Glades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302913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Glades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Glades County, 2006-2016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25154"/>
              </p:ext>
            </p:extLst>
          </p:nvPr>
        </p:nvGraphicFramePr>
        <p:xfrm>
          <a:off x="390525" y="13716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224910"/>
              </p:ext>
            </p:extLst>
          </p:nvPr>
        </p:nvGraphicFramePr>
        <p:xfrm>
          <a:off x="37147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ATOD use before or during school, Glades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365443"/>
              </p:ext>
            </p:extLst>
          </p:nvPr>
        </p:nvGraphicFramePr>
        <p:xfrm>
          <a:off x="390525" y="1400175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Glades County 2012-2016 and Florida Statewide 2016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Glades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2012-2016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administration: February of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237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8.8 percentage points for M.S. prevalence rates and 12.3 percentage points for H.S. prevalence rates.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Glades County, past-30-day alcohol use was reported at 18.0%, compared to 18.3%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17.1% in 2006 to 10.0%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8.6% in 2006 to 4.1%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27.2% of high school students have ridden in a car with a driver who was under the influence of alcohol, and 25.2%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2862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Glades County 2006-2016 and Florida Statewide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28474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Glades County 2010-2016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2010-2016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666652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 use, Glades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809830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Glades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176670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 use, Glades County 2006-2016 and Florida Statewide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508026"/>
              </p:ext>
            </p:extLst>
          </p:nvPr>
        </p:nvGraphicFramePr>
        <p:xfrm>
          <a:off x="397714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Glades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Glades County, 4.5% of surveyed students reported the use of any illicit drug other than marijuana in the past 30 days, compared to 6.8%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inhalant use decreased from 3.6% in 2006 to 0.6%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increased from 1.1% in 2012 to 1.6% in 2016.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2.9% reported the use of over-the-counter drugs in the past 30 days, a rate higher than any other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illicit drug.</a:t>
            </a:r>
            <a:endParaRPr lang="en-US" sz="28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Including Bullying-Related Behaviors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Lifetime and Past-30-Day ATOD 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04376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Glades County and Florida Statewide, 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9470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Glades County middle and high school students, 2016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63646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Glades County and Florida Statewide,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Glades County, prevalence rates for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(2.6%),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(1.9%),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less than 3.0%.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(15.2%) and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(9.3%).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Glades County, 36.7% of students have been socially bullied, 21.0% have been physically bullied, and 9.5%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3.8% of students have belonged to a gang, and 4.1% of high school students are currently gang members.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2016 Results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181545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7191359"/>
              </p:ext>
            </p:extLst>
          </p:nvPr>
        </p:nvGraphicFramePr>
        <p:xfrm>
          <a:off x="381000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857107"/>
              </p:ext>
            </p:extLst>
          </p:nvPr>
        </p:nvGraphicFramePr>
        <p:xfrm>
          <a:off x="39052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1389985"/>
              </p:ext>
            </p:extLst>
          </p:nvPr>
        </p:nvGraphicFramePr>
        <p:xfrm>
          <a:off x="381000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3624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Glades County students, 2016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27279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690641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Glades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Glades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Community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</a:t>
            </a:r>
            <a:r>
              <a:rPr lang="en-US" sz="2800" dirty="0">
                <a:latin typeface="Gill Sans MT" pitchFamily="34" charset="0"/>
              </a:rPr>
              <a:t> (56%)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Opportunities for Prosocial Involvement </a:t>
            </a:r>
            <a:r>
              <a:rPr lang="en-US" sz="2800" dirty="0">
                <a:latin typeface="Gill Sans MT" pitchFamily="34" charset="0"/>
              </a:rPr>
              <a:t>(55%),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(53%), </a:t>
            </a:r>
            <a:r>
              <a:rPr lang="en-US" sz="2800" i="1" dirty="0">
                <a:latin typeface="Gill Sans MT" pitchFamily="34" charset="0"/>
              </a:rPr>
              <a:t>Community Disorganization</a:t>
            </a:r>
            <a:r>
              <a:rPr lang="en-US" sz="2800" dirty="0">
                <a:latin typeface="Gill Sans MT" pitchFamily="34" charset="0"/>
              </a:rPr>
              <a:t> (45%), and </a:t>
            </a:r>
            <a:r>
              <a:rPr lang="en-US" sz="2800" i="1" dirty="0">
                <a:latin typeface="Gill Sans MT" pitchFamily="34" charset="0"/>
              </a:rPr>
              <a:t>Laws and Norms Favorable to Drug Use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(70%) and </a:t>
            </a:r>
            <a:r>
              <a:rPr lang="en-US" sz="2800" i="1" dirty="0">
                <a:latin typeface="Gill Sans MT" pitchFamily="34" charset="0"/>
              </a:rPr>
              <a:t>Community Disorganization </a:t>
            </a:r>
            <a:r>
              <a:rPr lang="en-US" sz="2800">
                <a:latin typeface="Gill Sans MT" pitchFamily="34" charset="0"/>
              </a:rPr>
              <a:t>(57%) </a:t>
            </a:r>
            <a:r>
              <a:rPr lang="en-US" sz="2800" dirty="0">
                <a:latin typeface="Gill Sans MT" pitchFamily="34" charset="0"/>
              </a:rPr>
              <a:t>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Glades County students, 2016</a:t>
            </a:r>
          </a:p>
        </p:txBody>
      </p:sp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056222"/>
              </p:ext>
            </p:extLst>
          </p:nvPr>
        </p:nvGraphicFramePr>
        <p:xfrm>
          <a:off x="371475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35.0% for lifetime use and 18.0% for past-30-day use, alcohol is the most commonly used drug among Glades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(18.5% lifetime and 10.8% past-30-day) and marijuana (13.9% lifetime and 4.8%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18.8%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ATOD categories, past-30-day prevalence ranges from 4.1% for cigarettes to 0.0% for club drugs; LSD, PCP, or mushrooms; methamphetamine; cocaine; heroin;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2006-2016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ATODs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627157"/>
              </p:ext>
            </p:extLst>
          </p:nvPr>
        </p:nvGraphicFramePr>
        <p:xfrm>
          <a:off x="390525" y="15240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Glades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922475"/>
              </p:ext>
            </p:extLst>
          </p:nvPr>
        </p:nvGraphicFramePr>
        <p:xfrm>
          <a:off x="367162" y="1447800"/>
          <a:ext cx="8372475" cy="4924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Glades County 2006-2016 and Florida Statewide 2016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Glades County 2006-2016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9146</TotalTime>
  <Words>1381</Words>
  <Application>Microsoft Office PowerPoint</Application>
  <PresentationFormat>On-screen Show (4:3)</PresentationFormat>
  <Paragraphs>222</Paragraphs>
  <Slides>42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0" baseType="lpstr">
      <vt:lpstr>Arial</vt:lpstr>
      <vt:lpstr>Calibri</vt:lpstr>
      <vt:lpstr>Franklin Gothic Medium</vt:lpstr>
      <vt:lpstr>Gill Sans MT</vt:lpstr>
      <vt:lpstr>Gill Sans MT Condensed</vt:lpstr>
      <vt:lpstr>Impact</vt:lpstr>
      <vt:lpstr>Wingdings</vt:lpstr>
      <vt:lpstr>Office Theme</vt:lpstr>
      <vt:lpstr>2016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 Glades County PowerPoint</dc:title>
  <dc:creator>Bert Rothenbach</dc:creator>
  <cp:lastModifiedBy>VanDyke, Misty N</cp:lastModifiedBy>
  <cp:revision>338</cp:revision>
  <dcterms:created xsi:type="dcterms:W3CDTF">2010-11-20T14:45:41Z</dcterms:created>
  <dcterms:modified xsi:type="dcterms:W3CDTF">2025-06-23T13:16:27Z</dcterms:modified>
</cp:coreProperties>
</file>