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Gadsden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adsden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adsden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adsden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adsden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adsden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adsden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adsden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adsden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adsden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adsden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Gadsden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adsden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adsden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adsden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adsden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adsden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adsden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adsden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adsden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adsden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adsden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adsden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adsden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adsden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adsden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adsden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adsden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adsden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Marijuana or Hashish</c:v>
                </c:pt>
                <c:pt idx="2">
                  <c:v>Blacking Out from Drinking*</c:v>
                </c:pt>
                <c:pt idx="3">
                  <c:v>Vaporizer/E-Cigarette</c:v>
                </c:pt>
                <c:pt idx="4">
                  <c:v>Cigarettes</c:v>
                </c:pt>
                <c:pt idx="5">
                  <c:v>Inhalants</c:v>
                </c:pt>
                <c:pt idx="6">
                  <c:v>Over-the-Counter Drugs</c:v>
                </c:pt>
                <c:pt idx="7">
                  <c:v>Synthetic Marijuana*</c:v>
                </c:pt>
                <c:pt idx="8">
                  <c:v>Prescription Pain Relievers</c:v>
                </c:pt>
                <c:pt idx="9">
                  <c:v>Flakka*</c:v>
                </c:pt>
                <c:pt idx="10">
                  <c:v>Needle to Inject Illegal Drugs*</c:v>
                </c:pt>
                <c:pt idx="11">
                  <c:v>Depressants</c:v>
                </c:pt>
                <c:pt idx="12">
                  <c:v>Methamphetamine</c:v>
                </c:pt>
                <c:pt idx="13">
                  <c:v>LSD, PCP or Mushrooms</c:v>
                </c:pt>
                <c:pt idx="14">
                  <c:v>Club Drugs</c:v>
                </c:pt>
                <c:pt idx="15">
                  <c:v>Cocaine or Crack Cocaine</c:v>
                </c:pt>
                <c:pt idx="16">
                  <c:v>Steroids (without a doctor’s order)</c:v>
                </c:pt>
                <c:pt idx="17">
                  <c:v>Prescription Amphetamines</c:v>
                </c:pt>
                <c:pt idx="18">
                  <c:v>Heroin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31</c:v>
                </c:pt>
                <c:pt idx="1">
                  <c:v>18.7</c:v>
                </c:pt>
                <c:pt idx="2">
                  <c:v>14.1</c:v>
                </c:pt>
                <c:pt idx="3">
                  <c:v>12</c:v>
                </c:pt>
                <c:pt idx="4">
                  <c:v>11.1</c:v>
                </c:pt>
                <c:pt idx="5">
                  <c:v>6.1</c:v>
                </c:pt>
                <c:pt idx="6">
                  <c:v>4.5999999999999996</c:v>
                </c:pt>
                <c:pt idx="7">
                  <c:v>4.5999999999999996</c:v>
                </c:pt>
                <c:pt idx="8">
                  <c:v>2.6</c:v>
                </c:pt>
                <c:pt idx="9">
                  <c:v>2.6</c:v>
                </c:pt>
                <c:pt idx="10">
                  <c:v>2.2000000000000002</c:v>
                </c:pt>
                <c:pt idx="11">
                  <c:v>2.1</c:v>
                </c:pt>
                <c:pt idx="12">
                  <c:v>1.6</c:v>
                </c:pt>
                <c:pt idx="13">
                  <c:v>1.6</c:v>
                </c:pt>
                <c:pt idx="14">
                  <c:v>1.4</c:v>
                </c:pt>
                <c:pt idx="15">
                  <c:v>1.3</c:v>
                </c:pt>
                <c:pt idx="16">
                  <c:v>1.2</c:v>
                </c:pt>
                <c:pt idx="17">
                  <c:v>0.9</c:v>
                </c:pt>
                <c:pt idx="18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DD-4A19-A651-9EA7626602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00121984"/>
        <c:axId val="51963008"/>
      </c:barChart>
      <c:catAx>
        <c:axId val="100121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9630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1963008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12198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12</c:v>
                </c:pt>
                <c:pt idx="1">
                  <c:v>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D3-43B4-956D-1BBE163C63FB}"/>
            </c:ext>
          </c:extLst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6D3-43B4-956D-1BBE163C63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4007680"/>
        <c:axId val="54009216"/>
      </c:barChart>
      <c:catAx>
        <c:axId val="54007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0092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4009216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007680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4</c:v>
                </c:pt>
                <c:pt idx="1">
                  <c:v>10.8</c:v>
                </c:pt>
                <c:pt idx="2">
                  <c:v>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82-4DA6-A6E7-7E102A1F199F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5.6</c:v>
                </c:pt>
                <c:pt idx="1">
                  <c:v>10.7</c:v>
                </c:pt>
                <c:pt idx="2">
                  <c:v>8.4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682-4DA6-A6E7-7E102A1F199F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5.4</c:v>
                </c:pt>
                <c:pt idx="1">
                  <c:v>18.2</c:v>
                </c:pt>
                <c:pt idx="2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682-4DA6-A6E7-7E102A1F199F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3.2</c:v>
                </c:pt>
                <c:pt idx="1">
                  <c:v>37.200000000000003</c:v>
                </c:pt>
                <c:pt idx="2">
                  <c:v>23.3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682-4DA6-A6E7-7E102A1F199F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6.1</c:v>
                </c:pt>
                <c:pt idx="1">
                  <c:v>16.100000000000001</c:v>
                </c:pt>
                <c:pt idx="2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682-4DA6-A6E7-7E102A1F199F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3.6</c:v>
                </c:pt>
                <c:pt idx="1">
                  <c:v>17.600000000000001</c:v>
                </c:pt>
                <c:pt idx="2">
                  <c:v>10.7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682-4DA6-A6E7-7E102A1F199F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682-4DA6-A6E7-7E102A1F19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3774208"/>
        <c:axId val="53775744"/>
      </c:barChart>
      <c:catAx>
        <c:axId val="53774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7757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3775744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77420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7.5</c:v>
                </c:pt>
                <c:pt idx="1">
                  <c:v>8.4</c:v>
                </c:pt>
                <c:pt idx="2">
                  <c:v>12</c:v>
                </c:pt>
                <c:pt idx="3">
                  <c:v>23.3</c:v>
                </c:pt>
                <c:pt idx="4">
                  <c:v>11.2</c:v>
                </c:pt>
                <c:pt idx="5">
                  <c:v>10.7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AFE-4920-80EE-55B10054E990}"/>
            </c:ext>
          </c:extLst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11.3</c:v>
                </c:pt>
                <c:pt idx="1">
                  <c:v>12.5</c:v>
                </c:pt>
                <c:pt idx="2">
                  <c:v>11.9</c:v>
                </c:pt>
                <c:pt idx="3">
                  <c:v>14</c:v>
                </c:pt>
                <c:pt idx="4">
                  <c:v>13</c:v>
                </c:pt>
                <c:pt idx="5">
                  <c:v>12.8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AFE-4920-80EE-55B10054E990}"/>
            </c:ext>
          </c:extLst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31.7</c:v>
                </c:pt>
                <c:pt idx="1">
                  <c:v>29.8</c:v>
                </c:pt>
                <c:pt idx="2">
                  <c:v>31.7</c:v>
                </c:pt>
                <c:pt idx="3">
                  <c:v>24.8</c:v>
                </c:pt>
                <c:pt idx="4">
                  <c:v>26.6</c:v>
                </c:pt>
                <c:pt idx="5">
                  <c:v>25.1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AFE-4920-80EE-55B10054E9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056000"/>
        <c:axId val="51099136"/>
      </c:lineChart>
      <c:catAx>
        <c:axId val="51056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0991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1099136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05600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9.1</c:v>
                </c:pt>
                <c:pt idx="1">
                  <c:v>10.6</c:v>
                </c:pt>
                <c:pt idx="2">
                  <c:v>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F4-48BD-8D06-C9F17204D141}"/>
            </c:ext>
          </c:extLst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CF4-48BD-8D06-C9F17204D1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1214208"/>
        <c:axId val="51215744"/>
      </c:barChart>
      <c:catAx>
        <c:axId val="51214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2157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1215744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21420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42.2</c:v>
                </c:pt>
                <c:pt idx="1">
                  <c:v>42.7</c:v>
                </c:pt>
                <c:pt idx="2">
                  <c:v>26.7</c:v>
                </c:pt>
                <c:pt idx="3">
                  <c:v>25.3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85-44F9-94E0-DF9FED458B01}"/>
            </c:ext>
          </c:extLst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26.8</c:v>
                </c:pt>
                <c:pt idx="1">
                  <c:v>31</c:v>
                </c:pt>
                <c:pt idx="2">
                  <c:v>8.8000000000000007</c:v>
                </c:pt>
                <c:pt idx="3">
                  <c:v>16.5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585-44F9-94E0-DF9FED458B01}"/>
            </c:ext>
          </c:extLst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24.4</c:v>
                </c:pt>
                <c:pt idx="1">
                  <c:v>31.3</c:v>
                </c:pt>
                <c:pt idx="2">
                  <c:v>8.6999999999999993</c:v>
                </c:pt>
                <c:pt idx="3">
                  <c:v>18.5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585-44F9-94E0-DF9FED458B01}"/>
            </c:ext>
          </c:extLst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585-44F9-94E0-DF9FED458B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3846400"/>
        <c:axId val="53847936"/>
      </c:barChart>
      <c:catAx>
        <c:axId val="53846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8479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3847936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84640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3.9</c:v>
                </c:pt>
                <c:pt idx="1">
                  <c:v>4.2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5F-4825-A314-083CF7B8851E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2.9</c:v>
                </c:pt>
                <c:pt idx="1">
                  <c:v>2.8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95F-4825-A314-083CF7B8851E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4.3</c:v>
                </c:pt>
                <c:pt idx="1">
                  <c:v>2.6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95F-4825-A314-083CF7B8851E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3.7</c:v>
                </c:pt>
                <c:pt idx="1">
                  <c:v>0.5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95F-4825-A314-083CF7B8851E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4.7</c:v>
                </c:pt>
                <c:pt idx="1">
                  <c:v>1.2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95F-4825-A314-083CF7B8851E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2.9</c:v>
                </c:pt>
                <c:pt idx="1">
                  <c:v>2.2999999999999998</c:v>
                </c:pt>
                <c:pt idx="2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95F-4825-A314-083CF7B8851E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95F-4825-A314-083CF7B885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1181440"/>
        <c:axId val="51182976"/>
      </c:barChart>
      <c:catAx>
        <c:axId val="51181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1829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118297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18144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3.9</c:v>
                </c:pt>
                <c:pt idx="1">
                  <c:v>4.4000000000000004</c:v>
                </c:pt>
                <c:pt idx="2">
                  <c:v>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3A-46F8-963B-A3CA8CCB7680}"/>
            </c:ext>
          </c:extLst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3.8</c:v>
                </c:pt>
                <c:pt idx="1">
                  <c:v>0.5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53A-46F8-963B-A3CA8CCB7680}"/>
            </c:ext>
          </c:extLst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2.9</c:v>
                </c:pt>
                <c:pt idx="1">
                  <c:v>3.1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53A-46F8-963B-A3CA8CCB7680}"/>
            </c:ext>
          </c:extLst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2.1</c:v>
                </c:pt>
                <c:pt idx="1">
                  <c:v>3.9</c:v>
                </c:pt>
                <c:pt idx="2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53A-46F8-963B-A3CA8CCB7680}"/>
            </c:ext>
          </c:extLst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53A-46F8-963B-A3CA8CCB76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3982720"/>
        <c:axId val="53984256"/>
      </c:barChart>
      <c:catAx>
        <c:axId val="53982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9842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398425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98272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0.5</c:v>
                </c:pt>
                <c:pt idx="1">
                  <c:v>0.9</c:v>
                </c:pt>
                <c:pt idx="2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60-457D-9A67-D2AAAB885FAA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0.4</c:v>
                </c:pt>
                <c:pt idx="1">
                  <c:v>0.6</c:v>
                </c:pt>
                <c:pt idx="2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960-457D-9A67-D2AAAB885FAA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0.2</c:v>
                </c:pt>
                <c:pt idx="1">
                  <c:v>0.9</c:v>
                </c:pt>
                <c:pt idx="2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960-457D-9A67-D2AAAB885FAA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960-457D-9A67-D2AAAB885FAA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0.4</c:v>
                </c:pt>
                <c:pt idx="2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960-457D-9A67-D2AAAB885FAA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0.3</c:v>
                </c:pt>
                <c:pt idx="1">
                  <c:v>1.4</c:v>
                </c:pt>
                <c:pt idx="2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960-457D-9A67-D2AAAB885FAA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960-457D-9A67-D2AAAB885F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4405760"/>
        <c:axId val="54419840"/>
      </c:barChart>
      <c:catAx>
        <c:axId val="54405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4198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441984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40576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1.8</c:v>
                </c:pt>
                <c:pt idx="1">
                  <c:v>0</c:v>
                </c:pt>
                <c:pt idx="2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F7-4802-9A30-430EE829DD91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2</c:v>
                </c:pt>
                <c:pt idx="2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0F7-4802-9A30-430EE829DD91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1.6</c:v>
                </c:pt>
                <c:pt idx="1">
                  <c:v>4.5999999999999996</c:v>
                </c:pt>
                <c:pt idx="2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0F7-4802-9A30-430EE829DD91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5.8</c:v>
                </c:pt>
                <c:pt idx="1">
                  <c:v>0</c:v>
                </c:pt>
                <c:pt idx="2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0F7-4802-9A30-430EE829DD91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2</c:v>
                </c:pt>
                <c:pt idx="1">
                  <c:v>2.5</c:v>
                </c:pt>
                <c:pt idx="2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0F7-4802-9A30-430EE829DD91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1</c:v>
                </c:pt>
                <c:pt idx="1">
                  <c:v>3.1</c:v>
                </c:pt>
                <c:pt idx="2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0F7-4802-9A30-430EE829DD91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0F7-4802-9A30-430EE829DD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4489088"/>
        <c:axId val="54490624"/>
      </c:barChart>
      <c:catAx>
        <c:axId val="54489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4906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449062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48908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1.6</c:v>
                </c:pt>
                <c:pt idx="1">
                  <c:v>3.1</c:v>
                </c:pt>
                <c:pt idx="2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33-4EA5-B7CA-63103DCBD869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0.3</c:v>
                </c:pt>
                <c:pt idx="1">
                  <c:v>1</c:v>
                </c:pt>
                <c:pt idx="2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33-4EA5-B7CA-63103DCBD869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0.5</c:v>
                </c:pt>
                <c:pt idx="1">
                  <c:v>0.4</c:v>
                </c:pt>
                <c:pt idx="2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D33-4EA5-B7CA-63103DCBD869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D33-4EA5-B7CA-63103DCBD869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0.5</c:v>
                </c:pt>
                <c:pt idx="1">
                  <c:v>1.1000000000000001</c:v>
                </c:pt>
                <c:pt idx="2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D33-4EA5-B7CA-63103DCBD869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0.5</c:v>
                </c:pt>
                <c:pt idx="1">
                  <c:v>0</c:v>
                </c:pt>
                <c:pt idx="2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D33-4EA5-B7CA-63103DCBD869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D33-4EA5-B7CA-63103DCBD8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4629504"/>
        <c:axId val="54631040"/>
      </c:barChart>
      <c:catAx>
        <c:axId val="54629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6310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463104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62950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ED8-4139-9028-D282ECBCE6E2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Marijuana or Hashish</c:v>
                </c:pt>
                <c:pt idx="2">
                  <c:v>Binge Drinking</c:v>
                </c:pt>
                <c:pt idx="3">
                  <c:v>Vaporizer/E-Cigarette</c:v>
                </c:pt>
                <c:pt idx="4">
                  <c:v>Over-the-Counter Drugs</c:v>
                </c:pt>
                <c:pt idx="5">
                  <c:v>Inhalants</c:v>
                </c:pt>
                <c:pt idx="6">
                  <c:v>Cigarettes</c:v>
                </c:pt>
                <c:pt idx="7">
                  <c:v>Prescription Pain Relievers</c:v>
                </c:pt>
                <c:pt idx="8">
                  <c:v>Synthetic Marijuana*</c:v>
                </c:pt>
                <c:pt idx="9">
                  <c:v>Flakka*</c:v>
                </c:pt>
                <c:pt idx="10">
                  <c:v>Depressants</c:v>
                </c:pt>
                <c:pt idx="11">
                  <c:v>Cocaine or Crack Cocaine</c:v>
                </c:pt>
                <c:pt idx="12">
                  <c:v>Steroids (without a doctor’s order)</c:v>
                </c:pt>
                <c:pt idx="13">
                  <c:v>Methamphetamine</c:v>
                </c:pt>
                <c:pt idx="14">
                  <c:v>Club Drugs</c:v>
                </c:pt>
                <c:pt idx="15">
                  <c:v>LSD, PCP or Mushrooms</c:v>
                </c:pt>
                <c:pt idx="16">
                  <c:v>Prescription Amphetamines</c:v>
                </c:pt>
                <c:pt idx="17">
                  <c:v>Heroin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13.3</c:v>
                </c:pt>
                <c:pt idx="1">
                  <c:v>10.7</c:v>
                </c:pt>
                <c:pt idx="2">
                  <c:v>8.3000000000000007</c:v>
                </c:pt>
                <c:pt idx="3">
                  <c:v>4.3</c:v>
                </c:pt>
                <c:pt idx="4">
                  <c:v>3.1</c:v>
                </c:pt>
                <c:pt idx="5">
                  <c:v>2.6</c:v>
                </c:pt>
                <c:pt idx="6">
                  <c:v>2.6</c:v>
                </c:pt>
                <c:pt idx="7">
                  <c:v>2.1</c:v>
                </c:pt>
                <c:pt idx="8">
                  <c:v>1.7</c:v>
                </c:pt>
                <c:pt idx="9">
                  <c:v>1</c:v>
                </c:pt>
                <c:pt idx="10">
                  <c:v>0.9</c:v>
                </c:pt>
                <c:pt idx="11">
                  <c:v>0.8</c:v>
                </c:pt>
                <c:pt idx="12">
                  <c:v>0.6</c:v>
                </c:pt>
                <c:pt idx="13">
                  <c:v>0.6</c:v>
                </c:pt>
                <c:pt idx="14">
                  <c:v>0.6</c:v>
                </c:pt>
                <c:pt idx="15">
                  <c:v>0.5</c:v>
                </c:pt>
                <c:pt idx="16">
                  <c:v>0.3</c:v>
                </c:pt>
                <c:pt idx="1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ED8-4139-9028-D282ECBCE6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51888128"/>
        <c:axId val="51889664"/>
      </c:barChart>
      <c:catAx>
        <c:axId val="51888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8896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1889664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88812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15.1</c:v>
                </c:pt>
                <c:pt idx="1">
                  <c:v>6.8</c:v>
                </c:pt>
                <c:pt idx="2">
                  <c:v>6</c:v>
                </c:pt>
                <c:pt idx="3">
                  <c:v>20.9</c:v>
                </c:pt>
                <c:pt idx="4">
                  <c:v>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50-4C2C-A403-AAF35C27C750}"/>
            </c:ext>
          </c:extLst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750-4C2C-A403-AAF35C27C7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4569600"/>
        <c:axId val="54571392"/>
      </c:barChart>
      <c:catAx>
        <c:axId val="54569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5713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457139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56960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6.6</c:v>
                </c:pt>
                <c:pt idx="1">
                  <c:v>3.9</c:v>
                </c:pt>
                <c:pt idx="2">
                  <c:v>3</c:v>
                </c:pt>
                <c:pt idx="3">
                  <c:v>3</c:v>
                </c:pt>
                <c:pt idx="4">
                  <c:v>2.2999999999999998</c:v>
                </c:pt>
                <c:pt idx="5">
                  <c:v>25.3</c:v>
                </c:pt>
                <c:pt idx="6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00-4866-A574-F03225941DED}"/>
            </c:ext>
          </c:extLst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00-4866-A574-F03225941D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4702848"/>
        <c:axId val="54704384"/>
      </c:barChart>
      <c:catAx>
        <c:axId val="54702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7043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4704384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70284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6.4</c:v>
                </c:pt>
                <c:pt idx="1">
                  <c:v>15.3</c:v>
                </c:pt>
                <c:pt idx="2">
                  <c:v>38.6</c:v>
                </c:pt>
                <c:pt idx="3">
                  <c:v>9</c:v>
                </c:pt>
                <c:pt idx="4">
                  <c:v>12.7</c:v>
                </c:pt>
                <c:pt idx="5">
                  <c:v>19.7</c:v>
                </c:pt>
                <c:pt idx="6">
                  <c:v>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04-4BF0-A917-1C935DC28751}"/>
            </c:ext>
          </c:extLst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6</c:v>
                </c:pt>
                <c:pt idx="1">
                  <c:v>12.7</c:v>
                </c:pt>
                <c:pt idx="2">
                  <c:v>22.2</c:v>
                </c:pt>
                <c:pt idx="3">
                  <c:v>5.4</c:v>
                </c:pt>
                <c:pt idx="4">
                  <c:v>9.4</c:v>
                </c:pt>
                <c:pt idx="5">
                  <c:v>15</c:v>
                </c:pt>
                <c:pt idx="6">
                  <c:v>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F04-4BF0-A917-1C935DC287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4753920"/>
        <c:axId val="54768000"/>
      </c:barChart>
      <c:catAx>
        <c:axId val="54753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7680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476800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75392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7.4</c:v>
                </c:pt>
                <c:pt idx="1">
                  <c:v>22.3</c:v>
                </c:pt>
                <c:pt idx="2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6F-4E00-9B6B-FCACAC686749}"/>
            </c:ext>
          </c:extLst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A6F-4E00-9B6B-FCACAC6867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4858496"/>
        <c:axId val="54860032"/>
      </c:barChart>
      <c:catAx>
        <c:axId val="54858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8600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4860032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85849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53</c:v>
                </c:pt>
                <c:pt idx="1">
                  <c:v>65</c:v>
                </c:pt>
                <c:pt idx="2">
                  <c:v>59</c:v>
                </c:pt>
                <c:pt idx="3">
                  <c:v>56</c:v>
                </c:pt>
                <c:pt idx="4">
                  <c:v>55</c:v>
                </c:pt>
                <c:pt idx="5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45-4B8B-B9BA-194D2D072A85}"/>
            </c:ext>
          </c:extLst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045-4B8B-B9BA-194D2D072A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54909568"/>
        <c:axId val="54944128"/>
      </c:barChart>
      <c:catAx>
        <c:axId val="5490956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94412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5494412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90956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55</c:v>
                </c:pt>
                <c:pt idx="1">
                  <c:v>63</c:v>
                </c:pt>
                <c:pt idx="2">
                  <c:v>47</c:v>
                </c:pt>
                <c:pt idx="3">
                  <c:v>29</c:v>
                </c:pt>
                <c:pt idx="4">
                  <c:v>21</c:v>
                </c:pt>
                <c:pt idx="5">
                  <c:v>51</c:v>
                </c:pt>
                <c:pt idx="6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5B-42AF-9714-9EA64B851962}"/>
            </c:ext>
          </c:extLst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B5B-42AF-9714-9EA64B8519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54993280"/>
        <c:axId val="54994816"/>
      </c:barChart>
      <c:catAx>
        <c:axId val="5499328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99481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5499481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99328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54</c:v>
                </c:pt>
                <c:pt idx="1">
                  <c:v>45</c:v>
                </c:pt>
                <c:pt idx="2">
                  <c:v>36</c:v>
                </c:pt>
                <c:pt idx="3">
                  <c:v>30</c:v>
                </c:pt>
                <c:pt idx="4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E4-47DE-BF02-CB2AEBE14801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CE4-47DE-BF02-CB2AEBE148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55060352"/>
        <c:axId val="55061888"/>
      </c:barChart>
      <c:catAx>
        <c:axId val="5506035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506188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5506188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506035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72</c:v>
                </c:pt>
                <c:pt idx="1">
                  <c:v>60</c:v>
                </c:pt>
                <c:pt idx="2">
                  <c:v>50</c:v>
                </c:pt>
                <c:pt idx="3">
                  <c:v>53</c:v>
                </c:pt>
                <c:pt idx="4">
                  <c:v>52</c:v>
                </c:pt>
                <c:pt idx="5">
                  <c:v>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A5-42FC-A49C-0EB7BD45AFEF}"/>
            </c:ext>
          </c:extLst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0A5-42FC-A49C-0EB7BD45AF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55205248"/>
        <c:axId val="55207040"/>
      </c:barChart>
      <c:catAx>
        <c:axId val="5520524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520704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5520704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520524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62</c:v>
                </c:pt>
                <c:pt idx="1">
                  <c:v>58</c:v>
                </c:pt>
                <c:pt idx="2">
                  <c:v>33</c:v>
                </c:pt>
                <c:pt idx="3">
                  <c:v>22</c:v>
                </c:pt>
                <c:pt idx="4">
                  <c:v>38</c:v>
                </c:pt>
                <c:pt idx="5">
                  <c:v>53</c:v>
                </c:pt>
                <c:pt idx="6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B9-4C98-8CBB-6DFA70272687}"/>
            </c:ext>
          </c:extLst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2B9-4C98-8CBB-6DFA702726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55522432"/>
        <c:axId val="55523968"/>
      </c:barChart>
      <c:catAx>
        <c:axId val="5552243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552396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5552396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552243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47</c:v>
                </c:pt>
                <c:pt idx="1">
                  <c:v>42</c:v>
                </c:pt>
                <c:pt idx="2">
                  <c:v>37</c:v>
                </c:pt>
                <c:pt idx="3">
                  <c:v>37</c:v>
                </c:pt>
                <c:pt idx="4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E3-4B57-A5AE-90ADE1ABB204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E3-4B57-A5AE-90ADE1ABB2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55265920"/>
        <c:axId val="55275904"/>
      </c:barChart>
      <c:catAx>
        <c:axId val="5526592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527590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5527590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526592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13.4</c:v>
                </c:pt>
                <c:pt idx="1">
                  <c:v>23.4</c:v>
                </c:pt>
                <c:pt idx="2">
                  <c:v>18.600000000000001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D1-4C6E-8B77-33AAA8BD0E7F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16.399999999999999</c:v>
                </c:pt>
                <c:pt idx="1">
                  <c:v>22.7</c:v>
                </c:pt>
                <c:pt idx="2">
                  <c:v>19.8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CD1-4C6E-8B77-33AAA8BD0E7F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14.2</c:v>
                </c:pt>
                <c:pt idx="1">
                  <c:v>29.7</c:v>
                </c:pt>
                <c:pt idx="2">
                  <c:v>22.2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CD1-4C6E-8B77-33AAA8BD0E7F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16</c:v>
                </c:pt>
                <c:pt idx="1">
                  <c:v>36.299999999999997</c:v>
                </c:pt>
                <c:pt idx="2">
                  <c:v>27.7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CD1-4C6E-8B77-33AAA8BD0E7F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14.1</c:v>
                </c:pt>
                <c:pt idx="1">
                  <c:v>23.3</c:v>
                </c:pt>
                <c:pt idx="2">
                  <c:v>18.8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CD1-4C6E-8B77-33AAA8BD0E7F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6.9</c:v>
                </c:pt>
                <c:pt idx="1">
                  <c:v>19.100000000000001</c:v>
                </c:pt>
                <c:pt idx="2">
                  <c:v>13.3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CD1-4C6E-8B77-33AAA8BD0E7F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CD1-4C6E-8B77-33AAA8BD0E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3601024"/>
        <c:axId val="53602560"/>
      </c:barChart>
      <c:catAx>
        <c:axId val="53601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6025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3602560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60102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6.7</c:v>
                </c:pt>
                <c:pt idx="1">
                  <c:v>15.5</c:v>
                </c:pt>
                <c:pt idx="2">
                  <c:v>11.4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52-445A-8CE0-920D40C2C138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10.5</c:v>
                </c:pt>
                <c:pt idx="1">
                  <c:v>11.1</c:v>
                </c:pt>
                <c:pt idx="2">
                  <c:v>10.8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D52-445A-8CE0-920D40C2C138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8.8000000000000007</c:v>
                </c:pt>
                <c:pt idx="1">
                  <c:v>14.6</c:v>
                </c:pt>
                <c:pt idx="2">
                  <c:v>11.8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D52-445A-8CE0-920D40C2C138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6.6</c:v>
                </c:pt>
                <c:pt idx="1">
                  <c:v>29</c:v>
                </c:pt>
                <c:pt idx="2">
                  <c:v>19.600000000000001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D52-445A-8CE0-920D40C2C138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8.8000000000000007</c:v>
                </c:pt>
                <c:pt idx="1">
                  <c:v>13.3</c:v>
                </c:pt>
                <c:pt idx="2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D52-445A-8CE0-920D40C2C138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3.6</c:v>
                </c:pt>
                <c:pt idx="1">
                  <c:v>12.6</c:v>
                </c:pt>
                <c:pt idx="2">
                  <c:v>8.3000000000000007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D52-445A-8CE0-920D40C2C138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D52-445A-8CE0-920D40C2C1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1763072"/>
        <c:axId val="51764608"/>
      </c:barChart>
      <c:catAx>
        <c:axId val="51763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7646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1764608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76307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18.600000000000001</c:v>
                </c:pt>
                <c:pt idx="1">
                  <c:v>19.8</c:v>
                </c:pt>
                <c:pt idx="2">
                  <c:v>22.2</c:v>
                </c:pt>
                <c:pt idx="3">
                  <c:v>27.7</c:v>
                </c:pt>
                <c:pt idx="4">
                  <c:v>18.8</c:v>
                </c:pt>
                <c:pt idx="5">
                  <c:v>13.3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4DD-4801-913B-325CC6011B67}"/>
            </c:ext>
          </c:extLst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11.4</c:v>
                </c:pt>
                <c:pt idx="1">
                  <c:v>10.8</c:v>
                </c:pt>
                <c:pt idx="2">
                  <c:v>11.8</c:v>
                </c:pt>
                <c:pt idx="3">
                  <c:v>19.600000000000001</c:v>
                </c:pt>
                <c:pt idx="4">
                  <c:v>11.1</c:v>
                </c:pt>
                <c:pt idx="5">
                  <c:v>8.3000000000000007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4DD-4801-913B-325CC6011B67}"/>
            </c:ext>
          </c:extLst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25.8</c:v>
                </c:pt>
                <c:pt idx="1">
                  <c:v>31.8</c:v>
                </c:pt>
                <c:pt idx="2">
                  <c:v>22.8</c:v>
                </c:pt>
                <c:pt idx="3">
                  <c:v>41.8</c:v>
                </c:pt>
                <c:pt idx="4">
                  <c:v>24</c:v>
                </c:pt>
                <c:pt idx="5">
                  <c:v>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4DD-4801-913B-325CC6011B67}"/>
            </c:ext>
          </c:extLst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34</c:v>
                </c:pt>
                <c:pt idx="1">
                  <c:v>38.200000000000003</c:v>
                </c:pt>
                <c:pt idx="2">
                  <c:v>42.5</c:v>
                </c:pt>
                <c:pt idx="3">
                  <c:v>35.4</c:v>
                </c:pt>
                <c:pt idx="4">
                  <c:v>39.799999999999997</c:v>
                </c:pt>
                <c:pt idx="5">
                  <c:v>34.6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4DD-4801-913B-325CC6011B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987200"/>
        <c:axId val="51988736"/>
      </c:lineChart>
      <c:catAx>
        <c:axId val="51987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9887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1988736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98720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10.4</c:v>
                </c:pt>
                <c:pt idx="1">
                  <c:v>0</c:v>
                </c:pt>
                <c:pt idx="2">
                  <c:v>4.3</c:v>
                </c:pt>
                <c:pt idx="3">
                  <c:v>14.5</c:v>
                </c:pt>
                <c:pt idx="4">
                  <c:v>45.2</c:v>
                </c:pt>
                <c:pt idx="5">
                  <c:v>1.8</c:v>
                </c:pt>
                <c:pt idx="6">
                  <c:v>4</c:v>
                </c:pt>
                <c:pt idx="7">
                  <c:v>19.8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19-44CC-9747-ACD3F12949AA}"/>
            </c:ext>
          </c:extLst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119-44CC-9747-ACD3F12949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1932160"/>
        <c:axId val="52028160"/>
      </c:barChart>
      <c:catAx>
        <c:axId val="51932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20281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2028160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932160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15.7</c:v>
                </c:pt>
                <c:pt idx="1">
                  <c:v>39.5</c:v>
                </c:pt>
                <c:pt idx="2">
                  <c:v>3.1</c:v>
                </c:pt>
                <c:pt idx="3">
                  <c:v>13.1</c:v>
                </c:pt>
                <c:pt idx="4">
                  <c:v>4.4000000000000004</c:v>
                </c:pt>
                <c:pt idx="5">
                  <c:v>1.6</c:v>
                </c:pt>
                <c:pt idx="6">
                  <c:v>6.7</c:v>
                </c:pt>
                <c:pt idx="7">
                  <c:v>15.9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65-4F50-AB5F-179721A47340}"/>
            </c:ext>
          </c:extLst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865-4F50-AB5F-179721A473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2176000"/>
        <c:axId val="52177536"/>
      </c:barChart>
      <c:catAx>
        <c:axId val="52176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21775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2177536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2176000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5.7</c:v>
                </c:pt>
                <c:pt idx="1">
                  <c:v>11.2</c:v>
                </c:pt>
                <c:pt idx="2">
                  <c:v>8.8000000000000007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F2-436F-85C9-329687AF30CB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10.199999999999999</c:v>
                </c:pt>
                <c:pt idx="1">
                  <c:v>10.7</c:v>
                </c:pt>
                <c:pt idx="2">
                  <c:v>10.5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3F2-436F-85C9-329687AF30CB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5.9</c:v>
                </c:pt>
                <c:pt idx="1">
                  <c:v>8.6999999999999993</c:v>
                </c:pt>
                <c:pt idx="2">
                  <c:v>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3F2-436F-85C9-329687AF30CB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9.5</c:v>
                </c:pt>
                <c:pt idx="1">
                  <c:v>8.5</c:v>
                </c:pt>
                <c:pt idx="2">
                  <c:v>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3F2-436F-85C9-329687AF30CB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3.1</c:v>
                </c:pt>
                <c:pt idx="1">
                  <c:v>10.1</c:v>
                </c:pt>
                <c:pt idx="2">
                  <c:v>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3F2-436F-85C9-329687AF30CB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1.5</c:v>
                </c:pt>
                <c:pt idx="1">
                  <c:v>3.6</c:v>
                </c:pt>
                <c:pt idx="2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3F2-436F-85C9-329687AF30CB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3F2-436F-85C9-329687AF30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3627136"/>
        <c:axId val="53641216"/>
      </c:barChart>
      <c:catAx>
        <c:axId val="53627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6412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3641216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62713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8.8000000000000007</c:v>
                </c:pt>
                <c:pt idx="1">
                  <c:v>10.5</c:v>
                </c:pt>
                <c:pt idx="2">
                  <c:v>7.3</c:v>
                </c:pt>
                <c:pt idx="3">
                  <c:v>8.9</c:v>
                </c:pt>
                <c:pt idx="4">
                  <c:v>6.7</c:v>
                </c:pt>
                <c:pt idx="5">
                  <c:v>2.6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ACB-4E38-B0F0-A34B37BD37C3}"/>
            </c:ext>
          </c:extLst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19.7</c:v>
                </c:pt>
                <c:pt idx="1">
                  <c:v>24.7</c:v>
                </c:pt>
                <c:pt idx="2">
                  <c:v>18.3</c:v>
                </c:pt>
                <c:pt idx="3">
                  <c:v>16.8</c:v>
                </c:pt>
                <c:pt idx="4">
                  <c:v>19.3</c:v>
                </c:pt>
                <c:pt idx="5">
                  <c:v>9.3000000000000007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ACB-4E38-B0F0-A34B37BD37C3}"/>
            </c:ext>
          </c:extLst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52.8</c:v>
                </c:pt>
                <c:pt idx="1">
                  <c:v>49.5</c:v>
                </c:pt>
                <c:pt idx="2">
                  <c:v>59.9</c:v>
                </c:pt>
                <c:pt idx="3">
                  <c:v>40.9</c:v>
                </c:pt>
                <c:pt idx="4">
                  <c:v>55.6</c:v>
                </c:pt>
                <c:pt idx="5">
                  <c:v>52.6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ACB-4E38-B0F0-A34B37BD37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3698560"/>
        <c:axId val="53700480"/>
      </c:lineChart>
      <c:catAx>
        <c:axId val="53698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7004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370048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69856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>
                <a:solidFill>
                  <a:schemeClr val="tx1"/>
                </a:solidFill>
                <a:latin typeface="Gill Sans MT" pitchFamily="34" charset="0"/>
              </a:rPr>
              <a:t>Gadsden County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Gadsden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3841769"/>
              </p:ext>
            </p:extLst>
          </p:nvPr>
        </p:nvGraphicFramePr>
        <p:xfrm>
          <a:off x="390525" y="1363663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7375687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Gadsden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Gadsden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985610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Gadsden County and Florida Statewide, 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Gadsden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391613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Gadsden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Gadsden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2400921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Gadsden County, 2006-2016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7434842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and past-30-day vaporizer/e-cigarette use, Gadsden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Gadsden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53454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Gadsden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Gadsden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Gadsden County, 2006-2016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9662970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2240154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ATOD use before or during school, Gadsden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Gadsden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5753243"/>
              </p:ext>
            </p:extLst>
          </p:nvPr>
        </p:nvGraphicFramePr>
        <p:xfrm>
          <a:off x="385762" y="141922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Gadsden County 2012-2016 and Florida Statewide 2016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Gadsden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February of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735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5.5 percentage points for M.S. prevalence rates and 6.8 percentage points for H.S. prevalence rates.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Gadsden County, past-30-day alcohol use was reported at 13.3%, compared to 18.3%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11.4% in 2006 to 8.3%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cigarette use declined from 8.8% in 2006 to 2.6%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24.4% of high school students have ridden in a car with a driver who was under the influence of alcohol, and 31.3%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1431488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Gadsden County 2006-2016 and Florida Statewide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Gadsden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708539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Gadsden County 2010-2016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Gadsden County 2010-2016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7517309"/>
              </p:ext>
            </p:extLst>
          </p:nvPr>
        </p:nvGraphicFramePr>
        <p:xfrm>
          <a:off x="40005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 use, Gadsden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Gadsden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2647886"/>
              </p:ext>
            </p:extLst>
          </p:nvPr>
        </p:nvGraphicFramePr>
        <p:xfrm>
          <a:off x="37147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Gadsden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Gadsden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70826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 use, Gadsden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Gadsden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0945955"/>
              </p:ext>
            </p:extLst>
          </p:nvPr>
        </p:nvGraphicFramePr>
        <p:xfrm>
          <a:off x="397714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Gadsden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Gadsden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Gadsden County, 6.8% of surveyed students reported the use of any illicit drug other than marijuana in the past 30 days, matching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decreased from 4.0% in 2006 to 2.6%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increased from 0.0% in 2012 to 1.7%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2.9% 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149296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Gadsden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Gadsden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551913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Gadsden County middle and high school students, 2016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764010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Gadsden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Gadsden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Gadsden County, prevalence rates for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(3.0%),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(3.0%),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(2.3%) are 3.0% or less.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(25.3%) and </a:t>
            </a:r>
            <a:r>
              <a:rPr lang="en-US" sz="2700" i="1" dirty="0">
                <a:latin typeface="Gill Sans MT"/>
              </a:rPr>
              <a:t>Attacking Someone with Intent to Harm </a:t>
            </a:r>
            <a:r>
              <a:rPr lang="en-US" sz="2700" dirty="0">
                <a:latin typeface="Gill Sans MT"/>
              </a:rPr>
              <a:t>(10.3%).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Gadsden County, 29.8% of students have been socially bullied, 13.9% have been physically bullied, and 7.1%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7.4% of students have belonged to a gang, and 4.1% 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8396922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Gadsden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Gadsden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7055019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Gadsden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Gadsden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108885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Gadsden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Gadsden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950892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Gadsden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Gadsden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7834868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Gadsden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Gadsden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Gadsden County students, 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393899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59564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Gadsden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Gadsden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Religiosity</a:t>
            </a:r>
            <a:r>
              <a:rPr lang="en-US" sz="2800" dirty="0">
                <a:latin typeface="Gill Sans MT" pitchFamily="34" charset="0"/>
              </a:rPr>
              <a:t> (52%) and </a:t>
            </a:r>
            <a:r>
              <a:rPr lang="en-US" sz="2800" i="1" dirty="0">
                <a:latin typeface="Gill Sans MT" pitchFamily="34" charset="0"/>
              </a:rPr>
              <a:t>Community Rewards for Prosocial Involvement </a:t>
            </a:r>
            <a:r>
              <a:rPr lang="en-US" sz="2800" dirty="0">
                <a:latin typeface="Gill Sans MT" pitchFamily="34" charset="0"/>
              </a:rPr>
              <a:t>(53%)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School Opportunities for Prosocial Involvement </a:t>
            </a:r>
            <a:r>
              <a:rPr lang="en-US" sz="2800" dirty="0">
                <a:latin typeface="Gill Sans MT" pitchFamily="34" charset="0"/>
              </a:rPr>
              <a:t>(53%),</a:t>
            </a:r>
            <a:r>
              <a:rPr lang="en-US" sz="2800" i="1" dirty="0">
                <a:latin typeface="Gill Sans MT" pitchFamily="34" charset="0"/>
              </a:rPr>
              <a:t> School Rewards for Prosocial Involvement </a:t>
            </a:r>
            <a:r>
              <a:rPr lang="en-US" sz="2800" dirty="0">
                <a:latin typeface="Gill Sans MT" pitchFamily="34" charset="0"/>
              </a:rPr>
              <a:t>(52%) and </a:t>
            </a:r>
            <a:r>
              <a:rPr lang="en-US" sz="2800" i="1" dirty="0">
                <a:latin typeface="Gill Sans MT" pitchFamily="34" charset="0"/>
              </a:rPr>
              <a:t>Family Rewards for Prosocial Involvement </a:t>
            </a:r>
            <a:r>
              <a:rPr lang="en-US" sz="2800" dirty="0">
                <a:latin typeface="Gill Sans MT" pitchFamily="34" charset="0"/>
              </a:rPr>
              <a:t>(50%)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(63%) and </a:t>
            </a:r>
            <a:r>
              <a:rPr lang="en-US" sz="2800" i="1" dirty="0">
                <a:latin typeface="Gill Sans MT" pitchFamily="34" charset="0"/>
              </a:rPr>
              <a:t>Community Disorganization </a:t>
            </a:r>
            <a:r>
              <a:rPr lang="en-US" sz="2800" dirty="0">
                <a:latin typeface="Gill Sans MT" pitchFamily="34" charset="0"/>
              </a:rPr>
              <a:t>(55%)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Community Disorganization </a:t>
            </a:r>
            <a:r>
              <a:rPr lang="en-US" sz="2800" dirty="0">
                <a:latin typeface="Gill Sans MT" pitchFamily="34" charset="0"/>
              </a:rPr>
              <a:t>(62%) and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(58</a:t>
            </a:r>
            <a:r>
              <a:rPr lang="en-US" sz="2800">
                <a:latin typeface="Gill Sans MT" pitchFamily="34" charset="0"/>
              </a:rPr>
              <a:t>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Gadsden County students, 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8960507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31.0% for lifetime use and 13.3% for past-30-day use, alcohol is the most commonly used drug among Gadsden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marijuana (18.7% lifetime and 10.7% past-30-day) and vaping/e-cigarettes (12.0% lifetime and 4.3%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14.1%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3.1% for </a:t>
            </a:r>
            <a:r>
              <a:rPr lang="en-US" sz="2600">
                <a:latin typeface="Gill Sans MT"/>
                <a:cs typeface="Times New Roman" pitchFamily="18" charset="0"/>
              </a:rPr>
              <a:t>over-the-counter drugs to </a:t>
            </a:r>
            <a:r>
              <a:rPr lang="en-US" sz="2600" dirty="0">
                <a:latin typeface="Gill Sans MT"/>
                <a:cs typeface="Times New Roman" pitchFamily="18" charset="0"/>
              </a:rPr>
              <a:t>0.0% for heroin.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ATODs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40705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Gadsden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Gadsden County 2006-2016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6546994"/>
              </p:ext>
            </p:extLst>
          </p:nvPr>
        </p:nvGraphicFramePr>
        <p:xfrm>
          <a:off x="386212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Gadsden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Gadsden County 2006-2016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9145</TotalTime>
  <Words>1359</Words>
  <Application>Microsoft Office PowerPoint</Application>
  <PresentationFormat>On-screen Show (4:3)</PresentationFormat>
  <Paragraphs>222</Paragraphs>
  <Slides>42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Arial</vt:lpstr>
      <vt:lpstr>Calibri</vt:lpstr>
      <vt:lpstr>Franklin Gothic Medium</vt:lpstr>
      <vt:lpstr>Gill Sans MT</vt:lpstr>
      <vt:lpstr>Gill Sans MT Condensed</vt:lpstr>
      <vt:lpstr>Impact</vt:lpstr>
      <vt:lpstr>Wingdings</vt:lpstr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Gadsden County PowerPoint</dc:title>
  <dc:creator>Bert Rothenbach</dc:creator>
  <cp:lastModifiedBy>VanDyke, Misty N</cp:lastModifiedBy>
  <cp:revision>338</cp:revision>
  <dcterms:created xsi:type="dcterms:W3CDTF">2010-11-20T14:45:41Z</dcterms:created>
  <dcterms:modified xsi:type="dcterms:W3CDTF">2025-06-23T12:43:09Z</dcterms:modified>
</cp:coreProperties>
</file>