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County%20Graphs\Franklin%20County%20Graph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Franklin%20County%20Graph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Franklin%20County%20Graph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Franklin%20County%20Graph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Franklin%20County%20Graph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Franklin%20County%20Graph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Franklin%20County%20Graph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Franklin%20County%20Graph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Franklin%20County%20Graph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Franklin%20County%20Graph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Franklin%20County%20Graph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County%20Graphs\Franklin%20County%20Graph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Franklin%20County%20Graph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Franklin%20County%20Graph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Franklin%20County%20Graph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Franklin%20County%20Graph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Franklin%20County%20Graph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Franklin%20County%20Graph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Franklin%20County%20Graph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Franklin%20County%20Graph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Franklin%20County%20Graph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Franklin%20County%20Graph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Franklin%20County%20Graph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Franklin%20County%20Graph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Franklin%20County%20Graph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Franklin%20County%20Graph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Franklin%20County%20Graph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Franklin%20County%20Graph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Franklin%20County%20Graph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Vaporizer/E-Cigarette</c:v>
                </c:pt>
                <c:pt idx="2">
                  <c:v>Marijuana or Hashish</c:v>
                </c:pt>
                <c:pt idx="3">
                  <c:v>Cigarettes</c:v>
                </c:pt>
                <c:pt idx="4">
                  <c:v>Blacking Out from Drinking*</c:v>
                </c:pt>
                <c:pt idx="5">
                  <c:v>Depressants</c:v>
                </c:pt>
                <c:pt idx="6">
                  <c:v>Synthetic Marijuana*</c:v>
                </c:pt>
                <c:pt idx="7">
                  <c:v>Over-the-Counter Drugs</c:v>
                </c:pt>
                <c:pt idx="8">
                  <c:v>Prescription Amphetamines</c:v>
                </c:pt>
                <c:pt idx="9">
                  <c:v>Prescription Pain Relievers</c:v>
                </c:pt>
                <c:pt idx="10">
                  <c:v>Inhalants</c:v>
                </c:pt>
                <c:pt idx="11">
                  <c:v>LSD, PCP or Mushrooms</c:v>
                </c:pt>
                <c:pt idx="12">
                  <c:v>Club Drugs</c:v>
                </c:pt>
                <c:pt idx="13">
                  <c:v>Needle to Inject Illegal Drugs*</c:v>
                </c:pt>
                <c:pt idx="14">
                  <c:v>Heroin</c:v>
                </c:pt>
                <c:pt idx="15">
                  <c:v>Cocaine or Crack Cocaine</c:v>
                </c:pt>
                <c:pt idx="16">
                  <c:v>Steroids (without a doctor’s order)</c:v>
                </c:pt>
                <c:pt idx="17">
                  <c:v>Methamphetamine</c:v>
                </c:pt>
                <c:pt idx="18">
                  <c:v>Flakka*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50.3</c:v>
                </c:pt>
                <c:pt idx="1">
                  <c:v>33.1</c:v>
                </c:pt>
                <c:pt idx="2">
                  <c:v>32.1</c:v>
                </c:pt>
                <c:pt idx="3">
                  <c:v>31.6</c:v>
                </c:pt>
                <c:pt idx="4">
                  <c:v>26.4</c:v>
                </c:pt>
                <c:pt idx="5">
                  <c:v>11</c:v>
                </c:pt>
                <c:pt idx="6">
                  <c:v>11</c:v>
                </c:pt>
                <c:pt idx="7">
                  <c:v>10</c:v>
                </c:pt>
                <c:pt idx="8">
                  <c:v>9.8000000000000007</c:v>
                </c:pt>
                <c:pt idx="9">
                  <c:v>9.1999999999999993</c:v>
                </c:pt>
                <c:pt idx="10">
                  <c:v>8.4</c:v>
                </c:pt>
                <c:pt idx="11">
                  <c:v>7.5</c:v>
                </c:pt>
                <c:pt idx="12">
                  <c:v>5.7</c:v>
                </c:pt>
                <c:pt idx="13">
                  <c:v>4.7</c:v>
                </c:pt>
                <c:pt idx="14">
                  <c:v>2.5</c:v>
                </c:pt>
                <c:pt idx="15">
                  <c:v>1.9</c:v>
                </c:pt>
                <c:pt idx="16">
                  <c:v>1.3</c:v>
                </c:pt>
                <c:pt idx="17">
                  <c:v>1.3</c:v>
                </c:pt>
                <c:pt idx="18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EC5-46BA-A0AB-1876C52432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82392576"/>
        <c:axId val="82437248"/>
      </c:barChart>
      <c:catAx>
        <c:axId val="823925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4372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2437248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39257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33.1</c:v>
                </c:pt>
                <c:pt idx="1">
                  <c:v>9.3000000000000007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CE-4F93-B2C7-2DA13C9ED402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6CE-4F93-B2C7-2DA13C9ED4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2123008"/>
        <c:axId val="102179584"/>
      </c:barChart>
      <c:catAx>
        <c:axId val="1021230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1795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2179584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123008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9.1</c:v>
                </c:pt>
                <c:pt idx="1">
                  <c:v>24.6</c:v>
                </c:pt>
                <c:pt idx="2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9D7-4D0A-B6FB-682D8131C733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3.4</c:v>
                </c:pt>
                <c:pt idx="1">
                  <c:v>13</c:v>
                </c:pt>
                <c:pt idx="2">
                  <c:v>8.9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9D7-4D0A-B6FB-682D8131C733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11.5</c:v>
                </c:pt>
                <c:pt idx="1">
                  <c:v>26.8</c:v>
                </c:pt>
                <c:pt idx="2">
                  <c:v>19.3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9D7-4D0A-B6FB-682D8131C733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5.3</c:v>
                </c:pt>
                <c:pt idx="1">
                  <c:v>34.9</c:v>
                </c:pt>
                <c:pt idx="2">
                  <c:v>19.8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9D7-4D0A-B6FB-682D8131C733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4.0999999999999996</c:v>
                </c:pt>
                <c:pt idx="1">
                  <c:v>30.4</c:v>
                </c:pt>
                <c:pt idx="2">
                  <c:v>16.399999999999999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9D7-4D0A-B6FB-682D8131C733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14.1</c:v>
                </c:pt>
                <c:pt idx="1">
                  <c:v>22</c:v>
                </c:pt>
                <c:pt idx="2">
                  <c:v>18.2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9D7-4D0A-B6FB-682D8131C733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9D7-4D0A-B6FB-682D8131C7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88785664"/>
        <c:axId val="88787200"/>
      </c:barChart>
      <c:catAx>
        <c:axId val="887856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87872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8787200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878566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18</c:v>
                </c:pt>
                <c:pt idx="1">
                  <c:v>8.9</c:v>
                </c:pt>
                <c:pt idx="2">
                  <c:v>19.3</c:v>
                </c:pt>
                <c:pt idx="3">
                  <c:v>19.8</c:v>
                </c:pt>
                <c:pt idx="4">
                  <c:v>16.399999999999999</c:v>
                </c:pt>
                <c:pt idx="5">
                  <c:v>18.2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02D-40E8-AE7A-419785F264C1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32.4</c:v>
                </c:pt>
                <c:pt idx="1">
                  <c:v>7.1</c:v>
                </c:pt>
                <c:pt idx="2">
                  <c:v>15.2</c:v>
                </c:pt>
                <c:pt idx="3">
                  <c:v>27.2</c:v>
                </c:pt>
                <c:pt idx="4">
                  <c:v>25.7</c:v>
                </c:pt>
                <c:pt idx="5">
                  <c:v>20.399999999999999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02D-40E8-AE7A-419785F264C1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25</c:v>
                </c:pt>
                <c:pt idx="1">
                  <c:v>34.700000000000003</c:v>
                </c:pt>
                <c:pt idx="2">
                  <c:v>26.3</c:v>
                </c:pt>
                <c:pt idx="3">
                  <c:v>28.4</c:v>
                </c:pt>
                <c:pt idx="4">
                  <c:v>27.4</c:v>
                </c:pt>
                <c:pt idx="5">
                  <c:v>18.7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02D-40E8-AE7A-419785F264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8753280"/>
        <c:axId val="99185024"/>
      </c:lineChart>
      <c:catAx>
        <c:axId val="887532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1850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9185024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875328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6.8</c:v>
                </c:pt>
                <c:pt idx="1">
                  <c:v>15.3</c:v>
                </c:pt>
                <c:pt idx="2">
                  <c:v>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B32-43F9-860B-457370188538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B32-43F9-860B-4573701885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2184832"/>
        <c:axId val="102186368"/>
      </c:barChart>
      <c:catAx>
        <c:axId val="1021848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1863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2186368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18483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34</c:v>
                </c:pt>
                <c:pt idx="1">
                  <c:v>44.5</c:v>
                </c:pt>
                <c:pt idx="2">
                  <c:v>18.5</c:v>
                </c:pt>
                <c:pt idx="3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DD9-4A97-B02A-0AB19B960C0D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34.1</c:v>
                </c:pt>
                <c:pt idx="1">
                  <c:v>37.200000000000003</c:v>
                </c:pt>
                <c:pt idx="2">
                  <c:v>20.399999999999999</c:v>
                </c:pt>
                <c:pt idx="3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DD9-4A97-B02A-0AB19B960C0D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34.9</c:v>
                </c:pt>
                <c:pt idx="1">
                  <c:v>35.5</c:v>
                </c:pt>
                <c:pt idx="2">
                  <c:v>13.4</c:v>
                </c:pt>
                <c:pt idx="3">
                  <c:v>21.2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DD9-4A97-B02A-0AB19B960C0D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DD9-4A97-B02A-0AB19B960C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2272000"/>
        <c:axId val="102497280"/>
      </c:barChart>
      <c:catAx>
        <c:axId val="1022720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4972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2497280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27200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6.3</c:v>
                </c:pt>
                <c:pt idx="1">
                  <c:v>2.2000000000000002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007-42B1-816D-C3D08E8F798B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3.6</c:v>
                </c:pt>
                <c:pt idx="1">
                  <c:v>1.8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007-42B1-816D-C3D08E8F798B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7.6</c:v>
                </c:pt>
                <c:pt idx="1">
                  <c:v>2.2000000000000002</c:v>
                </c:pt>
                <c:pt idx="2">
                  <c:v>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007-42B1-816D-C3D08E8F798B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7.9</c:v>
                </c:pt>
                <c:pt idx="1">
                  <c:v>1.2</c:v>
                </c:pt>
                <c:pt idx="2">
                  <c:v>4.5999999999999996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007-42B1-816D-C3D08E8F798B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3.4</c:v>
                </c:pt>
                <c:pt idx="1">
                  <c:v>8.6</c:v>
                </c:pt>
                <c:pt idx="2">
                  <c:v>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007-42B1-816D-C3D08E8F798B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3.5</c:v>
                </c:pt>
                <c:pt idx="1">
                  <c:v>3.8</c:v>
                </c:pt>
                <c:pt idx="2">
                  <c:v>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007-42B1-816D-C3D08E8F798B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007-42B1-816D-C3D08E8F79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6115072"/>
        <c:axId val="106116608"/>
      </c:barChart>
      <c:catAx>
        <c:axId val="1061150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1166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611660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11507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0.8</c:v>
                </c:pt>
                <c:pt idx="1">
                  <c:v>6.3</c:v>
                </c:pt>
                <c:pt idx="2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2B6-4507-ABD2-17BC09FA19FE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5.2</c:v>
                </c:pt>
                <c:pt idx="1">
                  <c:v>3.5</c:v>
                </c:pt>
                <c:pt idx="2">
                  <c:v>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2B6-4507-ABD2-17BC09FA19FE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0</c:v>
                </c:pt>
                <c:pt idx="1">
                  <c:v>8.1999999999999993</c:v>
                </c:pt>
                <c:pt idx="2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2B6-4507-ABD2-17BC09FA19FE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2.7</c:v>
                </c:pt>
                <c:pt idx="1">
                  <c:v>5.8</c:v>
                </c:pt>
                <c:pt idx="2">
                  <c:v>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2B6-4507-ABD2-17BC09FA19FE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2B6-4507-ABD2-17BC09FA19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9554048"/>
        <c:axId val="99555968"/>
      </c:barChart>
      <c:catAx>
        <c:axId val="995540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5559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955596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55404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2.1</c:v>
                </c:pt>
                <c:pt idx="1">
                  <c:v>10</c:v>
                </c:pt>
                <c:pt idx="2">
                  <c:v>6.5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D15-4B13-A300-ED1CA8E2B532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0.5</c:v>
                </c:pt>
                <c:pt idx="1">
                  <c:v>1</c:v>
                </c:pt>
                <c:pt idx="2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D15-4B13-A300-ED1CA8E2B532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2.5</c:v>
                </c:pt>
                <c:pt idx="1">
                  <c:v>8.4</c:v>
                </c:pt>
                <c:pt idx="2">
                  <c:v>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D15-4B13-A300-ED1CA8E2B532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0</c:v>
                </c:pt>
                <c:pt idx="1">
                  <c:v>6.8</c:v>
                </c:pt>
                <c:pt idx="2">
                  <c:v>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D15-4B13-A300-ED1CA8E2B532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0</c:v>
                </c:pt>
                <c:pt idx="1">
                  <c:v>13.2</c:v>
                </c:pt>
                <c:pt idx="2">
                  <c:v>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D15-4B13-A300-ED1CA8E2B532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1.6</c:v>
                </c:pt>
                <c:pt idx="1">
                  <c:v>8.1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D15-4B13-A300-ED1CA8E2B532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D15-4B13-A300-ED1CA8E2B5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2283136"/>
        <c:axId val="102284672"/>
      </c:barChart>
      <c:catAx>
        <c:axId val="1022831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2846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2284672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283136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1.7</c:v>
                </c:pt>
                <c:pt idx="1">
                  <c:v>8.5</c:v>
                </c:pt>
                <c:pt idx="2">
                  <c:v>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C64-44CB-8A51-BF79B97ADAEF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1.9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C64-44CB-8A51-BF79B97ADAEF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1.3</c:v>
                </c:pt>
                <c:pt idx="1">
                  <c:v>4.4000000000000004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C64-44CB-8A51-BF79B97ADAEF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1.8</c:v>
                </c:pt>
                <c:pt idx="1">
                  <c:v>6.2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C64-44CB-8A51-BF79B97ADAEF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1.4</c:v>
                </c:pt>
                <c:pt idx="1">
                  <c:v>9.1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C64-44CB-8A51-BF79B97ADAEF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2.1</c:v>
                </c:pt>
                <c:pt idx="1">
                  <c:v>2.4</c:v>
                </c:pt>
                <c:pt idx="2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C64-44CB-8A51-BF79B97ADAEF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C64-44CB-8A51-BF79B97ADA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2298752"/>
        <c:axId val="102300288"/>
      </c:barChart>
      <c:catAx>
        <c:axId val="1022987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3002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230028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29875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2.5</c:v>
                </c:pt>
                <c:pt idx="1">
                  <c:v>1.1000000000000001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55C-4ABE-BD75-51D842DA8832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0.3</c:v>
                </c:pt>
                <c:pt idx="1">
                  <c:v>1</c:v>
                </c:pt>
                <c:pt idx="2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55C-4ABE-BD75-51D842DA8832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1.2</c:v>
                </c:pt>
                <c:pt idx="1">
                  <c:v>4.9000000000000004</c:v>
                </c:pt>
                <c:pt idx="2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55C-4ABE-BD75-51D842DA8832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2</c:v>
                </c:pt>
                <c:pt idx="1">
                  <c:v>3.5</c:v>
                </c:pt>
                <c:pt idx="2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55C-4ABE-BD75-51D842DA8832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0</c:v>
                </c:pt>
                <c:pt idx="1">
                  <c:v>5</c:v>
                </c:pt>
                <c:pt idx="2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55C-4ABE-BD75-51D842DA8832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0</c:v>
                </c:pt>
                <c:pt idx="1">
                  <c:v>2.4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55C-4ABE-BD75-51D842DA8832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55C-4ABE-BD75-51D842DA88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2281216"/>
        <c:axId val="102315904"/>
      </c:barChart>
      <c:catAx>
        <c:axId val="1022812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3159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231590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281216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2B5-4F2F-94A2-929CA16898B2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Marijuana or Hashish</c:v>
                </c:pt>
                <c:pt idx="2">
                  <c:v>Cigarettes</c:v>
                </c:pt>
                <c:pt idx="3">
                  <c:v>Binge Drinking</c:v>
                </c:pt>
                <c:pt idx="4">
                  <c:v>Vaporizer/E-Cigarette</c:v>
                </c:pt>
                <c:pt idx="5">
                  <c:v>Depressants</c:v>
                </c:pt>
                <c:pt idx="6">
                  <c:v>Over-the-Counter Drugs</c:v>
                </c:pt>
                <c:pt idx="7">
                  <c:v>Synthetic Marijuana*</c:v>
                </c:pt>
                <c:pt idx="8">
                  <c:v>Inhalants</c:v>
                </c:pt>
                <c:pt idx="9">
                  <c:v>LSD, PCP or Mushrooms</c:v>
                </c:pt>
                <c:pt idx="10">
                  <c:v>Prescription Pain Relievers</c:v>
                </c:pt>
                <c:pt idx="11">
                  <c:v>Flakka*</c:v>
                </c:pt>
                <c:pt idx="12">
                  <c:v>Prescription Amphetamines</c:v>
                </c:pt>
                <c:pt idx="13">
                  <c:v>Club Drugs</c:v>
                </c:pt>
                <c:pt idx="14">
                  <c:v>Heroin</c:v>
                </c:pt>
                <c:pt idx="15">
                  <c:v>Cocaine or Crack Cocaine</c:v>
                </c:pt>
                <c:pt idx="16">
                  <c:v>Steroids (without a doctor’s order)</c:v>
                </c:pt>
                <c:pt idx="17">
                  <c:v>Methamphetamine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26.3</c:v>
                </c:pt>
                <c:pt idx="1">
                  <c:v>18.2</c:v>
                </c:pt>
                <c:pt idx="2">
                  <c:v>14.1</c:v>
                </c:pt>
                <c:pt idx="3">
                  <c:v>12.9</c:v>
                </c:pt>
                <c:pt idx="4">
                  <c:v>9.3000000000000007</c:v>
                </c:pt>
                <c:pt idx="5">
                  <c:v>5</c:v>
                </c:pt>
                <c:pt idx="6">
                  <c:v>4.3</c:v>
                </c:pt>
                <c:pt idx="7">
                  <c:v>4</c:v>
                </c:pt>
                <c:pt idx="8">
                  <c:v>3.7</c:v>
                </c:pt>
                <c:pt idx="9">
                  <c:v>2.5</c:v>
                </c:pt>
                <c:pt idx="10">
                  <c:v>2.2999999999999998</c:v>
                </c:pt>
                <c:pt idx="11">
                  <c:v>1.6</c:v>
                </c:pt>
                <c:pt idx="12">
                  <c:v>1.2</c:v>
                </c:pt>
                <c:pt idx="13">
                  <c:v>1.2</c:v>
                </c:pt>
                <c:pt idx="14">
                  <c:v>1.1000000000000001</c:v>
                </c:pt>
                <c:pt idx="15">
                  <c:v>0.8</c:v>
                </c:pt>
                <c:pt idx="16">
                  <c:v>0.4</c:v>
                </c:pt>
                <c:pt idx="1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2B5-4F2F-94A2-929CA16898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64752256"/>
        <c:axId val="64893312"/>
      </c:barChart>
      <c:catAx>
        <c:axId val="647522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48933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4893312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475225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21.8</c:v>
                </c:pt>
                <c:pt idx="1">
                  <c:v>14.2</c:v>
                </c:pt>
                <c:pt idx="2">
                  <c:v>7.6</c:v>
                </c:pt>
                <c:pt idx="3">
                  <c:v>28.2</c:v>
                </c:pt>
                <c:pt idx="4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DF2-40CC-AD3E-6813F6BC2C92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DF2-40CC-AD3E-6813F6BC2C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4119040"/>
        <c:axId val="82345984"/>
      </c:barChart>
      <c:catAx>
        <c:axId val="741190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3459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2345984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411904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14.2</c:v>
                </c:pt>
                <c:pt idx="1">
                  <c:v>10.6</c:v>
                </c:pt>
                <c:pt idx="2">
                  <c:v>2.9</c:v>
                </c:pt>
                <c:pt idx="3">
                  <c:v>3.9</c:v>
                </c:pt>
                <c:pt idx="4">
                  <c:v>0.8</c:v>
                </c:pt>
                <c:pt idx="5">
                  <c:v>14</c:v>
                </c:pt>
                <c:pt idx="6">
                  <c:v>12.9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14B-4EC2-88E8-052D574E2236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14B-4EC2-88E8-052D574E22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88742912"/>
        <c:axId val="102127104"/>
      </c:barChart>
      <c:catAx>
        <c:axId val="887429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1271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2127104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874291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15.2</c:v>
                </c:pt>
                <c:pt idx="1">
                  <c:v>26</c:v>
                </c:pt>
                <c:pt idx="2">
                  <c:v>35.9</c:v>
                </c:pt>
                <c:pt idx="3">
                  <c:v>8.5</c:v>
                </c:pt>
                <c:pt idx="4">
                  <c:v>10.7</c:v>
                </c:pt>
                <c:pt idx="5">
                  <c:v>12.4</c:v>
                </c:pt>
                <c:pt idx="6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22-4303-B1FD-0009E5D3BBC0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14.9</c:v>
                </c:pt>
                <c:pt idx="1">
                  <c:v>12</c:v>
                </c:pt>
                <c:pt idx="2">
                  <c:v>27.6</c:v>
                </c:pt>
                <c:pt idx="3">
                  <c:v>11.9</c:v>
                </c:pt>
                <c:pt idx="4">
                  <c:v>10.7</c:v>
                </c:pt>
                <c:pt idx="5">
                  <c:v>16.8</c:v>
                </c:pt>
                <c:pt idx="6">
                  <c:v>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B22-4303-B1FD-0009E5D3BB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2366592"/>
        <c:axId val="102385536"/>
      </c:barChart>
      <c:catAx>
        <c:axId val="1023665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3855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2385536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36659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5.5</c:v>
                </c:pt>
                <c:pt idx="1">
                  <c:v>25.5</c:v>
                </c:pt>
                <c:pt idx="2">
                  <c:v>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821-4D57-8B2C-1E8F096D6EDC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821-4D57-8B2C-1E8F096D6E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2375424"/>
        <c:axId val="102376960"/>
      </c:barChart>
      <c:catAx>
        <c:axId val="1023754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3769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2376960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37542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49</c:v>
                </c:pt>
                <c:pt idx="1">
                  <c:v>53</c:v>
                </c:pt>
                <c:pt idx="2">
                  <c:v>46</c:v>
                </c:pt>
                <c:pt idx="3">
                  <c:v>50</c:v>
                </c:pt>
                <c:pt idx="4">
                  <c:v>49</c:v>
                </c:pt>
                <c:pt idx="5">
                  <c:v>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3A-49C1-ABC0-D158A5E8B890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63A-49C1-ABC0-D158A5E8B8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2500608"/>
        <c:axId val="102508032"/>
      </c:barChart>
      <c:catAx>
        <c:axId val="10250060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50803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250803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50060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54</c:v>
                </c:pt>
                <c:pt idx="1">
                  <c:v>58</c:v>
                </c:pt>
                <c:pt idx="2">
                  <c:v>53</c:v>
                </c:pt>
                <c:pt idx="3">
                  <c:v>55</c:v>
                </c:pt>
                <c:pt idx="4">
                  <c:v>44</c:v>
                </c:pt>
                <c:pt idx="5">
                  <c:v>51</c:v>
                </c:pt>
                <c:pt idx="6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B4B-4E12-BC83-9C364259BEA7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B4B-4E12-BC83-9C364259BE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2542336"/>
        <c:axId val="102696832"/>
      </c:barChart>
      <c:catAx>
        <c:axId val="10254233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69683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269683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54233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42</c:v>
                </c:pt>
                <c:pt idx="1">
                  <c:v>58</c:v>
                </c:pt>
                <c:pt idx="2">
                  <c:v>45</c:v>
                </c:pt>
                <c:pt idx="3">
                  <c:v>50</c:v>
                </c:pt>
                <c:pt idx="4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1BC-400F-947F-4A07914299DD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1BC-400F-947F-4A07914299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2553472"/>
        <c:axId val="102555008"/>
      </c:barChart>
      <c:catAx>
        <c:axId val="10255347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55500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255500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55347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82</c:v>
                </c:pt>
                <c:pt idx="1">
                  <c:v>61</c:v>
                </c:pt>
                <c:pt idx="2">
                  <c:v>63</c:v>
                </c:pt>
                <c:pt idx="3">
                  <c:v>53</c:v>
                </c:pt>
                <c:pt idx="4">
                  <c:v>50</c:v>
                </c:pt>
                <c:pt idx="5">
                  <c:v>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9FC-4E1D-8481-2DB005354E2D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9FC-4E1D-8481-2DB005354E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9129984"/>
        <c:axId val="102561664"/>
      </c:barChart>
      <c:catAx>
        <c:axId val="9912998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56166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256166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12998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58</c:v>
                </c:pt>
                <c:pt idx="1">
                  <c:v>61</c:v>
                </c:pt>
                <c:pt idx="2">
                  <c:v>41</c:v>
                </c:pt>
                <c:pt idx="3">
                  <c:v>38</c:v>
                </c:pt>
                <c:pt idx="4">
                  <c:v>58</c:v>
                </c:pt>
                <c:pt idx="5">
                  <c:v>45</c:v>
                </c:pt>
                <c:pt idx="6">
                  <c:v>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D5A-48CB-B5BE-0261BBBD7E65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D5A-48CB-B5BE-0261BBBD7E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2486016"/>
        <c:axId val="102487552"/>
      </c:barChart>
      <c:catAx>
        <c:axId val="10248601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48755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248755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48601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41</c:v>
                </c:pt>
                <c:pt idx="1">
                  <c:v>62</c:v>
                </c:pt>
                <c:pt idx="2">
                  <c:v>40</c:v>
                </c:pt>
                <c:pt idx="3">
                  <c:v>52</c:v>
                </c:pt>
                <c:pt idx="4">
                  <c:v>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A6-407D-A517-F6E1979D31E4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7A6-407D-A517-F6E1979D31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2716544"/>
        <c:axId val="107307776"/>
      </c:barChart>
      <c:catAx>
        <c:axId val="10271654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30777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730777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71654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18.5</c:v>
                </c:pt>
                <c:pt idx="1">
                  <c:v>45.4</c:v>
                </c:pt>
                <c:pt idx="2">
                  <c:v>33.6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4D1-481C-9D64-0234BA5A30F1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18.100000000000001</c:v>
                </c:pt>
                <c:pt idx="1">
                  <c:v>37.799999999999997</c:v>
                </c:pt>
                <c:pt idx="2">
                  <c:v>29.4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4D1-481C-9D64-0234BA5A30F1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22.9</c:v>
                </c:pt>
                <c:pt idx="1">
                  <c:v>50.5</c:v>
                </c:pt>
                <c:pt idx="2">
                  <c:v>36.9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4D1-481C-9D64-0234BA5A30F1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22.8</c:v>
                </c:pt>
                <c:pt idx="1">
                  <c:v>52.3</c:v>
                </c:pt>
                <c:pt idx="2">
                  <c:v>37.4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4D1-481C-9D64-0234BA5A30F1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14.3</c:v>
                </c:pt>
                <c:pt idx="1">
                  <c:v>44.8</c:v>
                </c:pt>
                <c:pt idx="2">
                  <c:v>28.7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4D1-481C-9D64-0234BA5A30F1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22.2</c:v>
                </c:pt>
                <c:pt idx="1">
                  <c:v>30.2</c:v>
                </c:pt>
                <c:pt idx="2">
                  <c:v>26.3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4D1-481C-9D64-0234BA5A30F1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4D1-481C-9D64-0234BA5A30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83004800"/>
        <c:axId val="92673920"/>
      </c:barChart>
      <c:catAx>
        <c:axId val="830048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26739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2673920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300480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8.9</c:v>
                </c:pt>
                <c:pt idx="1">
                  <c:v>34.1</c:v>
                </c:pt>
                <c:pt idx="2">
                  <c:v>22.9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AE-4AF0-BD6D-53C9C5D3086C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5.8</c:v>
                </c:pt>
                <c:pt idx="1">
                  <c:v>19.8</c:v>
                </c:pt>
                <c:pt idx="2">
                  <c:v>13.9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EAE-4AF0-BD6D-53C9C5D3086C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29.3</c:v>
                </c:pt>
                <c:pt idx="2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EAE-4AF0-BD6D-53C9C5D3086C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5.8</c:v>
                </c:pt>
                <c:pt idx="1">
                  <c:v>34.700000000000003</c:v>
                </c:pt>
                <c:pt idx="2">
                  <c:v>19.899999999999999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EAE-4AF0-BD6D-53C9C5D3086C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5.5</c:v>
                </c:pt>
                <c:pt idx="1">
                  <c:v>22.3</c:v>
                </c:pt>
                <c:pt idx="2">
                  <c:v>13.3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EAE-4AF0-BD6D-53C9C5D3086C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7.6</c:v>
                </c:pt>
                <c:pt idx="1">
                  <c:v>17.899999999999999</c:v>
                </c:pt>
                <c:pt idx="2">
                  <c:v>12.9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EAE-4AF0-BD6D-53C9C5D3086C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EAE-4AF0-BD6D-53C9C5D308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4898560"/>
        <c:axId val="64910848"/>
      </c:barChart>
      <c:catAx>
        <c:axId val="648985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49108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4910848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489856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33.6</c:v>
                </c:pt>
                <c:pt idx="1">
                  <c:v>29.4</c:v>
                </c:pt>
                <c:pt idx="2">
                  <c:v>36.9</c:v>
                </c:pt>
                <c:pt idx="3">
                  <c:v>37.4</c:v>
                </c:pt>
                <c:pt idx="4">
                  <c:v>28.7</c:v>
                </c:pt>
                <c:pt idx="5">
                  <c:v>26.3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040-48D1-8F21-75772EC8D88B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22.9</c:v>
                </c:pt>
                <c:pt idx="1">
                  <c:v>13.9</c:v>
                </c:pt>
                <c:pt idx="2">
                  <c:v>19</c:v>
                </c:pt>
                <c:pt idx="3">
                  <c:v>19.899999999999999</c:v>
                </c:pt>
                <c:pt idx="4">
                  <c:v>13.3</c:v>
                </c:pt>
                <c:pt idx="5">
                  <c:v>12.9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040-48D1-8F21-75772EC8D88B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38.9</c:v>
                </c:pt>
                <c:pt idx="1">
                  <c:v>32</c:v>
                </c:pt>
                <c:pt idx="2">
                  <c:v>43.6</c:v>
                </c:pt>
                <c:pt idx="3">
                  <c:v>37.700000000000003</c:v>
                </c:pt>
                <c:pt idx="4">
                  <c:v>30.1</c:v>
                </c:pt>
                <c:pt idx="5">
                  <c:v>35.700000000000003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040-48D1-8F21-75772EC8D88B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30.5</c:v>
                </c:pt>
                <c:pt idx="1">
                  <c:v>44.2</c:v>
                </c:pt>
                <c:pt idx="2">
                  <c:v>33.700000000000003</c:v>
                </c:pt>
                <c:pt idx="3">
                  <c:v>32.9</c:v>
                </c:pt>
                <c:pt idx="4">
                  <c:v>32.9</c:v>
                </c:pt>
                <c:pt idx="5">
                  <c:v>32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7040-48D1-8F21-75772EC8D8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4889600"/>
        <c:axId val="64897792"/>
      </c:lineChart>
      <c:catAx>
        <c:axId val="648896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48977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4897792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488960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4.2</c:v>
                </c:pt>
                <c:pt idx="1">
                  <c:v>0</c:v>
                </c:pt>
                <c:pt idx="2">
                  <c:v>0</c:v>
                </c:pt>
                <c:pt idx="3">
                  <c:v>15.4</c:v>
                </c:pt>
                <c:pt idx="4">
                  <c:v>40.200000000000003</c:v>
                </c:pt>
                <c:pt idx="5">
                  <c:v>0</c:v>
                </c:pt>
                <c:pt idx="6">
                  <c:v>15.1</c:v>
                </c:pt>
                <c:pt idx="7">
                  <c:v>25.1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11E-4245-81FE-59C149241EC5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11E-4245-81FE-59C149241E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9274112"/>
        <c:axId val="99295616"/>
      </c:barChart>
      <c:catAx>
        <c:axId val="992741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2956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9295616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274112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32.700000000000003</c:v>
                </c:pt>
                <c:pt idx="1">
                  <c:v>24.6</c:v>
                </c:pt>
                <c:pt idx="2">
                  <c:v>7.7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6.3</c:v>
                </c:pt>
                <c:pt idx="7">
                  <c:v>28.7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1E-4C99-AEBC-020CA94A1A28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41E-4C99-AEBC-020CA94A1A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88736128"/>
        <c:axId val="88738048"/>
      </c:barChart>
      <c:catAx>
        <c:axId val="887361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87380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8738048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8736128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8.6999999999999993</c:v>
                </c:pt>
                <c:pt idx="1">
                  <c:v>19.5</c:v>
                </c:pt>
                <c:pt idx="2">
                  <c:v>14.9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D3E-4FEE-A69D-DC6CA38622BC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8.6</c:v>
                </c:pt>
                <c:pt idx="2">
                  <c:v>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D3E-4FEE-A69D-DC6CA38622BC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10.6</c:v>
                </c:pt>
                <c:pt idx="1">
                  <c:v>19.100000000000001</c:v>
                </c:pt>
                <c:pt idx="2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D3E-4FEE-A69D-DC6CA38622BC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5.6</c:v>
                </c:pt>
                <c:pt idx="1">
                  <c:v>21.5</c:v>
                </c:pt>
                <c:pt idx="2">
                  <c:v>13.4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D3E-4FEE-A69D-DC6CA38622BC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1.2</c:v>
                </c:pt>
                <c:pt idx="1">
                  <c:v>19.600000000000001</c:v>
                </c:pt>
                <c:pt idx="2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D3E-4FEE-A69D-DC6CA38622BC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6</c:v>
                </c:pt>
                <c:pt idx="1">
                  <c:v>22</c:v>
                </c:pt>
                <c:pt idx="2">
                  <c:v>14.1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D3E-4FEE-A69D-DC6CA38622BC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D3E-4FEE-A69D-DC6CA38622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9269248"/>
        <c:axId val="99578240"/>
      </c:barChart>
      <c:catAx>
        <c:axId val="992692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5782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9578240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26924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14.9</c:v>
                </c:pt>
                <c:pt idx="1">
                  <c:v>5.9</c:v>
                </c:pt>
                <c:pt idx="2">
                  <c:v>15</c:v>
                </c:pt>
                <c:pt idx="3">
                  <c:v>13.4</c:v>
                </c:pt>
                <c:pt idx="4">
                  <c:v>10</c:v>
                </c:pt>
                <c:pt idx="5">
                  <c:v>14.1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F1E-4D4B-8216-00AFD5761D3E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39.1</c:v>
                </c:pt>
                <c:pt idx="1">
                  <c:v>14</c:v>
                </c:pt>
                <c:pt idx="2">
                  <c:v>33.6</c:v>
                </c:pt>
                <c:pt idx="3">
                  <c:v>36.200000000000003</c:v>
                </c:pt>
                <c:pt idx="4">
                  <c:v>33.4</c:v>
                </c:pt>
                <c:pt idx="5">
                  <c:v>23.1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F1E-4D4B-8216-00AFD5761D3E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55.6</c:v>
                </c:pt>
                <c:pt idx="1">
                  <c:v>65.900000000000006</c:v>
                </c:pt>
                <c:pt idx="2">
                  <c:v>63.3</c:v>
                </c:pt>
                <c:pt idx="3">
                  <c:v>69.8</c:v>
                </c:pt>
                <c:pt idx="4">
                  <c:v>60.3</c:v>
                </c:pt>
                <c:pt idx="5">
                  <c:v>55.9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F1E-4D4B-8216-00AFD5761D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9959552"/>
        <c:axId val="100001280"/>
      </c:lineChart>
      <c:catAx>
        <c:axId val="999595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0012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0001280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95955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Franklin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Franklin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7038980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4878051"/>
              </p:ext>
            </p:extLst>
          </p:nvPr>
        </p:nvGraphicFramePr>
        <p:xfrm>
          <a:off x="39483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Franklin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Franklin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383695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Franklin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Franklin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796696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Franklin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Franklin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Franklin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0830061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3343230"/>
              </p:ext>
            </p:extLst>
          </p:nvPr>
        </p:nvGraphicFramePr>
        <p:xfrm>
          <a:off x="381000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Franklin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Franklin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4420802"/>
              </p:ext>
            </p:extLst>
          </p:nvPr>
        </p:nvGraphicFramePr>
        <p:xfrm>
          <a:off x="37147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Franklin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Franklin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Franklin County,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6099051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174084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Franklin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Franklin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2034758"/>
              </p:ext>
            </p:extLst>
          </p:nvPr>
        </p:nvGraphicFramePr>
        <p:xfrm>
          <a:off x="390525" y="141922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Franklin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Franklin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194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10.8 percentage points for M.S. prevalence rates and 12.3 percentage points for H.S.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Franklin County, past-30-day alcohol use was reported at 26.3%,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22.9% in 2006 to 12.9%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14.9% in 2006 to 14.1%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34.9% of high school students have ridden in a car with a driver who was under the influence of alcohol, and 35.5%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246628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Franklin County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Franklin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387013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Franklin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Franklin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64407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Franklin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Franklin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5118076"/>
              </p:ext>
            </p:extLst>
          </p:nvPr>
        </p:nvGraphicFramePr>
        <p:xfrm>
          <a:off x="381000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Franklin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Franklin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719719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Franklin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Franklin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9929477"/>
              </p:ext>
            </p:extLst>
          </p:nvPr>
        </p:nvGraphicFramePr>
        <p:xfrm>
          <a:off x="378664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Franklin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Franklin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Franklin County, 14.2%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4.0% in 2006 to 3.7%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9.2% in 2012 to 4.0%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3.5%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5746897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Franklin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Franklin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297376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Franklin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915764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Franklin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Franklin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Franklin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(2.9%)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(0.8%) are less than 3.0%.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(14.0%) and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(14.2%).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Franklin County, 31.8% of students have been socially bullied, 19.1% have been physically bullied, and 10.2%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5.5% of students have belonged to a gang, and 6.2%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6308448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Franklin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Franklin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3735821"/>
              </p:ext>
            </p:extLst>
          </p:nvPr>
        </p:nvGraphicFramePr>
        <p:xfrm>
          <a:off x="381000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Franklin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Franklin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9005319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Franklin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Franklin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607541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Franklin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Franklin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2895263"/>
              </p:ext>
            </p:extLst>
          </p:nvPr>
        </p:nvGraphicFramePr>
        <p:xfrm>
          <a:off x="381000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Franklin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Franklin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Franklin County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895189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8240405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Franklin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Franklin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Community Rewards for Prosocial Involvement </a:t>
            </a:r>
            <a:r>
              <a:rPr lang="en-US" sz="2800" dirty="0">
                <a:latin typeface="Gill Sans MT" pitchFamily="34" charset="0"/>
              </a:rPr>
              <a:t>(49%),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(49%) and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(46%)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School Opportunities for Prosocial Involvement </a:t>
            </a:r>
            <a:r>
              <a:rPr lang="en-US" sz="2800" dirty="0">
                <a:latin typeface="Gill Sans MT" pitchFamily="34" charset="0"/>
              </a:rPr>
              <a:t>(53%) and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(50%)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(58%)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(58%)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(61%) and </a:t>
            </a:r>
            <a:r>
              <a:rPr lang="en-US" sz="2800" i="1" dirty="0">
                <a:latin typeface="Gill Sans MT" pitchFamily="34" charset="0"/>
              </a:rPr>
              <a:t>Lack of Commitment to </a:t>
            </a:r>
            <a:r>
              <a:rPr lang="en-US" sz="2800" i="1">
                <a:latin typeface="Gill Sans MT" pitchFamily="34" charset="0"/>
              </a:rPr>
              <a:t>School </a:t>
            </a:r>
            <a:r>
              <a:rPr lang="en-US" sz="2800">
                <a:latin typeface="Gill Sans MT" pitchFamily="34" charset="0"/>
              </a:rPr>
              <a:t>(62</a:t>
            </a:r>
            <a:r>
              <a:rPr lang="en-US" sz="2800" dirty="0">
                <a:latin typeface="Gill Sans MT" pitchFamily="34" charset="0"/>
              </a:rPr>
              <a:t>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Franklin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5244890"/>
              </p:ext>
            </p:extLst>
          </p:nvPr>
        </p:nvGraphicFramePr>
        <p:xfrm>
          <a:off x="37147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50.3% for lifetime use and 26.3% for past-30-day use, alcohol is the most commonly used drug among Franklin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(33.1% lifetime and 9.3% past-30-day) and marijuana (32.1% lifetime and 18.2%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26.4%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14.1% for cigarettes to 0.0% for methamphetamine.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659277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Franklin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Franklin County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9214405"/>
              </p:ext>
            </p:extLst>
          </p:nvPr>
        </p:nvGraphicFramePr>
        <p:xfrm>
          <a:off x="386212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Franklin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Franklin County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9145</TotalTime>
  <Words>1363</Words>
  <Application>Microsoft Office PowerPoint</Application>
  <PresentationFormat>On-screen Show (4:3)</PresentationFormat>
  <Paragraphs>222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Franklin Count PowerPoint</dc:title>
  <dc:creator>Bert Rothenbach</dc:creator>
  <cp:lastModifiedBy>VanDyke, Misty N</cp:lastModifiedBy>
  <cp:revision>337</cp:revision>
  <dcterms:created xsi:type="dcterms:W3CDTF">2010-11-20T14:45:41Z</dcterms:created>
  <dcterms:modified xsi:type="dcterms:W3CDTF">2025-06-23T12:38:48Z</dcterms:modified>
</cp:coreProperties>
</file>