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Synthetic Marijuana*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Flakka*</c:v>
                </c:pt>
                <c:pt idx="14">
                  <c:v>Cocaine or Crack Cocaine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Needle to Inject Illegal Drugs*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36.6</c:v>
                </c:pt>
                <c:pt idx="1">
                  <c:v>24.1</c:v>
                </c:pt>
                <c:pt idx="2">
                  <c:v>21.5</c:v>
                </c:pt>
                <c:pt idx="3">
                  <c:v>13.9</c:v>
                </c:pt>
                <c:pt idx="4">
                  <c:v>13</c:v>
                </c:pt>
                <c:pt idx="5">
                  <c:v>6.6</c:v>
                </c:pt>
                <c:pt idx="6">
                  <c:v>5.7</c:v>
                </c:pt>
                <c:pt idx="7">
                  <c:v>5.0999999999999996</c:v>
                </c:pt>
                <c:pt idx="8">
                  <c:v>4.7</c:v>
                </c:pt>
                <c:pt idx="9">
                  <c:v>3.9</c:v>
                </c:pt>
                <c:pt idx="10">
                  <c:v>3.4</c:v>
                </c:pt>
                <c:pt idx="11">
                  <c:v>3.1</c:v>
                </c:pt>
                <c:pt idx="12">
                  <c:v>2.5</c:v>
                </c:pt>
                <c:pt idx="13">
                  <c:v>1.3</c:v>
                </c:pt>
                <c:pt idx="14">
                  <c:v>1.2</c:v>
                </c:pt>
                <c:pt idx="15">
                  <c:v>0.7</c:v>
                </c:pt>
                <c:pt idx="16">
                  <c:v>0.7</c:v>
                </c:pt>
                <c:pt idx="17">
                  <c:v>0.6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2-44ED-99D8-407BC0E38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808896"/>
        <c:axId val="112190592"/>
      </c:barChart>
      <c:catAx>
        <c:axId val="9580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9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1905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08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24.1</c:v>
                </c:pt>
                <c:pt idx="1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7-4000-997B-CD170D79C7BD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B7-4000-997B-CD170D79C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300800"/>
        <c:axId val="114302336"/>
      </c:barChart>
      <c:catAx>
        <c:axId val="1143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0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023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008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6.1</c:v>
                </c:pt>
                <c:pt idx="1">
                  <c:v>11.9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65-4AC7-BCCD-30DAFB55607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</c:v>
                </c:pt>
                <c:pt idx="1">
                  <c:v>13.9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65-4AC7-BCCD-30DAFB55607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5.9</c:v>
                </c:pt>
                <c:pt idx="1">
                  <c:v>20.5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65-4AC7-BCCD-30DAFB55607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16.5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65-4AC7-BCCD-30DAFB55607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4.3</c:v>
                </c:pt>
                <c:pt idx="1">
                  <c:v>20.100000000000001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65-4AC7-BCCD-30DAFB55607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16.600000000000001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65-4AC7-BCCD-30DAFB55607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65-4AC7-BCCD-30DAFB556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263936"/>
        <c:axId val="114265472"/>
      </c:barChart>
      <c:catAx>
        <c:axId val="11426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6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654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639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9.3000000000000007</c:v>
                </c:pt>
                <c:pt idx="1">
                  <c:v>9</c:v>
                </c:pt>
                <c:pt idx="2">
                  <c:v>14</c:v>
                </c:pt>
                <c:pt idx="3">
                  <c:v>11.5</c:v>
                </c:pt>
                <c:pt idx="4">
                  <c:v>12.9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77-4888-AEDD-E587592C8005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9.8000000000000007</c:v>
                </c:pt>
                <c:pt idx="1">
                  <c:v>13.1</c:v>
                </c:pt>
                <c:pt idx="2">
                  <c:v>14.8</c:v>
                </c:pt>
                <c:pt idx="3">
                  <c:v>15.7</c:v>
                </c:pt>
                <c:pt idx="4">
                  <c:v>13.4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77-4888-AEDD-E587592C8005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33.200000000000003</c:v>
                </c:pt>
                <c:pt idx="1">
                  <c:v>30.9</c:v>
                </c:pt>
                <c:pt idx="2">
                  <c:v>28.5</c:v>
                </c:pt>
                <c:pt idx="3">
                  <c:v>27.4</c:v>
                </c:pt>
                <c:pt idx="4">
                  <c:v>24.3</c:v>
                </c:pt>
                <c:pt idx="5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77-4888-AEDD-E587592C8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74656"/>
        <c:axId val="114013696"/>
      </c:lineChart>
      <c:catAx>
        <c:axId val="11397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1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136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74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5.5</c:v>
                </c:pt>
                <c:pt idx="1">
                  <c:v>9.6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B0-47C9-9031-995B692EB86B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B0-47C9-9031-995B692EB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124288"/>
        <c:axId val="114125824"/>
      </c:barChart>
      <c:catAx>
        <c:axId val="1141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25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258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24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21.8</c:v>
                </c:pt>
                <c:pt idx="1">
                  <c:v>29.2</c:v>
                </c:pt>
                <c:pt idx="2">
                  <c:v>6.9</c:v>
                </c:pt>
                <c:pt idx="3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79-40FE-8014-04E96B1CEF96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19.5</c:v>
                </c:pt>
                <c:pt idx="1">
                  <c:v>28.2</c:v>
                </c:pt>
                <c:pt idx="2">
                  <c:v>6.9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79-40FE-8014-04E96B1CEF96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15.8</c:v>
                </c:pt>
                <c:pt idx="1">
                  <c:v>25.5</c:v>
                </c:pt>
                <c:pt idx="2">
                  <c:v>4.0999999999999996</c:v>
                </c:pt>
                <c:pt idx="3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79-40FE-8014-04E96B1CEF96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79-40FE-8014-04E96B1CE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201344"/>
        <c:axId val="114202880"/>
      </c:barChart>
      <c:catAx>
        <c:axId val="11420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02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028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013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4.7</c:v>
                </c:pt>
                <c:pt idx="1">
                  <c:v>2.5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3-4CE4-8C79-703FA8AB873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</c:v>
                </c:pt>
                <c:pt idx="1">
                  <c:v>2.7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C3-4CE4-8C79-703FA8AB873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2.9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C3-4CE4-8C79-703FA8AB873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4.7</c:v>
                </c:pt>
                <c:pt idx="1">
                  <c:v>0.9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C3-4CE4-8C79-703FA8AB873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C3-4CE4-8C79-703FA8AB873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2.9</c:v>
                </c:pt>
                <c:pt idx="1">
                  <c:v>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C3-4CE4-8C79-703FA8AB873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C3-4CE4-8C79-703FA8AB8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084480"/>
        <c:axId val="114430336"/>
      </c:barChart>
      <c:catAx>
        <c:axId val="11408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30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30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84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</c:v>
                </c:pt>
                <c:pt idx="1">
                  <c:v>3.7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41-468E-9F7C-77C1B73C8848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41-468E-9F7C-77C1B73C8848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41-468E-9F7C-77C1B73C8848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3.3</c:v>
                </c:pt>
                <c:pt idx="1">
                  <c:v>2.2000000000000002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41-468E-9F7C-77C1B73C8848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41-468E-9F7C-77C1B73C88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472448"/>
        <c:axId val="114473984"/>
      </c:barChart>
      <c:catAx>
        <c:axId val="11447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73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739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724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8-4173-807D-81CF89634C1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0.8</c:v>
                </c:pt>
                <c:pt idx="1">
                  <c:v>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8-4173-807D-81CF89634C1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0.9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F8-4173-807D-81CF89634C1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F8-4173-807D-81CF89634C1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F8-4173-807D-81CF89634C1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1.2</c:v>
                </c:pt>
                <c:pt idx="1">
                  <c:v>2.9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F8-4173-807D-81CF89634C1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F8-4173-807D-81CF8963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274048"/>
        <c:axId val="112365952"/>
      </c:barChart>
      <c:catAx>
        <c:axId val="1122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65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3659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740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2.9</c:v>
                </c:pt>
                <c:pt idx="1">
                  <c:v>1.9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1-493B-8945-B066ECA101F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4.0999999999999996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41-493B-8945-B066ECA101F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41-493B-8945-B066ECA101F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2.1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41-493B-8945-B066ECA101F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1.7</c:v>
                </c:pt>
                <c:pt idx="1">
                  <c:v>3.9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41-493B-8945-B066ECA101F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</c:v>
                </c:pt>
                <c:pt idx="1">
                  <c:v>2.1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41-493B-8945-B066ECA101F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41-493B-8945-B066ECA10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651136"/>
        <c:axId val="114652672"/>
      </c:barChart>
      <c:catAx>
        <c:axId val="1146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5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652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51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6-4CF7-8770-853405C6FC8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6-4CF7-8770-853405C6FC8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0.3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6-4CF7-8770-853405C6FC8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6-4CF7-8770-853405C6FC8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86-4CF7-8770-853405C6FC8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1.3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86-4CF7-8770-853405C6FC8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86-4CF7-8770-853405C6F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795648"/>
        <c:axId val="114797184"/>
      </c:barChart>
      <c:catAx>
        <c:axId val="11479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9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7971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956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01-43C3-994C-3F716AE05E0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Flakka*</c:v>
                </c:pt>
                <c:pt idx="12">
                  <c:v>Synthetic Marijuana*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19.3</c:v>
                </c:pt>
                <c:pt idx="1">
                  <c:v>11</c:v>
                </c:pt>
                <c:pt idx="2">
                  <c:v>7.4</c:v>
                </c:pt>
                <c:pt idx="3">
                  <c:v>5.8</c:v>
                </c:pt>
                <c:pt idx="4">
                  <c:v>2.8</c:v>
                </c:pt>
                <c:pt idx="5">
                  <c:v>2.7</c:v>
                </c:pt>
                <c:pt idx="6">
                  <c:v>2.4</c:v>
                </c:pt>
                <c:pt idx="7">
                  <c:v>2.2000000000000002</c:v>
                </c:pt>
                <c:pt idx="8">
                  <c:v>2.1</c:v>
                </c:pt>
                <c:pt idx="9">
                  <c:v>1.3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0.8</c:v>
                </c:pt>
                <c:pt idx="14">
                  <c:v>0.5</c:v>
                </c:pt>
                <c:pt idx="15">
                  <c:v>0.5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01-43C3-994C-3F716AE05E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107520"/>
        <c:axId val="112109056"/>
      </c:barChart>
      <c:catAx>
        <c:axId val="1121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0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1090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07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15.6</c:v>
                </c:pt>
                <c:pt idx="1">
                  <c:v>8.1</c:v>
                </c:pt>
                <c:pt idx="2">
                  <c:v>11.4</c:v>
                </c:pt>
                <c:pt idx="3">
                  <c:v>26.3</c:v>
                </c:pt>
                <c:pt idx="4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4-4C74-89C7-A7F07347A1B5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4-4C74-89C7-A7F07347A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727936"/>
        <c:axId val="114733824"/>
      </c:barChart>
      <c:catAx>
        <c:axId val="11472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3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7338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27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5.9</c:v>
                </c:pt>
                <c:pt idx="1">
                  <c:v>3.6</c:v>
                </c:pt>
                <c:pt idx="2">
                  <c:v>1.6</c:v>
                </c:pt>
                <c:pt idx="3">
                  <c:v>2.8</c:v>
                </c:pt>
                <c:pt idx="4">
                  <c:v>0.8</c:v>
                </c:pt>
                <c:pt idx="5">
                  <c:v>9.3000000000000007</c:v>
                </c:pt>
                <c:pt idx="6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2-4953-8935-B0C7D7C6662E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2-4953-8935-B0C7D7C66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865280"/>
        <c:axId val="114866816"/>
      </c:barChart>
      <c:catAx>
        <c:axId val="11486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6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8668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652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6.9</c:v>
                </c:pt>
                <c:pt idx="1">
                  <c:v>24.2</c:v>
                </c:pt>
                <c:pt idx="2">
                  <c:v>37.799999999999997</c:v>
                </c:pt>
                <c:pt idx="3">
                  <c:v>7.4</c:v>
                </c:pt>
                <c:pt idx="4">
                  <c:v>8.9</c:v>
                </c:pt>
                <c:pt idx="5">
                  <c:v>17.399999999999999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9-412A-A863-2FAEC05524CF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7.3</c:v>
                </c:pt>
                <c:pt idx="1">
                  <c:v>10.1</c:v>
                </c:pt>
                <c:pt idx="2">
                  <c:v>23.4</c:v>
                </c:pt>
                <c:pt idx="3">
                  <c:v>8.5</c:v>
                </c:pt>
                <c:pt idx="4">
                  <c:v>6.5</c:v>
                </c:pt>
                <c:pt idx="5">
                  <c:v>11.5</c:v>
                </c:pt>
                <c:pt idx="6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99-412A-A863-2FAEC0552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920448"/>
        <c:axId val="114934528"/>
      </c:barChart>
      <c:catAx>
        <c:axId val="1149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93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9345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920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3.4</c:v>
                </c:pt>
                <c:pt idx="1">
                  <c:v>17.5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FB-4144-BC92-5D0827F3B71D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FB-4144-BC92-5D0827F3B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020544"/>
        <c:axId val="115022080"/>
      </c:barChart>
      <c:catAx>
        <c:axId val="11502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2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0220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205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43</c:v>
                </c:pt>
                <c:pt idx="1">
                  <c:v>57</c:v>
                </c:pt>
                <c:pt idx="2">
                  <c:v>53</c:v>
                </c:pt>
                <c:pt idx="3">
                  <c:v>49</c:v>
                </c:pt>
                <c:pt idx="4">
                  <c:v>40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36-4261-9ACF-D07A4756E75F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36-4261-9ACF-D07A4756E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075712"/>
        <c:axId val="115102080"/>
      </c:barChart>
      <c:catAx>
        <c:axId val="1150757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1020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1020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757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64</c:v>
                </c:pt>
                <c:pt idx="2">
                  <c:v>41</c:v>
                </c:pt>
                <c:pt idx="3">
                  <c:v>41</c:v>
                </c:pt>
                <c:pt idx="4">
                  <c:v>27</c:v>
                </c:pt>
                <c:pt idx="5">
                  <c:v>39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2B-4FE9-BD6B-B81F49956F0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2B-4FE9-BD6B-B81F49956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151232"/>
        <c:axId val="115152768"/>
      </c:barChart>
      <c:catAx>
        <c:axId val="1151512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1527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1527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1512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55</c:v>
                </c:pt>
                <c:pt idx="2">
                  <c:v>46</c:v>
                </c:pt>
                <c:pt idx="3">
                  <c:v>37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0-400F-B88C-8FA39B9638A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40-400F-B88C-8FA39B963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222400"/>
        <c:axId val="115223936"/>
      </c:barChart>
      <c:catAx>
        <c:axId val="1152224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223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223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2224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58</c:v>
                </c:pt>
                <c:pt idx="2">
                  <c:v>56</c:v>
                </c:pt>
                <c:pt idx="3">
                  <c:v>58</c:v>
                </c:pt>
                <c:pt idx="4">
                  <c:v>51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5-476F-AD83-42586489F6C0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05-476F-AD83-42586489F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363200"/>
        <c:axId val="115364992"/>
      </c:barChart>
      <c:catAx>
        <c:axId val="115363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649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3649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63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43</c:v>
                </c:pt>
                <c:pt idx="1">
                  <c:v>62</c:v>
                </c:pt>
                <c:pt idx="2">
                  <c:v>29</c:v>
                </c:pt>
                <c:pt idx="3">
                  <c:v>21</c:v>
                </c:pt>
                <c:pt idx="4">
                  <c:v>36</c:v>
                </c:pt>
                <c:pt idx="5">
                  <c:v>38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5F-42E8-AF25-F405582C6985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5F-42E8-AF25-F405582C6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688576"/>
        <c:axId val="115690112"/>
      </c:barChart>
      <c:catAx>
        <c:axId val="115688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90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690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88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49</c:v>
                </c:pt>
                <c:pt idx="1">
                  <c:v>53</c:v>
                </c:pt>
                <c:pt idx="2">
                  <c:v>41</c:v>
                </c:pt>
                <c:pt idx="3">
                  <c:v>33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D-4615-B39E-F8FBFBE481D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9D-4615-B39E-F8FBFBE48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493504"/>
        <c:axId val="115503488"/>
      </c:barChart>
      <c:catAx>
        <c:axId val="1154935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5034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5034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4935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14.8</c:v>
                </c:pt>
                <c:pt idx="1">
                  <c:v>34.1</c:v>
                </c:pt>
                <c:pt idx="2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A-4C72-9764-CA102326EFE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13.2</c:v>
                </c:pt>
                <c:pt idx="1">
                  <c:v>34.4</c:v>
                </c:pt>
                <c:pt idx="2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A-4C72-9764-CA102326EFE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13.9</c:v>
                </c:pt>
                <c:pt idx="1">
                  <c:v>36.700000000000003</c:v>
                </c:pt>
                <c:pt idx="2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BA-4C72-9764-CA102326EFE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12.6</c:v>
                </c:pt>
                <c:pt idx="1">
                  <c:v>30.2</c:v>
                </c:pt>
                <c:pt idx="2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BA-4C72-9764-CA102326EFE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11.9</c:v>
                </c:pt>
                <c:pt idx="1">
                  <c:v>28.4</c:v>
                </c:pt>
                <c:pt idx="2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BA-4C72-9764-CA102326EFE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12.4</c:v>
                </c:pt>
                <c:pt idx="1">
                  <c:v>24.4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BA-4C72-9764-CA102326EFE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BA-4C72-9764-CA102326E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828608"/>
        <c:axId val="113830144"/>
      </c:barChart>
      <c:catAx>
        <c:axId val="1138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3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8301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28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16.5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9-4C7A-A361-F09A08DB241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5.7</c:v>
                </c:pt>
                <c:pt idx="1">
                  <c:v>18.899999999999999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9-4C7A-A361-F09A08DB241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5.9</c:v>
                </c:pt>
                <c:pt idx="1">
                  <c:v>19.399999999999999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B9-4C7A-A361-F09A08DB241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6.2</c:v>
                </c:pt>
                <c:pt idx="1">
                  <c:v>13.2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9-4C7A-A361-F09A08DB241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12.9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B9-4C7A-A361-F09A08DB241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</c:v>
                </c:pt>
                <c:pt idx="1">
                  <c:v>7.1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B9-4C7A-A361-F09A08DB241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B9-4C7A-A361-F09A08DB2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986560"/>
        <c:axId val="111988096"/>
      </c:barChart>
      <c:catAx>
        <c:axId val="11198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88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98809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86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25.6</c:v>
                </c:pt>
                <c:pt idx="1">
                  <c:v>24.9</c:v>
                </c:pt>
                <c:pt idx="2">
                  <c:v>26.4</c:v>
                </c:pt>
                <c:pt idx="3">
                  <c:v>22.4</c:v>
                </c:pt>
                <c:pt idx="4">
                  <c:v>20.9</c:v>
                </c:pt>
                <c:pt idx="5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61-47E1-AC8A-2A6EA04709AD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13</c:v>
                </c:pt>
                <c:pt idx="1">
                  <c:v>13</c:v>
                </c:pt>
                <c:pt idx="2">
                  <c:v>13.4</c:v>
                </c:pt>
                <c:pt idx="3">
                  <c:v>10</c:v>
                </c:pt>
                <c:pt idx="4">
                  <c:v>8.8000000000000007</c:v>
                </c:pt>
                <c:pt idx="5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61-47E1-AC8A-2A6EA04709AD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34.6</c:v>
                </c:pt>
                <c:pt idx="1">
                  <c:v>34.1</c:v>
                </c:pt>
                <c:pt idx="2">
                  <c:v>27.8</c:v>
                </c:pt>
                <c:pt idx="3">
                  <c:v>27.6</c:v>
                </c:pt>
                <c:pt idx="4">
                  <c:v>26.7</c:v>
                </c:pt>
                <c:pt idx="5">
                  <c:v>21.3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61-47E1-AC8A-2A6EA04709AD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42.8</c:v>
                </c:pt>
                <c:pt idx="1">
                  <c:v>41.6</c:v>
                </c:pt>
                <c:pt idx="2">
                  <c:v>42.6</c:v>
                </c:pt>
                <c:pt idx="3">
                  <c:v>42.3</c:v>
                </c:pt>
                <c:pt idx="4">
                  <c:v>40.9</c:v>
                </c:pt>
                <c:pt idx="5">
                  <c:v>43.2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61-47E1-AC8A-2A6EA0470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06592"/>
        <c:axId val="112208128"/>
      </c:lineChart>
      <c:catAx>
        <c:axId val="11220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0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2081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06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</c:v>
                </c:pt>
                <c:pt idx="1">
                  <c:v>1.4</c:v>
                </c:pt>
                <c:pt idx="2">
                  <c:v>0.6</c:v>
                </c:pt>
                <c:pt idx="3">
                  <c:v>12.7</c:v>
                </c:pt>
                <c:pt idx="4">
                  <c:v>47</c:v>
                </c:pt>
                <c:pt idx="5">
                  <c:v>1.3</c:v>
                </c:pt>
                <c:pt idx="6">
                  <c:v>13.7</c:v>
                </c:pt>
                <c:pt idx="7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8F-48E4-91EA-C68CDC0D8FC9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8F-48E4-91EA-C68CDC0D8F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2142592"/>
        <c:axId val="112259072"/>
      </c:barChart>
      <c:catAx>
        <c:axId val="11214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5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2590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425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49.4</c:v>
                </c:pt>
                <c:pt idx="1">
                  <c:v>36</c:v>
                </c:pt>
                <c:pt idx="2">
                  <c:v>1.7</c:v>
                </c:pt>
                <c:pt idx="3">
                  <c:v>1</c:v>
                </c:pt>
                <c:pt idx="4">
                  <c:v>3.1</c:v>
                </c:pt>
                <c:pt idx="5">
                  <c:v>0.6</c:v>
                </c:pt>
                <c:pt idx="6">
                  <c:v>2.6</c:v>
                </c:pt>
                <c:pt idx="7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F-47B7-AA06-5B1BE1A3D986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BF-47B7-AA06-5B1BE1A3D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2406912"/>
        <c:axId val="112408448"/>
      </c:barChart>
      <c:catAx>
        <c:axId val="11240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40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4084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4069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6.8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8-4453-AD55-FD4B0F9D2FF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3.4</c:v>
                </c:pt>
                <c:pt idx="1">
                  <c:v>9.4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A8-4453-AD55-FD4B0F9D2FF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3.9</c:v>
                </c:pt>
                <c:pt idx="1">
                  <c:v>11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A8-4453-AD55-FD4B0F9D2FF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3.1</c:v>
                </c:pt>
                <c:pt idx="1">
                  <c:v>7.3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A8-4453-AD55-FD4B0F9D2FF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2.4</c:v>
                </c:pt>
                <c:pt idx="1">
                  <c:v>6.9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A8-4453-AD55-FD4B0F9D2FF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1.4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A8-4453-AD55-FD4B0F9D2FF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A8-4453-AD55-FD4B0F9D2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858048"/>
        <c:axId val="113859584"/>
      </c:barChart>
      <c:catAx>
        <c:axId val="11385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5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8595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580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</c:v>
                </c:pt>
                <c:pt idx="1">
                  <c:v>6.7</c:v>
                </c:pt>
                <c:pt idx="2">
                  <c:v>7.8</c:v>
                </c:pt>
                <c:pt idx="3">
                  <c:v>5.4</c:v>
                </c:pt>
                <c:pt idx="4">
                  <c:v>4.8</c:v>
                </c:pt>
                <c:pt idx="5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F1-4B3E-803F-FF42DF59A33F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22.5</c:v>
                </c:pt>
                <c:pt idx="1">
                  <c:v>19.899999999999999</c:v>
                </c:pt>
                <c:pt idx="2">
                  <c:v>17.399999999999999</c:v>
                </c:pt>
                <c:pt idx="3">
                  <c:v>17.2</c:v>
                </c:pt>
                <c:pt idx="4">
                  <c:v>14.1</c:v>
                </c:pt>
                <c:pt idx="5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F1-4B3E-803F-FF42DF59A33F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66.5</c:v>
                </c:pt>
                <c:pt idx="1">
                  <c:v>64.8</c:v>
                </c:pt>
                <c:pt idx="2">
                  <c:v>66.2</c:v>
                </c:pt>
                <c:pt idx="3">
                  <c:v>63.9</c:v>
                </c:pt>
                <c:pt idx="4">
                  <c:v>67.900000000000006</c:v>
                </c:pt>
                <c:pt idx="5">
                  <c:v>69.900000000000006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F1-4B3E-803F-FF42DF59A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30240"/>
        <c:axId val="113932160"/>
      </c:lineChart>
      <c:catAx>
        <c:axId val="11393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3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321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302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Duval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Duval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51002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534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Duval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220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Duval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90094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Duval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Duval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3412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440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Duval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9651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Duval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Duval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034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385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Duval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82190"/>
              </p:ext>
            </p:extLst>
          </p:nvPr>
        </p:nvGraphicFramePr>
        <p:xfrm>
          <a:off x="37147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Duval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Duval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1,930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4.2 percentage points for M.S. prevalence rates and 4.6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Duval County, past-30-day alcohol use was reported at 19.3%,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13.0% in 2006 to 5.8%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8.0% in 2006 to 2.8%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15.8% of high school students have ridden in a car with a driver who was under the influence of alcohol, and 25.5%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595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Duval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740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Duval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139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Duval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161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Duval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782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Duval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22734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Duval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Duval County, 8.1%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3.4% in 2006 to 2.4%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3.1% in 2012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3.3% reported the use of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11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Duval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054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Duval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974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Duval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Duval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(9.3%)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(8.6%).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Duval County, 29.6% of students have been socially bullied, 16.2% have been physically bullied, and 8.1%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3.4% of students have belonged to a gang, and 2.5%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4249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Duval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93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Duval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5534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Duval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5622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Duval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663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Duval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437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Duval County students, 2016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753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Duval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Duval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7151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36.6% for lifetime use and 19.3% for past-30-day use, alcohol is the most commonly used drug among Duval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(24.1% lifetime and 7.4% past-30-day) and marijuana (21.5% lifetime and 11.0%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13.9%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2.8%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86707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Duval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076461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Duval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9155</TotalTime>
  <Words>1359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Duval County PowerPoint</dc:title>
  <dc:creator>Bert Rothenbach</dc:creator>
  <cp:lastModifiedBy>VanDyke, Misty N</cp:lastModifiedBy>
  <cp:revision>339</cp:revision>
  <dcterms:created xsi:type="dcterms:W3CDTF">2010-11-20T14:45:41Z</dcterms:created>
  <dcterms:modified xsi:type="dcterms:W3CDTF">2025-06-23T12:30:45Z</dcterms:modified>
</cp:coreProperties>
</file>