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DeSoto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Blacking Out from Drinking*</c:v>
                </c:pt>
                <c:pt idx="3">
                  <c:v>Marijuana or Hashish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Depressants</c:v>
                </c:pt>
                <c:pt idx="7">
                  <c:v>Prescription Pain Relievers</c:v>
                </c:pt>
                <c:pt idx="8">
                  <c:v>Inhalants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Flakka*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LSD, PCP or Mushrooms</c:v>
                </c:pt>
                <c:pt idx="15">
                  <c:v>Methamphetamine</c:v>
                </c:pt>
                <c:pt idx="16">
                  <c:v>Needle to Inject Illegal Drugs*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37</c:v>
                </c:pt>
                <c:pt idx="1">
                  <c:v>22.9</c:v>
                </c:pt>
                <c:pt idx="2">
                  <c:v>19.100000000000001</c:v>
                </c:pt>
                <c:pt idx="3">
                  <c:v>18.600000000000001</c:v>
                </c:pt>
                <c:pt idx="4">
                  <c:v>17.2</c:v>
                </c:pt>
                <c:pt idx="5">
                  <c:v>7.2</c:v>
                </c:pt>
                <c:pt idx="6">
                  <c:v>5.3</c:v>
                </c:pt>
                <c:pt idx="7">
                  <c:v>4.4000000000000004</c:v>
                </c:pt>
                <c:pt idx="8">
                  <c:v>4.3</c:v>
                </c:pt>
                <c:pt idx="9">
                  <c:v>3.9</c:v>
                </c:pt>
                <c:pt idx="10">
                  <c:v>2.6</c:v>
                </c:pt>
                <c:pt idx="11">
                  <c:v>2.2999999999999998</c:v>
                </c:pt>
                <c:pt idx="12">
                  <c:v>2.1</c:v>
                </c:pt>
                <c:pt idx="13">
                  <c:v>1.9</c:v>
                </c:pt>
                <c:pt idx="14">
                  <c:v>1.8</c:v>
                </c:pt>
                <c:pt idx="15">
                  <c:v>0.7</c:v>
                </c:pt>
                <c:pt idx="16">
                  <c:v>0.6</c:v>
                </c:pt>
                <c:pt idx="17">
                  <c:v>0.4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01-4410-8271-C79C5F9165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9710464"/>
        <c:axId val="99712000"/>
      </c:barChart>
      <c:catAx>
        <c:axId val="99710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712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7120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7104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22.9</c:v>
                </c:pt>
                <c:pt idx="1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16-4721-A94C-9F7A2D5962D1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16-4721-A94C-9F7A2D5962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0633984"/>
        <c:axId val="100890112"/>
      </c:barChart>
      <c:catAx>
        <c:axId val="100633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901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89011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3398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5.9</c:v>
                </c:pt>
                <c:pt idx="1">
                  <c:v>11.5</c:v>
                </c:pt>
                <c:pt idx="2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7B-4E5D-B87B-39E978BAB30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3.7</c:v>
                </c:pt>
                <c:pt idx="1">
                  <c:v>14</c:v>
                </c:pt>
                <c:pt idx="2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7B-4E5D-B87B-39E978BAB30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4.5</c:v>
                </c:pt>
                <c:pt idx="1">
                  <c:v>13.5</c:v>
                </c:pt>
                <c:pt idx="2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7B-4E5D-B87B-39E978BAB30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</c:v>
                </c:pt>
                <c:pt idx="1">
                  <c:v>15.6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7B-4E5D-B87B-39E978BAB30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6.3</c:v>
                </c:pt>
                <c:pt idx="1">
                  <c:v>21.6</c:v>
                </c:pt>
                <c:pt idx="2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7B-4E5D-B87B-39E978BAB30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5.4</c:v>
                </c:pt>
                <c:pt idx="1">
                  <c:v>15.2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87B-4E5D-B87B-39E978BAB30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87B-4E5D-B87B-39E978BAB3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1358720"/>
        <c:axId val="100890880"/>
      </c:barChart>
      <c:catAx>
        <c:axId val="51358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90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89088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3587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9.1999999999999993</c:v>
                </c:pt>
                <c:pt idx="1">
                  <c:v>9.6</c:v>
                </c:pt>
                <c:pt idx="2">
                  <c:v>9.9</c:v>
                </c:pt>
                <c:pt idx="3">
                  <c:v>10.7</c:v>
                </c:pt>
                <c:pt idx="4">
                  <c:v>14.3</c:v>
                </c:pt>
                <c:pt idx="5">
                  <c:v>10.5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C2-4B54-BD0B-C44E78B300D9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14.6</c:v>
                </c:pt>
                <c:pt idx="1">
                  <c:v>11.8</c:v>
                </c:pt>
                <c:pt idx="2">
                  <c:v>15.7</c:v>
                </c:pt>
                <c:pt idx="3">
                  <c:v>11.2</c:v>
                </c:pt>
                <c:pt idx="4">
                  <c:v>17.3</c:v>
                </c:pt>
                <c:pt idx="5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8C2-4B54-BD0B-C44E78B300D9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35.9</c:v>
                </c:pt>
                <c:pt idx="1">
                  <c:v>34.4</c:v>
                </c:pt>
                <c:pt idx="2">
                  <c:v>38.4</c:v>
                </c:pt>
                <c:pt idx="3">
                  <c:v>34.700000000000003</c:v>
                </c:pt>
                <c:pt idx="4">
                  <c:v>28</c:v>
                </c:pt>
                <c:pt idx="5">
                  <c:v>25.7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8C2-4B54-BD0B-C44E78B300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017920"/>
        <c:axId val="42020224"/>
      </c:lineChart>
      <c:catAx>
        <c:axId val="42017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020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02022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0179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5.5</c:v>
                </c:pt>
                <c:pt idx="1">
                  <c:v>8.6999999999999993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D2-4662-BEBF-E459B013998F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D2-4662-BEBF-E459B01399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144832"/>
        <c:axId val="101249408"/>
      </c:barChart>
      <c:catAx>
        <c:axId val="101144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249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24940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1448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29.7</c:v>
                </c:pt>
                <c:pt idx="1">
                  <c:v>25.4</c:v>
                </c:pt>
                <c:pt idx="2">
                  <c:v>14.7</c:v>
                </c:pt>
                <c:pt idx="3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D1-4B43-8F74-A8F3A10D8FF9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26.7</c:v>
                </c:pt>
                <c:pt idx="1">
                  <c:v>23.2</c:v>
                </c:pt>
                <c:pt idx="2">
                  <c:v>9.1999999999999993</c:v>
                </c:pt>
                <c:pt idx="3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D1-4B43-8F74-A8F3A10D8FF9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20.100000000000001</c:v>
                </c:pt>
                <c:pt idx="1">
                  <c:v>20</c:v>
                </c:pt>
                <c:pt idx="2">
                  <c:v>7.1</c:v>
                </c:pt>
                <c:pt idx="3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D1-4B43-8F74-A8F3A10D8FF9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8D1-4B43-8F74-A8F3A10D8F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272192"/>
        <c:axId val="101282560"/>
      </c:barChart>
      <c:catAx>
        <c:axId val="101272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282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28256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2721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2.7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57-4AAA-AC91-F7BDBBB6E24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3.4</c:v>
                </c:pt>
                <c:pt idx="1">
                  <c:v>2.9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57-4AAA-AC91-F7BDBBB6E24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2.8</c:v>
                </c:pt>
                <c:pt idx="1">
                  <c:v>2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57-4AAA-AC91-F7BDBBB6E24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5.4</c:v>
                </c:pt>
                <c:pt idx="1">
                  <c:v>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D57-4AAA-AC91-F7BDBBB6E24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3.4</c:v>
                </c:pt>
                <c:pt idx="1">
                  <c:v>2.2999999999999998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57-4AAA-AC91-F7BDBBB6E24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1.2</c:v>
                </c:pt>
                <c:pt idx="1">
                  <c:v>1.4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D57-4AAA-AC91-F7BDBBB6E24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D57-4AAA-AC91-F7BDBBB6E2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360768"/>
        <c:axId val="101362304"/>
      </c:barChart>
      <c:catAx>
        <c:axId val="101360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362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3623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3607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1.4</c:v>
                </c:pt>
                <c:pt idx="1">
                  <c:v>2.6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6E-4B61-AECF-EAFB23F39026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1.7</c:v>
                </c:pt>
                <c:pt idx="1">
                  <c:v>2.5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6E-4B61-AECF-EAFB23F39026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2.7</c:v>
                </c:pt>
                <c:pt idx="1">
                  <c:v>1.7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6E-4B61-AECF-EAFB23F39026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6E-4B61-AECF-EAFB23F39026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6E-4B61-AECF-EAFB23F390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4033792"/>
        <c:axId val="94035328"/>
      </c:barChart>
      <c:catAx>
        <c:axId val="94033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035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03532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0337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F4-4067-8C1A-097B6A556E6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0.7</c:v>
                </c:pt>
                <c:pt idx="1">
                  <c:v>2.1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F4-4067-8C1A-097B6A556E6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1.3</c:v>
                </c:pt>
                <c:pt idx="1">
                  <c:v>2.8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F4-4067-8C1A-097B6A556E6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0.4</c:v>
                </c:pt>
                <c:pt idx="1">
                  <c:v>1.6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DF4-4067-8C1A-097B6A556E6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0.3</c:v>
                </c:pt>
                <c:pt idx="1">
                  <c:v>1.6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DF4-4067-8C1A-097B6A556E6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0.9</c:v>
                </c:pt>
                <c:pt idx="1">
                  <c:v>3.4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DF4-4067-8C1A-097B6A556E6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DF4-4067-8C1A-097B6A556E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383168"/>
        <c:axId val="101438976"/>
      </c:barChart>
      <c:catAx>
        <c:axId val="10138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438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4389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3831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3.4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F2-4AA6-9DFE-7C0BC00264E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3.1</c:v>
                </c:pt>
                <c:pt idx="1">
                  <c:v>5.7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F2-4AA6-9DFE-7C0BC00264E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1.6</c:v>
                </c:pt>
                <c:pt idx="1">
                  <c:v>3.5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F2-4AA6-9DFE-7C0BC00264E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</c:v>
                </c:pt>
                <c:pt idx="1">
                  <c:v>3.3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F2-4AA6-9DFE-7C0BC00264E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3.8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F2-4AA6-9DFE-7C0BC00264E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0.6</c:v>
                </c:pt>
                <c:pt idx="1">
                  <c:v>1.5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F2-4AA6-9DFE-7C0BC00264E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F2-4AA6-9DFE-7C0BC00264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463936"/>
        <c:axId val="101478400"/>
      </c:barChart>
      <c:catAx>
        <c:axId val="101463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478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4784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4639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0.6</c:v>
                </c:pt>
                <c:pt idx="1">
                  <c:v>1.3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25-4652-86A5-A8A1D522D28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0.7</c:v>
                </c:pt>
                <c:pt idx="1">
                  <c:v>1.3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25-4652-86A5-A8A1D522D28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0.3</c:v>
                </c:pt>
                <c:pt idx="1">
                  <c:v>1.8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25-4652-86A5-A8A1D522D28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</c:v>
                </c:pt>
                <c:pt idx="1">
                  <c:v>1.5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25-4652-86A5-A8A1D522D28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</c:v>
                </c:pt>
                <c:pt idx="1">
                  <c:v>2.2999999999999998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925-4652-86A5-A8A1D522D28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1.8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925-4652-86A5-A8A1D522D28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925-4652-86A5-A8A1D522D2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500800"/>
        <c:axId val="101502336"/>
      </c:barChart>
      <c:catAx>
        <c:axId val="101500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502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50233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5008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AC9-4F2E-8CBE-40699D0FF15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Binge Drinking</c:v>
                </c:pt>
                <c:pt idx="2">
                  <c:v>Marijuana or Hashish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Depressants</c:v>
                </c:pt>
                <c:pt idx="6">
                  <c:v>Over-the-Counter Drugs</c:v>
                </c:pt>
                <c:pt idx="7">
                  <c:v>Inhalants</c:v>
                </c:pt>
                <c:pt idx="8">
                  <c:v>Prescription Pain Relievers</c:v>
                </c:pt>
                <c:pt idx="9">
                  <c:v>Flakka*</c:v>
                </c:pt>
                <c:pt idx="10">
                  <c:v>Prescription Amphetamines</c:v>
                </c:pt>
                <c:pt idx="11">
                  <c:v>Synthetic Marijuana*</c:v>
                </c:pt>
                <c:pt idx="12">
                  <c:v>LSD, PCP or Mushrooms</c:v>
                </c:pt>
                <c:pt idx="13">
                  <c:v>Club Drugs</c:v>
                </c:pt>
                <c:pt idx="14">
                  <c:v>Cocaine or Crack Cocaine</c:v>
                </c:pt>
                <c:pt idx="15">
                  <c:v>Heroin</c:v>
                </c:pt>
                <c:pt idx="16">
                  <c:v>Methamphetamine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18.3</c:v>
                </c:pt>
                <c:pt idx="1">
                  <c:v>11.1</c:v>
                </c:pt>
                <c:pt idx="2">
                  <c:v>10.5</c:v>
                </c:pt>
                <c:pt idx="3">
                  <c:v>9.3000000000000007</c:v>
                </c:pt>
                <c:pt idx="4">
                  <c:v>6</c:v>
                </c:pt>
                <c:pt idx="5">
                  <c:v>2.2000000000000002</c:v>
                </c:pt>
                <c:pt idx="6">
                  <c:v>1.6</c:v>
                </c:pt>
                <c:pt idx="7">
                  <c:v>1.3</c:v>
                </c:pt>
                <c:pt idx="8">
                  <c:v>1.1000000000000001</c:v>
                </c:pt>
                <c:pt idx="9">
                  <c:v>1.1000000000000001</c:v>
                </c:pt>
                <c:pt idx="10">
                  <c:v>0.9</c:v>
                </c:pt>
                <c:pt idx="11">
                  <c:v>0.8</c:v>
                </c:pt>
                <c:pt idx="12">
                  <c:v>0.7</c:v>
                </c:pt>
                <c:pt idx="13">
                  <c:v>0.5</c:v>
                </c:pt>
                <c:pt idx="14">
                  <c:v>0.4</c:v>
                </c:pt>
                <c:pt idx="15">
                  <c:v>0.3</c:v>
                </c:pt>
                <c:pt idx="16">
                  <c:v>0.3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C9-4F2E-8CBE-40699D0FF1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0107008"/>
        <c:axId val="100108928"/>
      </c:barChart>
      <c:catAx>
        <c:axId val="100107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108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10892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1070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13.5</c:v>
                </c:pt>
                <c:pt idx="1">
                  <c:v>6.1</c:v>
                </c:pt>
                <c:pt idx="2">
                  <c:v>10.3</c:v>
                </c:pt>
                <c:pt idx="3">
                  <c:v>23.5</c:v>
                </c:pt>
                <c:pt idx="4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C-4AE9-AA04-5730CA678BF7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CC-4AE9-AA04-5730CA678B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388864"/>
        <c:axId val="102390400"/>
      </c:barChart>
      <c:catAx>
        <c:axId val="102388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90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3904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888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9.1999999999999993</c:v>
                </c:pt>
                <c:pt idx="1">
                  <c:v>3.8</c:v>
                </c:pt>
                <c:pt idx="2">
                  <c:v>2</c:v>
                </c:pt>
                <c:pt idx="3">
                  <c:v>2.2999999999999998</c:v>
                </c:pt>
                <c:pt idx="4">
                  <c:v>1.2</c:v>
                </c:pt>
                <c:pt idx="5">
                  <c:v>8.1999999999999993</c:v>
                </c:pt>
                <c:pt idx="6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02-423F-897C-E27E60C48368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02-423F-897C-E27E60C48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409344"/>
        <c:axId val="102416384"/>
      </c:barChart>
      <c:catAx>
        <c:axId val="10240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416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41638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4093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6.2</c:v>
                </c:pt>
                <c:pt idx="1">
                  <c:v>17.600000000000001</c:v>
                </c:pt>
                <c:pt idx="2">
                  <c:v>31.7</c:v>
                </c:pt>
                <c:pt idx="3">
                  <c:v>4.5</c:v>
                </c:pt>
                <c:pt idx="4">
                  <c:v>7.2</c:v>
                </c:pt>
                <c:pt idx="5">
                  <c:v>13.9</c:v>
                </c:pt>
                <c:pt idx="6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61-41B6-89C3-6752EE973C0E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3.8</c:v>
                </c:pt>
                <c:pt idx="1">
                  <c:v>9.4</c:v>
                </c:pt>
                <c:pt idx="2">
                  <c:v>17.100000000000001</c:v>
                </c:pt>
                <c:pt idx="3">
                  <c:v>7.2</c:v>
                </c:pt>
                <c:pt idx="4">
                  <c:v>4.7</c:v>
                </c:pt>
                <c:pt idx="5">
                  <c:v>9.6</c:v>
                </c:pt>
                <c:pt idx="6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61-41B6-89C3-6752EE973C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2847616"/>
        <c:axId val="102391808"/>
      </c:barChart>
      <c:catAx>
        <c:axId val="4284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391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3918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8476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4.7</c:v>
                </c:pt>
                <c:pt idx="1">
                  <c:v>21.1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A6-486F-8B34-93F4502A83AE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A6-486F-8B34-93F4502A83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2414592"/>
        <c:axId val="102418304"/>
      </c:barChart>
      <c:catAx>
        <c:axId val="10241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418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41830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4145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43</c:v>
                </c:pt>
                <c:pt idx="1">
                  <c:v>57</c:v>
                </c:pt>
                <c:pt idx="2">
                  <c:v>52</c:v>
                </c:pt>
                <c:pt idx="3">
                  <c:v>42</c:v>
                </c:pt>
                <c:pt idx="4">
                  <c:v>43</c:v>
                </c:pt>
                <c:pt idx="5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09-4EDA-9E79-6BD67289B047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09-4EDA-9E79-6BD67289B0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2845056"/>
        <c:axId val="102855808"/>
      </c:barChart>
      <c:catAx>
        <c:axId val="1028450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558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28558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450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46</c:v>
                </c:pt>
                <c:pt idx="1">
                  <c:v>48</c:v>
                </c:pt>
                <c:pt idx="2">
                  <c:v>48</c:v>
                </c:pt>
                <c:pt idx="3">
                  <c:v>36</c:v>
                </c:pt>
                <c:pt idx="4">
                  <c:v>27</c:v>
                </c:pt>
                <c:pt idx="5">
                  <c:v>46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93-4B5B-AA12-F78E58811AA3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93-4B5B-AA12-F78E58811A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2852480"/>
        <c:axId val="102854016"/>
      </c:barChart>
      <c:catAx>
        <c:axId val="1028524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540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28540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524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49</c:v>
                </c:pt>
                <c:pt idx="1">
                  <c:v>59</c:v>
                </c:pt>
                <c:pt idx="2">
                  <c:v>47</c:v>
                </c:pt>
                <c:pt idx="3">
                  <c:v>44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A5-4173-925C-A0CCB42F183D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A5-4173-925C-A0CCB42F18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2877440"/>
        <c:axId val="102896384"/>
      </c:barChart>
      <c:catAx>
        <c:axId val="1028774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963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28963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774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64</c:v>
                </c:pt>
                <c:pt idx="1">
                  <c:v>57</c:v>
                </c:pt>
                <c:pt idx="2">
                  <c:v>55</c:v>
                </c:pt>
                <c:pt idx="3">
                  <c:v>42</c:v>
                </c:pt>
                <c:pt idx="4">
                  <c:v>47</c:v>
                </c:pt>
                <c:pt idx="5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47-477A-96B0-7CE3E0E81264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47-477A-96B0-7CE3E0E812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835904"/>
        <c:axId val="99837824"/>
      </c:barChart>
      <c:catAx>
        <c:axId val="998359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8378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98378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8359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52</c:v>
                </c:pt>
                <c:pt idx="1">
                  <c:v>50</c:v>
                </c:pt>
                <c:pt idx="2">
                  <c:v>34</c:v>
                </c:pt>
                <c:pt idx="3">
                  <c:v>22</c:v>
                </c:pt>
                <c:pt idx="4">
                  <c:v>38</c:v>
                </c:pt>
                <c:pt idx="5">
                  <c:v>35</c:v>
                </c:pt>
                <c:pt idx="6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72-491E-82E4-1F707675E39B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72-491E-82E4-1F707675E3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2863232"/>
        <c:axId val="102864768"/>
      </c:barChart>
      <c:catAx>
        <c:axId val="1028632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647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28647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632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52</c:v>
                </c:pt>
                <c:pt idx="1">
                  <c:v>58</c:v>
                </c:pt>
                <c:pt idx="2">
                  <c:v>34</c:v>
                </c:pt>
                <c:pt idx="3">
                  <c:v>37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09-44B0-A145-BCC020AB939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09-44B0-A145-BCC020AB93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2921728"/>
        <c:axId val="102923264"/>
      </c:barChart>
      <c:catAx>
        <c:axId val="1029217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9232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29232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9217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23.2</c:v>
                </c:pt>
                <c:pt idx="1">
                  <c:v>40.799999999999997</c:v>
                </c:pt>
                <c:pt idx="2">
                  <c:v>33.799999999999997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D6-4053-9963-39EDB2CE1B9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23.3</c:v>
                </c:pt>
                <c:pt idx="1">
                  <c:v>48.8</c:v>
                </c:pt>
                <c:pt idx="2">
                  <c:v>37.9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D6-4053-9963-39EDB2CE1B9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18.5</c:v>
                </c:pt>
                <c:pt idx="1">
                  <c:v>38.799999999999997</c:v>
                </c:pt>
                <c:pt idx="2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D6-4053-9963-39EDB2CE1B9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18</c:v>
                </c:pt>
                <c:pt idx="1">
                  <c:v>37.1</c:v>
                </c:pt>
                <c:pt idx="2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D6-4053-9963-39EDB2CE1B9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13.9</c:v>
                </c:pt>
                <c:pt idx="1">
                  <c:v>38.4</c:v>
                </c:pt>
                <c:pt idx="2">
                  <c:v>26.8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D6-4053-9963-39EDB2CE1B9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10.199999999999999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DD6-4053-9963-39EDB2CE1B9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DD6-4053-9963-39EDB2CE1B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350592"/>
        <c:axId val="100417920"/>
      </c:barChart>
      <c:catAx>
        <c:axId val="100350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4179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41792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3505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12.9</c:v>
                </c:pt>
                <c:pt idx="1">
                  <c:v>24</c:v>
                </c:pt>
                <c:pt idx="2">
                  <c:v>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FD-47C3-96CE-D4BB006E43A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7.1</c:v>
                </c:pt>
                <c:pt idx="1">
                  <c:v>31.6</c:v>
                </c:pt>
                <c:pt idx="2">
                  <c:v>21.2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FD-47C3-96CE-D4BB006E43A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9.1</c:v>
                </c:pt>
                <c:pt idx="1">
                  <c:v>20.399999999999999</c:v>
                </c:pt>
                <c:pt idx="2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FD-47C3-96CE-D4BB006E43A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17.899999999999999</c:v>
                </c:pt>
                <c:pt idx="2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3FD-47C3-96CE-D4BB006E43A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6.1</c:v>
                </c:pt>
                <c:pt idx="1">
                  <c:v>17.899999999999999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3FD-47C3-96CE-D4BB006E43A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5.5</c:v>
                </c:pt>
                <c:pt idx="1">
                  <c:v>16.100000000000001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FD-47C3-96CE-D4BB006E43A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FD-47C3-96CE-D4BB006E43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696832"/>
        <c:axId val="100698368"/>
      </c:barChart>
      <c:catAx>
        <c:axId val="10069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98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69836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968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33.799999999999997</c:v>
                </c:pt>
                <c:pt idx="1">
                  <c:v>37.9</c:v>
                </c:pt>
                <c:pt idx="2">
                  <c:v>30.5</c:v>
                </c:pt>
                <c:pt idx="3">
                  <c:v>28</c:v>
                </c:pt>
                <c:pt idx="4">
                  <c:v>26.8</c:v>
                </c:pt>
                <c:pt idx="5">
                  <c:v>18.3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7DF-4A54-AC22-55BD9D73F398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19.5</c:v>
                </c:pt>
                <c:pt idx="1">
                  <c:v>21.2</c:v>
                </c:pt>
                <c:pt idx="2">
                  <c:v>15.7</c:v>
                </c:pt>
                <c:pt idx="3">
                  <c:v>13.5</c:v>
                </c:pt>
                <c:pt idx="4">
                  <c:v>12.3</c:v>
                </c:pt>
                <c:pt idx="5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7DF-4A54-AC22-55BD9D73F398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</c:v>
                </c:pt>
                <c:pt idx="1">
                  <c:v>37</c:v>
                </c:pt>
                <c:pt idx="2">
                  <c:v>32.799999999999997</c:v>
                </c:pt>
                <c:pt idx="3">
                  <c:v>28.8</c:v>
                </c:pt>
                <c:pt idx="4">
                  <c:v>29.8</c:v>
                </c:pt>
                <c:pt idx="5">
                  <c:v>20.5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7DF-4A54-AC22-55BD9D73F398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34</c:v>
                </c:pt>
                <c:pt idx="1">
                  <c:v>34.9</c:v>
                </c:pt>
                <c:pt idx="2">
                  <c:v>38.799999999999997</c:v>
                </c:pt>
                <c:pt idx="3">
                  <c:v>41.1</c:v>
                </c:pt>
                <c:pt idx="4">
                  <c:v>35.9</c:v>
                </c:pt>
                <c:pt idx="5">
                  <c:v>37.1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7DF-4A54-AC22-55BD9D73F3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721024"/>
        <c:axId val="100722944"/>
      </c:lineChart>
      <c:catAx>
        <c:axId val="100721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722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7229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7210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5.0999999999999996</c:v>
                </c:pt>
                <c:pt idx="1">
                  <c:v>0</c:v>
                </c:pt>
                <c:pt idx="2">
                  <c:v>0</c:v>
                </c:pt>
                <c:pt idx="3">
                  <c:v>22.3</c:v>
                </c:pt>
                <c:pt idx="4">
                  <c:v>47</c:v>
                </c:pt>
                <c:pt idx="5">
                  <c:v>1.4</c:v>
                </c:pt>
                <c:pt idx="6">
                  <c:v>7.2</c:v>
                </c:pt>
                <c:pt idx="7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8F-4F2F-A0A8-66441F80D147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8F-4F2F-A0A8-66441F80D1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021184"/>
        <c:axId val="101022720"/>
      </c:barChart>
      <c:catAx>
        <c:axId val="101021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022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02272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02118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30.3</c:v>
                </c:pt>
                <c:pt idx="1">
                  <c:v>50.6</c:v>
                </c:pt>
                <c:pt idx="2">
                  <c:v>0</c:v>
                </c:pt>
                <c:pt idx="3">
                  <c:v>2.1</c:v>
                </c:pt>
                <c:pt idx="4">
                  <c:v>0</c:v>
                </c:pt>
                <c:pt idx="5">
                  <c:v>0</c:v>
                </c:pt>
                <c:pt idx="6">
                  <c:v>5.4</c:v>
                </c:pt>
                <c:pt idx="7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6F-41CF-9849-A5AE5C2AF14C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6F-41CF-9849-A5AE5C2AF1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4408064"/>
        <c:axId val="100647680"/>
      </c:barChart>
      <c:catAx>
        <c:axId val="9440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476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64768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440806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6.8</c:v>
                </c:pt>
                <c:pt idx="1">
                  <c:v>15.2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A3-4359-A888-19FED318C03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4.7</c:v>
                </c:pt>
                <c:pt idx="1">
                  <c:v>14.8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A3-4359-A888-19FED318C03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3.5</c:v>
                </c:pt>
                <c:pt idx="1">
                  <c:v>13.1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A3-4359-A888-19FED318C03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3.6</c:v>
                </c:pt>
                <c:pt idx="1">
                  <c:v>11.8</c:v>
                </c:pt>
                <c:pt idx="2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0A3-4359-A888-19FED318C03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3.7</c:v>
                </c:pt>
                <c:pt idx="1">
                  <c:v>7.5</c:v>
                </c:pt>
                <c:pt idx="2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A3-4359-A888-19FED318C03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1.4</c:v>
                </c:pt>
                <c:pt idx="1">
                  <c:v>10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0A3-4359-A888-19FED318C03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0A3-4359-A888-19FED318C0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684160"/>
        <c:axId val="100686080"/>
      </c:barChart>
      <c:catAx>
        <c:axId val="100684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86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6860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841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11.6</c:v>
                </c:pt>
                <c:pt idx="1">
                  <c:v>10.5</c:v>
                </c:pt>
                <c:pt idx="2">
                  <c:v>9.1</c:v>
                </c:pt>
                <c:pt idx="3">
                  <c:v>7.9</c:v>
                </c:pt>
                <c:pt idx="4">
                  <c:v>5.7</c:v>
                </c:pt>
                <c:pt idx="5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77-44C4-8A74-0C0235FEACA8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33.799999999999997</c:v>
                </c:pt>
                <c:pt idx="1">
                  <c:v>28.5</c:v>
                </c:pt>
                <c:pt idx="2">
                  <c:v>28.2</c:v>
                </c:pt>
                <c:pt idx="3">
                  <c:v>20.100000000000001</c:v>
                </c:pt>
                <c:pt idx="4">
                  <c:v>22.6</c:v>
                </c:pt>
                <c:pt idx="5">
                  <c:v>13.7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77-44C4-8A74-0C0235FEACA8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62.2</c:v>
                </c:pt>
                <c:pt idx="1">
                  <c:v>61.8</c:v>
                </c:pt>
                <c:pt idx="2">
                  <c:v>58.6</c:v>
                </c:pt>
                <c:pt idx="3">
                  <c:v>66.3</c:v>
                </c:pt>
                <c:pt idx="4">
                  <c:v>63.6</c:v>
                </c:pt>
                <c:pt idx="5">
                  <c:v>63.1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777-44C4-8A74-0C0235FEAC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999936"/>
        <c:axId val="101002624"/>
      </c:lineChart>
      <c:catAx>
        <c:axId val="100999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002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00262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9999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 err="1">
                <a:solidFill>
                  <a:schemeClr val="tx1"/>
                </a:solidFill>
                <a:latin typeface="Gill Sans MT" pitchFamily="34" charset="0"/>
              </a:rPr>
              <a:t>DeSoto</a:t>
            </a: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099621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485019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56727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5420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4981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66750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5558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21636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8756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061180"/>
              </p:ext>
            </p:extLst>
          </p:nvPr>
        </p:nvGraphicFramePr>
        <p:xfrm>
          <a:off x="385762" y="141922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ysClr val="window" lastClr="FFFFFF"/>
                </a:solidFill>
                <a:latin typeface="Franklin Gothic Medium" pitchFamily="34" charset="0"/>
              </a:rPr>
              <a:t>DeSoto</a:t>
            </a: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692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M.S. prevalence rates and 7.0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err="1">
                <a:latin typeface="Gill Sans MT" pitchFamily="34" charset="0"/>
                <a:cs typeface="Times New Roman" pitchFamily="18" charset="0"/>
              </a:rPr>
              <a:t>DeSoto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 County, past-30-day alcohol use was reported at 18.3%, matching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19.5% in 2006 to 11.1%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11.6% in 2006 to 6.0%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20.1% of high school students have ridden in a car with a driver who was under the influence of alcohol, and 20.0%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2338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11508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46921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4212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9920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978861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err="1">
                <a:latin typeface="Gill Sans MT" pitchFamily="34" charset="0"/>
                <a:cs typeface="Times New Roman" pitchFamily="18" charset="0"/>
              </a:rPr>
              <a:t>DeSoto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 County, 6.1%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9.2% in 2006 to 4.3%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13.1% in 2012 to 7.2%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5.8%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1189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88484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46671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</a:t>
            </a:r>
            <a:r>
              <a:rPr lang="en-US" sz="2700" dirty="0" err="1">
                <a:latin typeface="Gill Sans MT"/>
              </a:rPr>
              <a:t>DeSoto</a:t>
            </a:r>
            <a:r>
              <a:rPr lang="en-US" sz="2700" dirty="0">
                <a:latin typeface="Gill Sans MT"/>
              </a:rPr>
              <a:t>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(2.3%),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(1.2%)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</a:t>
            </a:r>
            <a:r>
              <a:rPr lang="en-US" sz="2700" dirty="0">
                <a:latin typeface="Gill Sans MT"/>
              </a:rPr>
              <a:t> (9.2%) and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</a:t>
            </a:r>
            <a:r>
              <a:rPr lang="en-US" sz="2700" dirty="0" err="1">
                <a:latin typeface="Gill Sans MT"/>
              </a:rPr>
              <a:t>DeSoto</a:t>
            </a:r>
            <a:r>
              <a:rPr lang="en-US" sz="2700" dirty="0">
                <a:latin typeface="Gill Sans MT"/>
              </a:rPr>
              <a:t> County, 23.8% of students have been socially bullied, 13.2% have been physically bullied, and 6.0%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4.7% of students have belonged to a gang, and 3.6%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01221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2948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1014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35083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73518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9263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38678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(42%),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(42%)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Poor Academic Performance</a:t>
            </a:r>
            <a:r>
              <a:rPr lang="en-US" sz="2800" dirty="0">
                <a:latin typeface="Gill Sans MT" pitchFamily="34" charset="0"/>
              </a:rPr>
              <a:t> 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(58%),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Poor Academic Performance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84442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37.0% for lifetime use and 18.3% for past-30-day use, alcohol is the most commonly used drug among </a:t>
            </a:r>
            <a:r>
              <a:rPr lang="en-US" sz="2600" dirty="0" err="1">
                <a:latin typeface="Gill Sans MT"/>
              </a:rPr>
              <a:t>DeSoto</a:t>
            </a:r>
            <a:r>
              <a:rPr lang="en-US" sz="2600" dirty="0">
                <a:latin typeface="Gill Sans MT"/>
              </a:rPr>
              <a:t>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(22.9% lifetime and 9.3% past-30-day) and marijuana (18.6% lifetime and 10.5%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6.0% for cigarettes to 0.2%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13417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587836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9152</TotalTime>
  <Words>1369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DeSoto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2025-06-23T12:23:21Z</dcterms:modified>
</cp:coreProperties>
</file>