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47"/>
  </p:notesMasterIdLst>
  <p:sldIdLst>
    <p:sldId id="287" r:id="rId2"/>
    <p:sldId id="288" r:id="rId3"/>
    <p:sldId id="291" r:id="rId4"/>
    <p:sldId id="257" r:id="rId5"/>
    <p:sldId id="258" r:id="rId6"/>
    <p:sldId id="294" r:id="rId7"/>
    <p:sldId id="292" r:id="rId8"/>
    <p:sldId id="259" r:id="rId9"/>
    <p:sldId id="260" r:id="rId10"/>
    <p:sldId id="306" r:id="rId11"/>
    <p:sldId id="273" r:id="rId12"/>
    <p:sldId id="275" r:id="rId13"/>
    <p:sldId id="276" r:id="rId14"/>
    <p:sldId id="261" r:id="rId15"/>
    <p:sldId id="274" r:id="rId16"/>
    <p:sldId id="303" r:id="rId17"/>
    <p:sldId id="262" r:id="rId18"/>
    <p:sldId id="277" r:id="rId19"/>
    <p:sldId id="302" r:id="rId20"/>
    <p:sldId id="300" r:id="rId21"/>
    <p:sldId id="295" r:id="rId22"/>
    <p:sldId id="293" r:id="rId23"/>
    <p:sldId id="263" r:id="rId24"/>
    <p:sldId id="278" r:id="rId25"/>
    <p:sldId id="279" r:id="rId26"/>
    <p:sldId id="280" r:id="rId27"/>
    <p:sldId id="281" r:id="rId28"/>
    <p:sldId id="264" r:id="rId29"/>
    <p:sldId id="296" r:id="rId30"/>
    <p:sldId id="290" r:id="rId31"/>
    <p:sldId id="265" r:id="rId32"/>
    <p:sldId id="304" r:id="rId33"/>
    <p:sldId id="282" r:id="rId34"/>
    <p:sldId id="305" r:id="rId35"/>
    <p:sldId id="301" r:id="rId36"/>
    <p:sldId id="297" r:id="rId37"/>
    <p:sldId id="289" r:id="rId38"/>
    <p:sldId id="266" r:id="rId39"/>
    <p:sldId id="283" r:id="rId40"/>
    <p:sldId id="284" r:id="rId41"/>
    <p:sldId id="268" r:id="rId42"/>
    <p:sldId id="285" r:id="rId43"/>
    <p:sldId id="286" r:id="rId44"/>
    <p:sldId id="298" r:id="rId45"/>
    <p:sldId id="299" r:id="rId46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FF"/>
    <a:srgbClr val="33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248" autoAdjust="0"/>
    <p:restoredTop sz="94660"/>
  </p:normalViewPr>
  <p:slideViewPr>
    <p:cSldViewPr>
      <p:cViewPr varScale="1">
        <p:scale>
          <a:sx n="121" d="100"/>
          <a:sy n="121" d="100"/>
        </p:scale>
        <p:origin x="1603" y="11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notesMaster" Target="notesMasters/notesMaster1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 smtClean="0"/>
            </a:lvl1pPr>
          </a:lstStyle>
          <a:p>
            <a:pPr>
              <a:defRPr/>
            </a:pPr>
            <a:fld id="{E183662C-FBF0-4E5D-9CE3-2037775262BB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 smtClean="0"/>
            </a:lvl1pPr>
          </a:lstStyle>
          <a:p>
            <a:pPr>
              <a:defRPr/>
            </a:pPr>
            <a:fld id="{E90D9A6F-5153-4BEC-B262-273EE1A109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74962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7F6D5E8-EB9B-4D3E-B175-7397CA367F44}" type="slidenum">
              <a:rPr lang="en-US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17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ADF276-1391-43BD-B7AC-D3DD7B4C5DBD}" type="slidenum">
              <a:rPr lang="en-US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37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E0774E-3B3D-44BC-935A-EDF8E475E92B}" type="slidenum">
              <a:rPr lang="en-US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78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1E8DB80-B3E8-454F-B807-4F52F7E0C200}" type="slidenum">
              <a:rPr lang="en-US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99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1B89948-3733-47F6-84FC-B2BE969030FA}" type="slidenum">
              <a:rPr lang="en-US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19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78C1E0F-513D-4BF3-88B9-9D9588EE1845}" type="slidenum">
              <a:rPr lang="en-US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58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4D75EF0-041D-4701-B24A-9E30DFC5BDE4}" type="slidenum">
              <a:rPr lang="en-US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403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D66380A-B2D5-40C1-B5CF-8B607B683D27}" type="slidenum">
              <a:rPr lang="en-US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813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77B95FC-9823-45C1-AB82-C8E9BCA05284}" type="slidenum">
              <a:rPr lang="en-US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74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C45AEF9-277E-4592-9CC9-5CFAAB902F83}" type="slidenum">
              <a:rPr lang="en-US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017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C926091-E838-4569-946B-12B6281B56FF}" type="slidenum">
              <a:rPr lang="en-US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222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7CB00F9-9782-4B6B-B683-31CC62D964CE}" type="slidenum">
              <a:rPr lang="en-US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427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40A893A-9C91-47F1-9C65-A674E6C6C2C9}" type="slidenum">
              <a:rPr lang="en-US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632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670DF3E-76F6-4CDE-AA60-F29E9159F8B3}" type="slidenum">
              <a:rPr lang="en-US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837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2BD6797-25CC-4140-BD52-384B4D275DE6}" type="slidenum">
              <a:rPr lang="en-US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041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041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27029BB-F7F3-4D41-B5A7-61DF6C970489}" type="slidenum">
              <a:rPr lang="en-US"/>
              <a:pPr/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246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8BAEBC9-2E15-4F8A-BE4D-1C6CCB5740F2}" type="slidenum">
              <a:rPr lang="en-US"/>
              <a:pPr/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451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E3BBD9-505B-421C-8C1C-6ABA582C5596}" type="slidenum">
              <a:rPr lang="en-US"/>
              <a:pPr/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65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65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64D9E77-3295-4537-A28B-1233CDB8380F}" type="slidenum">
              <a:rPr lang="en-US"/>
              <a:pPr/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B996F-7C45-4852-8789-631866B08D0C}" type="slidenum">
              <a:rPr lang="en-US"/>
              <a:pPr/>
              <a:t>31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94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07C7F3-AE35-4BD6-BFC4-5B941225E5B9}" type="slidenum">
              <a:rPr lang="en-US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B996F-7C45-4852-8789-631866B08D0C}" type="slidenum">
              <a:rPr lang="en-US"/>
              <a:pPr/>
              <a:t>32</a:t>
            </a:fld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33</a:t>
            </a:fld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B996F-7C45-4852-8789-631866B08D0C}" type="slidenum">
              <a:rPr lang="en-US"/>
              <a:pPr/>
              <a:t>34</a:t>
            </a:fld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35</a:t>
            </a:fld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27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27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FD93D43-BDFD-4E54-B720-1FCC4C44ADE8}" type="slidenum">
              <a:rPr lang="en-US"/>
              <a:pPr/>
              <a:t>36</a:t>
            </a:fld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47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47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250B194-E889-4DCA-B1B5-5E8284A9367E}" type="slidenum">
              <a:rPr lang="en-US"/>
              <a:pPr/>
              <a:t>37</a:t>
            </a:fld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68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68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3C26E1F-70E0-4353-81A7-87350EBE9AB1}" type="slidenum">
              <a:rPr lang="en-US"/>
              <a:pPr/>
              <a:t>38</a:t>
            </a:fld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88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F1E4127-1095-475F-8E29-D3D501CBEF45}" type="slidenum">
              <a:rPr lang="en-US"/>
              <a:pPr/>
              <a:t>39</a:t>
            </a:fld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08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08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5CF51EB-756A-468D-9574-7735947EC978}" type="slidenum">
              <a:rPr lang="en-US"/>
              <a:pPr/>
              <a:t>40</a:t>
            </a:fld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29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29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3AEFED0-C9CE-4A96-99A7-B04DF9EA212E}" type="slidenum">
              <a:rPr lang="en-US"/>
              <a:pPr/>
              <a:t>41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15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1B0BB6A-9507-4410-9984-0AC2B15620A4}" type="slidenum">
              <a:rPr lang="en-US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49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49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1F65601-374F-4F09-9F5D-E6CE360B299B}" type="slidenum">
              <a:rPr lang="en-US"/>
              <a:pPr/>
              <a:t>42</a:t>
            </a:fld>
            <a:endParaRPr lang="en-US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70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70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0014A1-5AC8-4C1E-B3CF-B230E09A628F}" type="slidenum">
              <a:rPr lang="en-US"/>
              <a:pPr/>
              <a:t>43</a:t>
            </a:fld>
            <a:endParaRPr lang="en-US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90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90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14E1A13-3E26-484C-A4BC-0C4343E073A1}" type="slidenum">
              <a:rPr lang="en-US"/>
              <a:pPr/>
              <a:t>44</a:t>
            </a:fld>
            <a:endParaRPr lang="en-US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11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911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692DAAB-52B3-42C5-BF35-D1C14F14769C}" type="slidenum">
              <a:rPr lang="en-US"/>
              <a:pPr/>
              <a:t>45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35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5D40134-E670-48BA-9E4A-F7CDE30AC92F}" type="slidenum">
              <a:rPr lang="en-US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56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426FF52-93CC-42E6-A857-975D4EE8A1FC}" type="slidenum">
              <a:rPr lang="en-US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76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CD25A18-C73A-472D-9F00-64CE800ADEE2}" type="slidenum">
              <a:rPr lang="en-US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96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656A7DF-0447-4CDA-B419-6B38A884D290}" type="slidenum">
              <a:rPr lang="en-US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17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ADF276-1391-43BD-B7AC-D3DD7B4C5DBD}" type="slidenum">
              <a:rPr lang="en-US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727CDF-C319-44C9-B802-A95112972DCE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569D98-7B7C-4147-83B9-E1D7C57E85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D39C0E-560A-4056-B4F4-4C14666AD63A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24A265-021C-497D-8E8F-57AB001EAB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0E2708-27B5-4203-B4DB-F1FB45CE7AE2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FA43A7-52CD-41BF-A0A9-EF905F58C2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5322EC-6454-43EF-AB0D-A6F0D6ECE972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F1E7A5-CEDA-405F-80C0-29783810FA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B11743-EE2B-4340-BA3A-C5F3E93A70D5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3B61FA-DA1A-4BEA-A19E-2732C87E25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8247CF-42F3-4F47-B57B-8CE7A2F60697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AEE957-1323-4750-83B3-B0C0D0D618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621936-508E-4CB2-A66F-E46518CABC90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A749F6-B569-49FF-AF25-EAB9AA7667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BC51C5-69B0-49C3-8432-2A1BEFA47E20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DC247A-2849-484D-B9BF-8404E6AC11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980076-99F0-4B92-A03C-4EC72256F68A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F32252-0D16-47CB-BF1A-82ACB8544E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65A8B9-FB85-4C2D-B193-F3934B31F907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8ECB51-37CA-4AD8-A0B0-AAEDEDC746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AAEA54-A289-426D-B50E-C73D21314706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01AF45-86E4-4F03-8A6C-A4055B892E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AA60226-BED3-4021-89C3-67C6BC69C489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1817BA2-22C2-4A7A-A304-352AF29C21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9"/>
          <p:cNvSpPr>
            <a:spLocks noGrp="1" noChangeArrowheads="1"/>
          </p:cNvSpPr>
          <p:nvPr>
            <p:ph type="ctrTitle"/>
          </p:nvPr>
        </p:nvSpPr>
        <p:spPr>
          <a:xfrm>
            <a:off x="381000" y="1828800"/>
            <a:ext cx="8229600" cy="3200400"/>
          </a:xfrm>
        </p:spPr>
        <p:txBody>
          <a:bodyPr rtlCol="0">
            <a:no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4300" b="1" dirty="0">
                <a:latin typeface="Gill Sans MT" panose="020B0502020104020203" pitchFamily="34" charset="0"/>
              </a:rPr>
              <a:t>2018</a:t>
            </a:r>
            <a:br>
              <a:rPr lang="en-US" sz="4300" b="1" dirty="0">
                <a:latin typeface="Gill Sans MT" panose="020B0502020104020203" pitchFamily="34" charset="0"/>
              </a:rPr>
            </a:br>
            <a:r>
              <a:rPr lang="en-US" sz="4300" b="1" dirty="0">
                <a:latin typeface="Gill Sans MT" panose="020B0502020104020203" pitchFamily="34" charset="0"/>
              </a:rPr>
              <a:t>FLORIDA YOUTH </a:t>
            </a:r>
            <a:br>
              <a:rPr lang="en-US" sz="4300" b="1" dirty="0">
                <a:latin typeface="Gill Sans MT" panose="020B0502020104020203" pitchFamily="34" charset="0"/>
              </a:rPr>
            </a:br>
            <a:r>
              <a:rPr lang="en-US" sz="4300" b="1" dirty="0">
                <a:latin typeface="Gill Sans MT" panose="020B0502020104020203" pitchFamily="34" charset="0"/>
              </a:rPr>
              <a:t>SUBSTANCE ABUSE</a:t>
            </a:r>
            <a:br>
              <a:rPr lang="en-US" sz="4300" b="1" dirty="0">
                <a:latin typeface="Gill Sans MT" panose="020B0502020104020203" pitchFamily="34" charset="0"/>
              </a:rPr>
            </a:br>
            <a:r>
              <a:rPr lang="en-US" sz="4300" b="1" dirty="0">
                <a:latin typeface="Gill Sans MT" panose="020B0502020104020203" pitchFamily="34" charset="0"/>
              </a:rPr>
              <a:t>SURVEY</a:t>
            </a:r>
          </a:p>
        </p:txBody>
      </p:sp>
      <p:sp>
        <p:nvSpPr>
          <p:cNvPr id="14339" name="Rectangle 10"/>
          <p:cNvSpPr>
            <a:spLocks noGrp="1" noChangeArrowheads="1"/>
          </p:cNvSpPr>
          <p:nvPr>
            <p:ph type="subTitle" idx="1"/>
          </p:nvPr>
        </p:nvSpPr>
        <p:spPr>
          <a:xfrm>
            <a:off x="381000" y="5334000"/>
            <a:ext cx="7010400" cy="762000"/>
          </a:xfrm>
        </p:spPr>
        <p:txBody>
          <a:bodyPr/>
          <a:lstStyle/>
          <a:p>
            <a:pPr algn="l" defTabSz="912813" eaLnBrk="1" hangingPunct="1">
              <a:lnSpc>
                <a:spcPct val="90000"/>
              </a:lnSpc>
            </a:pPr>
            <a:r>
              <a:rPr lang="en-US" sz="3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Washington County</a:t>
            </a:r>
          </a:p>
        </p:txBody>
      </p:sp>
      <p:pic>
        <p:nvPicPr>
          <p:cNvPr id="6" name="Picture 5" descr="G:\Dropbox\Rothenbach Research\SART\Current\FL\FL2018\Statewide Report\2018 Statewide for Sara\2018 Maps EMF\FL2018 30-Day Alcohol HS (Map 2).emf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4124" y="-152400"/>
            <a:ext cx="7787476" cy="63495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5</a:t>
            </a:r>
          </a:p>
        </p:txBody>
      </p:sp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1519687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Blacking out from drinking, among high school students, Washington County 2014-2018 and Florida Statewide 2018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Washington County 2014-2018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  <p:extLst>
      <p:ext uri="{BB962C8B-B14F-4D97-AF65-F5344CB8AC3E}">
        <p14:creationId xmlns:p14="http://schemas.microsoft.com/office/powerpoint/2010/main" val="30026295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7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6</a:t>
            </a:r>
          </a:p>
        </p:txBody>
      </p:sp>
      <p:sp>
        <p:nvSpPr>
          <p:cNvPr id="32770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Alcohol trends summary for Washington County, 2008-2018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686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7</a:t>
            </a:r>
          </a:p>
        </p:txBody>
      </p:sp>
      <p:sp>
        <p:nvSpPr>
          <p:cNvPr id="36866" name="Text Box 2"/>
          <p:cNvSpPr txBox="1">
            <a:spLocks noChangeArrowheads="1"/>
          </p:cNvSpPr>
          <p:nvPr/>
        </p:nvSpPr>
        <p:spPr bwMode="auto">
          <a:xfrm>
            <a:off x="1528313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source of alcohol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Washington County and Florida Statewide,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Washington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91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8</a:t>
            </a:r>
          </a:p>
        </p:txBody>
      </p:sp>
      <p:sp>
        <p:nvSpPr>
          <p:cNvPr id="3891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drinking location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Washington County and Florida Statewide, 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Washington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6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9</a:t>
            </a:r>
          </a:p>
        </p:txBody>
      </p:sp>
      <p:sp>
        <p:nvSpPr>
          <p:cNvPr id="4096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cigarette use, Washington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Washington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48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10</a:t>
            </a:r>
          </a:p>
        </p:txBody>
      </p:sp>
      <p:sp>
        <p:nvSpPr>
          <p:cNvPr id="7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Cigarette trends summary for Washington County, 2008-2018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11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vaporizer/e-cigarette use, Washington County 2016-2018 and Florida Statewide 2018</a:t>
            </a: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5819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Washington County 2016-2018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8371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  <p:extLst>
      <p:ext uri="{BB962C8B-B14F-4D97-AF65-F5344CB8AC3E}">
        <p14:creationId xmlns:p14="http://schemas.microsoft.com/office/powerpoint/2010/main" val="47860618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300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12</a:t>
            </a:r>
          </a:p>
        </p:txBody>
      </p:sp>
      <p:sp>
        <p:nvSpPr>
          <p:cNvPr id="4301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marijuana use, Washington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Washington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13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Marijuana trends summary for Washington County, 2008-2018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14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Substance use before or during school in the past 12 months, Washington County and Florida Statewide,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Washington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14831154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228600" y="460375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Methodology</a:t>
            </a:r>
          </a:p>
        </p:txBody>
      </p:sp>
      <p:sp>
        <p:nvSpPr>
          <p:cNvPr id="11" name="Rectangle 7"/>
          <p:cNvSpPr>
            <a:spLocks noChangeArrowheads="1"/>
          </p:cNvSpPr>
          <p:nvPr/>
        </p:nvSpPr>
        <p:spPr bwMode="auto">
          <a:xfrm>
            <a:off x="152400" y="15240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Survey was administered in February of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Sampling strategy: schools and classrooms were selected to generate statistically representative county-level estimates.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Final sample size was 587 across grades 6 through 12.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The margin of error is less than 4.7 percentage points for prevalence rates for the combined middle school and high school sample.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15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329184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DUI or riding with a driver under the influence, among high school students, Washington County 2012-2018 and Florida Statewide 2018</a:t>
            </a:r>
          </a:p>
        </p:txBody>
      </p:sp>
      <p:sp>
        <p:nvSpPr>
          <p:cNvPr id="2" name="Rectangle 1"/>
          <p:cNvSpPr/>
          <p:nvPr/>
        </p:nvSpPr>
        <p:spPr>
          <a:xfrm>
            <a:off x="381000" y="6324600"/>
            <a:ext cx="83820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rgbClr val="000000"/>
                </a:solidFill>
                <a:cs typeface="Arial" charset="0"/>
              </a:rPr>
              <a:t>Note: DUI does not imply intoxication but only indicates use prior to driving</a:t>
            </a:r>
            <a:r>
              <a:rPr lang="en-US" sz="1400" dirty="0">
                <a:solidFill>
                  <a:srgbClr val="000000"/>
                </a:solidFill>
                <a:cs typeface="Arial" charset="0"/>
              </a:rPr>
              <a:t>.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>
                <a:solidFill>
                  <a:sysClr val="window" lastClr="FFFFFF"/>
                </a:solidFill>
                <a:latin typeface="Franklin Gothic Medium" pitchFamily="34" charset="0"/>
              </a:rPr>
              <a:t>Washington </a:t>
            </a: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County 2012-2018</a:t>
            </a: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  <p:extLst>
      <p:ext uri="{BB962C8B-B14F-4D97-AF65-F5344CB8AC3E}">
        <p14:creationId xmlns:p14="http://schemas.microsoft.com/office/powerpoint/2010/main" val="141557247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4175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3716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Washington County, past-30-day alcohol use was reported at 15.1%, compared to 15.3% across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Binge drinking declined from 17.9% in 2008 to 7.2% in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Past-30-day cigarette use declined from 16.0% in 2008 to 4.2% in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the past 30 days, 16.4% of high school students have ridden in a car with a driver who was under the influence of alcohol, and 21.8% have ridden with a driver under the influence of marijuana.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258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Illicit,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Over-the-Counter, and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Prescription Drugs</a:t>
            </a:r>
          </a:p>
        </p:txBody>
      </p:sp>
      <p:sp>
        <p:nvSpPr>
          <p:cNvPr id="49154" name="Text Box 9"/>
          <p:cNvSpPr txBox="1">
            <a:spLocks noChangeArrowheads="1"/>
          </p:cNvSpPr>
          <p:nvPr/>
        </p:nvSpPr>
        <p:spPr bwMode="auto">
          <a:xfrm>
            <a:off x="304800" y="4267200"/>
            <a:ext cx="868680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2008-2018 Trends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0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16</a:t>
            </a:r>
          </a:p>
        </p:txBody>
      </p:sp>
      <p:sp>
        <p:nvSpPr>
          <p:cNvPr id="5120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inhalant use, Washington County 2008-2018 and Florida Statewide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Washington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324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17</a:t>
            </a:r>
          </a:p>
        </p:txBody>
      </p:sp>
      <p:sp>
        <p:nvSpPr>
          <p:cNvPr id="5325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over-the-counter drug use, Washington County 2010-2018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Washington County 2010-2018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529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18</a:t>
            </a:r>
          </a:p>
        </p:txBody>
      </p:sp>
      <p:sp>
        <p:nvSpPr>
          <p:cNvPr id="5529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depressants use, Washington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Washington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734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19</a:t>
            </a:r>
          </a:p>
        </p:txBody>
      </p:sp>
      <p:sp>
        <p:nvSpPr>
          <p:cNvPr id="5734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pain reliever use, Washington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Washington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939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20</a:t>
            </a:r>
          </a:p>
        </p:txBody>
      </p:sp>
      <p:sp>
        <p:nvSpPr>
          <p:cNvPr id="5939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amphetamines use, Washington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Washington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4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21</a:t>
            </a:r>
          </a:p>
        </p:txBody>
      </p:sp>
      <p:sp>
        <p:nvSpPr>
          <p:cNvPr id="61442" name="Text Box 2"/>
          <p:cNvSpPr txBox="1">
            <a:spLocks noChangeArrowheads="1"/>
          </p:cNvSpPr>
          <p:nvPr/>
        </p:nvSpPr>
        <p:spPr bwMode="auto">
          <a:xfrm>
            <a:off x="1531189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drug combination rates for Washington County and Florida Statewide,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Washington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2954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Washington County, 6.1% of surveyed students reported the use of any illicit drug other than marijuana in the past 30 days, compared to 5.8% across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Past-30-day illicit drug other than marijuana use decreased from 14.6% in 2008 to 6.1% in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Among high school students, past-30-day synthetic marijuana use decreased from 6.8% in 2012 to 1.0% in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Among middle school students, 2.6% reported the use of inhalants in the past 30 days, a rate higher than any other illicit drug.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Substance Use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Prevalence Rates</a:t>
            </a:r>
          </a:p>
        </p:txBody>
      </p:sp>
      <p:sp>
        <p:nvSpPr>
          <p:cNvPr id="18434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2018 Results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914400"/>
            <a:ext cx="8686800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Antisocial Behaviors, Bullying, Symptoms of Depression, and Gang Involvement</a:t>
            </a:r>
          </a:p>
        </p:txBody>
      </p:sp>
      <p:sp>
        <p:nvSpPr>
          <p:cNvPr id="65538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2018 Results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758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22</a:t>
            </a:r>
          </a:p>
        </p:txBody>
      </p:sp>
      <p:sp>
        <p:nvSpPr>
          <p:cNvPr id="6758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Comparisons of past-12-month delinquent behavior for Washington County and Florida Statewide,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Washington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758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23</a:t>
            </a:r>
          </a:p>
        </p:txBody>
      </p:sp>
      <p:sp>
        <p:nvSpPr>
          <p:cNvPr id="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Other antisocial behaviors trend summary for Washington County, 2008-2018</a:t>
            </a:r>
          </a:p>
        </p:txBody>
      </p:sp>
    </p:spTree>
    <p:extLst>
      <p:ext uri="{BB962C8B-B14F-4D97-AF65-F5344CB8AC3E}">
        <p14:creationId xmlns:p14="http://schemas.microsoft.com/office/powerpoint/2010/main" val="403992256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24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Bullying-related behaviors among Washington County middle and high school students, 2018</a:t>
            </a:r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3429000" y="5953125"/>
            <a:ext cx="1447800" cy="24468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latin typeface="Franklin Gothic Medium" pitchFamily="34" charset="0"/>
              </a:rPr>
              <a:t>Middle School</a:t>
            </a:r>
            <a:endParaRPr lang="en-US" sz="1100" dirty="0">
              <a:latin typeface="Franklin Gothic Medium" pitchFamily="34" charset="0"/>
            </a:endParaRP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4876800" y="5953151"/>
            <a:ext cx="1447784" cy="244656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High School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758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25</a:t>
            </a:r>
          </a:p>
        </p:txBody>
      </p:sp>
      <p:sp>
        <p:nvSpPr>
          <p:cNvPr id="6758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Comparisons of symptoms of depression for Washington County and Florida Statewide,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Washington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280689977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26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Gang involvement, Washington County and Florida Statewide,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Washington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55566339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219200"/>
            <a:ext cx="88392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Washington County, prevalence rates for </a:t>
            </a:r>
            <a:r>
              <a:rPr lang="en-US" sz="2700" i="1" dirty="0">
                <a:latin typeface="Gill Sans MT"/>
              </a:rPr>
              <a:t>Attempting to Steal a Vehicle </a:t>
            </a:r>
            <a:r>
              <a:rPr lang="en-US" sz="2700" dirty="0">
                <a:latin typeface="Gill Sans MT"/>
              </a:rPr>
              <a:t>(1.3%), </a:t>
            </a:r>
            <a:r>
              <a:rPr lang="en-US" sz="2700" i="1" dirty="0">
                <a:latin typeface="Gill Sans MT"/>
              </a:rPr>
              <a:t>Being Arrested </a:t>
            </a:r>
            <a:r>
              <a:rPr lang="en-US" sz="2700" dirty="0">
                <a:latin typeface="Gill Sans MT"/>
              </a:rPr>
              <a:t>(2.7%), and </a:t>
            </a:r>
            <a:r>
              <a:rPr lang="en-US" sz="2700" i="1" dirty="0">
                <a:latin typeface="Gill Sans MT"/>
              </a:rPr>
              <a:t>Taking a Handgun to School </a:t>
            </a:r>
            <a:r>
              <a:rPr lang="en-US" sz="2700" dirty="0">
                <a:latin typeface="Gill Sans MT"/>
              </a:rPr>
              <a:t>(0.5%) are 3.0% or less.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Higher prevalence rates were reported for </a:t>
            </a:r>
            <a:r>
              <a:rPr lang="en-US" sz="2700" i="1" dirty="0">
                <a:latin typeface="Gill Sans MT"/>
              </a:rPr>
              <a:t>Getting Suspended </a:t>
            </a:r>
            <a:r>
              <a:rPr lang="en-US" sz="2700" dirty="0">
                <a:latin typeface="Gill Sans MT"/>
              </a:rPr>
              <a:t>(8.8%) and </a:t>
            </a:r>
            <a:r>
              <a:rPr lang="en-US" sz="2700" i="1" dirty="0">
                <a:latin typeface="Gill Sans MT"/>
              </a:rPr>
              <a:t>Carrying a Handgun </a:t>
            </a:r>
            <a:r>
              <a:rPr lang="en-US" sz="2700" dirty="0">
                <a:latin typeface="Gill Sans MT"/>
              </a:rPr>
              <a:t>(10.8%).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Washington County, 56.3% of students have been socially bullied, 33.7% have been physically bullied, and 28.4% have been cyber bullied.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Washington County, 43.2% of students reported feeling depressed or sad on most days in the past year.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defRPr/>
            </a:pPr>
            <a:endParaRPr lang="en-US" sz="2800" dirty="0">
              <a:latin typeface="+mn-lt"/>
            </a:endParaRP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endParaRPr lang="en-US" sz="2800" dirty="0">
              <a:latin typeface="+mn-lt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Risk and Protective Factor Prevalence Rates for </a:t>
            </a:r>
            <a:b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</a:b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M.S. and H.S. Students</a:t>
            </a:r>
          </a:p>
        </p:txBody>
      </p:sp>
      <p:sp>
        <p:nvSpPr>
          <p:cNvPr id="73730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2018 Results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577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27</a:t>
            </a:r>
          </a:p>
        </p:txBody>
      </p:sp>
      <p:sp>
        <p:nvSpPr>
          <p:cNvPr id="7577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Washington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2018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Washington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782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28</a:t>
            </a:r>
          </a:p>
        </p:txBody>
      </p:sp>
      <p:sp>
        <p:nvSpPr>
          <p:cNvPr id="77826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Washington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Washington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1</a:t>
            </a:r>
          </a:p>
        </p:txBody>
      </p:sp>
      <p:sp>
        <p:nvSpPr>
          <p:cNvPr id="2048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Lifetime use of alcohol, tobacco and other drugs among Washington County students, 2018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98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29</a:t>
            </a:r>
          </a:p>
        </p:txBody>
      </p:sp>
      <p:sp>
        <p:nvSpPr>
          <p:cNvPr id="79874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Washington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Washington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30</a:t>
            </a:r>
          </a:p>
        </p:txBody>
      </p:sp>
      <p:sp>
        <p:nvSpPr>
          <p:cNvPr id="8192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Washington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Washington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39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31</a:t>
            </a:r>
          </a:p>
        </p:txBody>
      </p:sp>
      <p:sp>
        <p:nvSpPr>
          <p:cNvPr id="83970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Washington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Washington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60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32</a:t>
            </a:r>
          </a:p>
        </p:txBody>
      </p:sp>
      <p:sp>
        <p:nvSpPr>
          <p:cNvPr id="86018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Washington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Washington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002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Protective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lowest rates of protection for the </a:t>
            </a:r>
            <a:r>
              <a:rPr lang="en-US" sz="2800" i="1" dirty="0">
                <a:latin typeface="Gill Sans MT" pitchFamily="34" charset="0"/>
              </a:rPr>
              <a:t>School Rewards for Prosocial Involvement </a:t>
            </a:r>
            <a:r>
              <a:rPr lang="en-US" sz="2800" dirty="0">
                <a:latin typeface="Gill Sans MT" pitchFamily="34" charset="0"/>
              </a:rPr>
              <a:t>(42%), </a:t>
            </a:r>
            <a:r>
              <a:rPr lang="en-US" sz="2800" i="1" dirty="0">
                <a:latin typeface="Gill Sans MT" pitchFamily="34" charset="0"/>
              </a:rPr>
              <a:t>Family Rewards for Prosocial Involvement </a:t>
            </a:r>
            <a:r>
              <a:rPr lang="en-US" sz="2800" dirty="0">
                <a:latin typeface="Gill Sans MT" pitchFamily="34" charset="0"/>
              </a:rPr>
              <a:t>(53%), and </a:t>
            </a:r>
            <a:r>
              <a:rPr lang="en-US" sz="2800" i="1" dirty="0">
                <a:latin typeface="Gill Sans MT" pitchFamily="34" charset="0"/>
              </a:rPr>
              <a:t>School Opportunities for Prosocial Involvement </a:t>
            </a:r>
            <a:r>
              <a:rPr lang="en-US" sz="2800" dirty="0">
                <a:latin typeface="Gill Sans MT" pitchFamily="34" charset="0"/>
              </a:rPr>
              <a:t>(53%)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High school students reported the lowest rates of protection for the</a:t>
            </a:r>
            <a:r>
              <a:rPr lang="en-US" sz="2800" i="1" dirty="0">
                <a:latin typeface="Gill Sans MT" pitchFamily="34" charset="0"/>
              </a:rPr>
              <a:t> Family Rewards for Prosocial Involvement </a:t>
            </a:r>
            <a:r>
              <a:rPr lang="en-US" sz="2800" dirty="0">
                <a:latin typeface="Gill Sans MT" pitchFamily="34" charset="0"/>
              </a:rPr>
              <a:t>(43%) and </a:t>
            </a:r>
            <a:r>
              <a:rPr lang="en-US" sz="2800" i="1" dirty="0">
                <a:latin typeface="Gill Sans MT" pitchFamily="34" charset="0"/>
              </a:rPr>
              <a:t>Family Opportunities for Prosocial Involvement </a:t>
            </a:r>
            <a:r>
              <a:rPr lang="en-US" sz="2800" dirty="0">
                <a:latin typeface="Gill Sans MT" pitchFamily="34" charset="0"/>
              </a:rPr>
              <a:t>(48%)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764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Risk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highest rates of risk for the </a:t>
            </a:r>
            <a:r>
              <a:rPr lang="en-US" sz="2800" i="1" dirty="0">
                <a:latin typeface="Gill Sans MT" pitchFamily="34" charset="0"/>
              </a:rPr>
              <a:t>Lack of Commitment to School </a:t>
            </a:r>
            <a:r>
              <a:rPr lang="en-US" sz="2800" dirty="0">
                <a:latin typeface="Gill Sans MT" pitchFamily="34" charset="0"/>
              </a:rPr>
              <a:t>(59%) and </a:t>
            </a:r>
            <a:r>
              <a:rPr lang="en-US" sz="2800" i="1" dirty="0">
                <a:latin typeface="Gill Sans MT" pitchFamily="34" charset="0"/>
              </a:rPr>
              <a:t>Transitions and Mobility </a:t>
            </a:r>
            <a:r>
              <a:rPr lang="en-US" sz="2800" dirty="0">
                <a:latin typeface="Gill Sans MT" pitchFamily="34" charset="0"/>
              </a:rPr>
              <a:t>(54%)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High school students reported the highest rates of risk for the </a:t>
            </a:r>
            <a:r>
              <a:rPr lang="en-US" sz="2800" i="1" dirty="0">
                <a:latin typeface="Gill Sans MT" pitchFamily="34" charset="0"/>
              </a:rPr>
              <a:t>Lack of Commitment to School </a:t>
            </a:r>
            <a:r>
              <a:rPr lang="en-US" sz="2800" dirty="0">
                <a:latin typeface="Gill Sans MT" pitchFamily="34" charset="0"/>
              </a:rPr>
              <a:t>(61%) and </a:t>
            </a:r>
            <a:r>
              <a:rPr lang="en-US" sz="2800" i="1" dirty="0">
                <a:latin typeface="Gill Sans MT" pitchFamily="34" charset="0"/>
              </a:rPr>
              <a:t>Transitions and Mobility </a:t>
            </a:r>
            <a:r>
              <a:rPr lang="en-US" sz="2800" dirty="0">
                <a:latin typeface="Gill Sans MT" pitchFamily="34" charset="0"/>
              </a:rPr>
              <a:t>(50%)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2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2</a:t>
            </a:r>
          </a:p>
        </p:txBody>
      </p:sp>
      <p:sp>
        <p:nvSpPr>
          <p:cNvPr id="2253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use of alcohol, tobacco and other drugs among Washington County students, 2018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4478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With overall prevalence rates of 34.9% for lifetime use and 15.1% for past-30-day use, alcohol is the most commonly used drug among Washington County students.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After alcohol, students reported vaping/e-cigarettes (33.2% lifetime and 14.8% past-30-day) and marijuana (22.6% lifetime and 10.2% past-30-day) as the most commonly used drugs.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16.6% of high school students reported blacking out after drinking on one or more occasions.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  <a:cs typeface="Times New Roman" pitchFamily="18" charset="0"/>
              </a:rPr>
              <a:t>For other drug use categories, past-30-day prevalence ranges from 4.2% for cigarettes to 0.0% for heroin.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Alcohol, Cigarettes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and Marijuana</a:t>
            </a:r>
          </a:p>
        </p:txBody>
      </p:sp>
      <p:sp>
        <p:nvSpPr>
          <p:cNvPr id="26626" name="Text Box 9"/>
          <p:cNvSpPr txBox="1">
            <a:spLocks noChangeArrowheads="1"/>
          </p:cNvSpPr>
          <p:nvPr/>
        </p:nvSpPr>
        <p:spPr bwMode="auto">
          <a:xfrm>
            <a:off x="304800" y="3505200"/>
            <a:ext cx="8686800" cy="2149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2008-2018 Trends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Early Initiation and Risk of Harm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Substance Use and Driving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6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3</a:t>
            </a:r>
          </a:p>
        </p:txBody>
      </p:sp>
      <p:sp>
        <p:nvSpPr>
          <p:cNvPr id="2867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alcohol use, Washington County 2008-2018 and Florida Statewide 2018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Washington County 2008-2018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4</a:t>
            </a:r>
          </a:p>
        </p:txBody>
      </p:sp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1519687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Binge Drinking, Washington County 2008-2018 and Florida Statewide 2018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Washington County 2008-2018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17035</TotalTime>
  <Words>1389</Words>
  <Application>Microsoft Office PowerPoint</Application>
  <PresentationFormat>On-screen Show (4:3)</PresentationFormat>
  <Paragraphs>211</Paragraphs>
  <Slides>45</Slides>
  <Notes>43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45</vt:i4>
      </vt:variant>
    </vt:vector>
  </HeadingPairs>
  <TitlesOfParts>
    <vt:vector size="52" baseType="lpstr">
      <vt:lpstr>Arial</vt:lpstr>
      <vt:lpstr>Calibri</vt:lpstr>
      <vt:lpstr>Franklin Gothic Medium</vt:lpstr>
      <vt:lpstr>Gill Sans MT</vt:lpstr>
      <vt:lpstr>Impact</vt:lpstr>
      <vt:lpstr>Wingdings</vt:lpstr>
      <vt:lpstr>Office Theme</vt:lpstr>
      <vt:lpstr>2018 FLORIDA YOUTH  SUBSTANCE ABUSE SURVEY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2018 Washington Counter PowerPoint</dc:title>
  <dc:creator>Bert Rothenbach</dc:creator>
  <cp:lastModifiedBy>VanDyke, Misty N</cp:lastModifiedBy>
  <cp:revision>376</cp:revision>
  <cp:lastPrinted>2018-10-04T11:52:43Z</cp:lastPrinted>
  <dcterms:created xsi:type="dcterms:W3CDTF">2010-11-20T14:45:41Z</dcterms:created>
  <dcterms:modified xsi:type="dcterms:W3CDTF">2025-06-23T19:27:00Z</dcterms:modified>
</cp:coreProperties>
</file>