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>
                <a:latin typeface="Gill Sans MT" panose="020B0502020104020203" pitchFamily="34" charset="0"/>
              </a:rPr>
              <a:t>2018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FLORIDA YOUTH 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SUBSTANCE ABUSE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 err="1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DeSoto</a:t>
            </a:r>
            <a:r>
              <a:rPr lang="en-US" sz="3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Blacking out from drinking, among high school students, </a:t>
            </a:r>
            <a:r>
              <a:rPr lang="en-US" sz="2000" dirty="0" err="1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County 2014-2018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DeSoto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 County 2014-2018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err="1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County, 2008-2018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err="1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err="1">
                <a:solidFill>
                  <a:schemeClr val="bg1"/>
                </a:solidFill>
                <a:latin typeface="Franklin Gothic Medium" pitchFamily="34" charset="0"/>
              </a:rPr>
              <a:t>DeSoto</a:t>
            </a: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err="1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County and Florida Statewide, 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err="1">
                <a:solidFill>
                  <a:schemeClr val="bg1"/>
                </a:solidFill>
                <a:latin typeface="Franklin Gothic Medium" pitchFamily="34" charset="0"/>
              </a:rPr>
              <a:t>DeSoto</a:t>
            </a: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err="1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DeSoto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</a:t>
            </a:r>
            <a:r>
              <a:rPr lang="en-US" sz="2000" dirty="0" err="1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County, 2008-2018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vaporizer/e-cigarette use, </a:t>
            </a:r>
            <a:r>
              <a:rPr lang="en-US" sz="2000" dirty="0" err="1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County 2016-2018 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DeSoto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 County 2016-2018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err="1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DeSoto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err="1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County, 2008-2018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Substance use before or during school in the past 12 months, </a:t>
            </a:r>
            <a:r>
              <a:rPr lang="en-US" sz="2000" dirty="0" err="1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err="1">
                <a:solidFill>
                  <a:schemeClr val="bg1"/>
                </a:solidFill>
                <a:latin typeface="Franklin Gothic Medium" pitchFamily="34" charset="0"/>
              </a:rPr>
              <a:t>DeSoto</a:t>
            </a: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was administered in February of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440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5.9 percentage points for prevalence rates for the combined middle school and high school sample.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among high school students, </a:t>
            </a:r>
            <a:r>
              <a:rPr lang="en-US" sz="2000" dirty="0" err="1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County 2012-2018 and Florida Statewide 2018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err="1">
                <a:solidFill>
                  <a:sysClr val="window" lastClr="FFFFFF"/>
                </a:solidFill>
                <a:latin typeface="Franklin Gothic Medium" pitchFamily="34" charset="0"/>
              </a:rPr>
              <a:t>DeSoto</a:t>
            </a: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err="1">
                <a:latin typeface="Gill Sans MT" pitchFamily="34" charset="0"/>
                <a:cs typeface="Times New Roman" pitchFamily="18" charset="0"/>
              </a:rPr>
              <a:t>DeSoto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 County, past-30-day alcohol use was reported at 17.9%, compared to 15.3%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21.2% in 2008 to 10.0%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>
                <a:latin typeface="Gill Sans MT" pitchFamily="34" charset="0"/>
                <a:cs typeface="Times New Roman" pitchFamily="18" charset="0"/>
              </a:rPr>
              <a:t>Past-30-day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cigarette use declined from 10.5% in 2008 to 3.4%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20.3% of high school students have ridden in a car with a driver who was under the influence of alcohol, and 26.4%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err="1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County 2008-2018 and Florida Statewide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DeSoto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err="1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County 2010-2018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DeSoto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 County 2010-2018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</a:t>
            </a:r>
            <a:r>
              <a:rPr lang="en-US" sz="2000" dirty="0" err="1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DeSoto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err="1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DeSoto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</a:t>
            </a:r>
            <a:r>
              <a:rPr lang="en-US" sz="2000" dirty="0" err="1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DeSoto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err="1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err="1">
                <a:solidFill>
                  <a:schemeClr val="bg1"/>
                </a:solidFill>
                <a:latin typeface="Franklin Gothic Medium" pitchFamily="34" charset="0"/>
              </a:rPr>
              <a:t>DeSoto</a:t>
            </a: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err="1">
                <a:latin typeface="Gill Sans MT" pitchFamily="34" charset="0"/>
                <a:cs typeface="Times New Roman" pitchFamily="18" charset="0"/>
              </a:rPr>
              <a:t>DeSoto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 County, 5.6% of surveyed students reported the use of any illicit drug other than marijuana in the past 30 days, compared to 5.8%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decreased from 8.6% in 2008 to 5.6%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6.3% in 2012 to 0.6%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1.6% reported the use of inhalants in the past 30 days, a rate higher than any other illicit drug (except marijuana and depressants).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Bullying, Symptoms of Depression, and Gang Involvement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err="1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err="1">
                <a:solidFill>
                  <a:schemeClr val="bg1"/>
                </a:solidFill>
                <a:latin typeface="Franklin Gothic Medium" pitchFamily="34" charset="0"/>
              </a:rPr>
              <a:t>DeSoto</a:t>
            </a: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Other antisocial behaviors trend summary for </a:t>
            </a:r>
            <a:r>
              <a:rPr lang="en-US" sz="2000" dirty="0" err="1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County, 2008-2018</a:t>
            </a: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err="1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County middle and high school students, 2018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symptoms of depression for </a:t>
            </a:r>
            <a:r>
              <a:rPr lang="en-US" sz="2000" dirty="0" err="1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err="1">
                <a:solidFill>
                  <a:schemeClr val="bg1"/>
                </a:solidFill>
                <a:latin typeface="Franklin Gothic Medium" pitchFamily="34" charset="0"/>
              </a:rPr>
              <a:t>DeSoto</a:t>
            </a: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</a:t>
            </a:r>
            <a:r>
              <a:rPr lang="en-US" sz="2000" dirty="0" err="1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err="1">
                <a:solidFill>
                  <a:schemeClr val="bg1"/>
                </a:solidFill>
                <a:latin typeface="Franklin Gothic Medium" pitchFamily="34" charset="0"/>
              </a:rPr>
              <a:t>DeSoto</a:t>
            </a: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err="1">
                <a:latin typeface="Gill Sans MT"/>
              </a:rPr>
              <a:t>DeSoto</a:t>
            </a:r>
            <a:r>
              <a:rPr lang="en-US" sz="2700" dirty="0">
                <a:latin typeface="Gill Sans MT"/>
              </a:rPr>
              <a:t> County, prevalence rates for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(3.7%)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(1.7%) are 4.0% or less.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(11.8%) and </a:t>
            </a:r>
            <a:r>
              <a:rPr lang="en-US" sz="2700" i="1" dirty="0">
                <a:latin typeface="Gill Sans MT"/>
              </a:rPr>
              <a:t>Attacking Someone with Intent to Harm </a:t>
            </a:r>
            <a:r>
              <a:rPr lang="en-US" sz="2700" dirty="0">
                <a:latin typeface="Gill Sans MT"/>
              </a:rPr>
              <a:t>(8.2%).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DeSoto County, 49.2% of students have been socially bullied, 28.3% have been physically bullied, and 22.5%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err="1">
                <a:latin typeface="Gill Sans MT"/>
              </a:rPr>
              <a:t>DeSoto</a:t>
            </a:r>
            <a:r>
              <a:rPr lang="en-US" sz="2700" dirty="0">
                <a:latin typeface="Gill Sans MT"/>
              </a:rPr>
              <a:t> County, 40.6% of 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err="1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err="1">
                <a:solidFill>
                  <a:schemeClr val="bg1"/>
                </a:solidFill>
                <a:latin typeface="Franklin Gothic Medium" pitchFamily="34" charset="0"/>
              </a:rPr>
              <a:t>DeSoto</a:t>
            </a: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err="1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err="1">
                <a:solidFill>
                  <a:schemeClr val="bg1"/>
                </a:solidFill>
                <a:latin typeface="Franklin Gothic Medium" pitchFamily="34" charset="0"/>
              </a:rPr>
              <a:t>DeSoto</a:t>
            </a: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err="1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County students, 2018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err="1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err="1">
                <a:solidFill>
                  <a:schemeClr val="bg1"/>
                </a:solidFill>
                <a:latin typeface="Franklin Gothic Medium" pitchFamily="34" charset="0"/>
              </a:rPr>
              <a:t>DeSoto</a:t>
            </a: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30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err="1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err="1">
                <a:solidFill>
                  <a:schemeClr val="bg1"/>
                </a:solidFill>
                <a:latin typeface="Franklin Gothic Medium" pitchFamily="34" charset="0"/>
              </a:rPr>
              <a:t>DeSoto</a:t>
            </a: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31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err="1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err="1">
                <a:solidFill>
                  <a:schemeClr val="bg1"/>
                </a:solidFill>
                <a:latin typeface="Franklin Gothic Medium" pitchFamily="34" charset="0"/>
              </a:rPr>
              <a:t>DeSoto</a:t>
            </a: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32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err="1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err="1">
                <a:solidFill>
                  <a:schemeClr val="bg1"/>
                </a:solidFill>
                <a:latin typeface="Franklin Gothic Medium" pitchFamily="34" charset="0"/>
              </a:rPr>
              <a:t>DeSoto</a:t>
            </a: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(41%) and </a:t>
            </a:r>
            <a:r>
              <a:rPr lang="en-US" sz="2800" i="1" dirty="0">
                <a:latin typeface="Gill Sans MT" pitchFamily="34" charset="0"/>
              </a:rPr>
              <a:t>Religiosity </a:t>
            </a:r>
            <a:r>
              <a:rPr lang="en-US" sz="2800" dirty="0">
                <a:latin typeface="Gill Sans MT" pitchFamily="34" charset="0"/>
              </a:rPr>
              <a:t>(48%)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Family Rewards for Prosocial Involvement </a:t>
            </a:r>
            <a:r>
              <a:rPr lang="en-US" sz="2800" dirty="0">
                <a:latin typeface="Gill Sans MT" pitchFamily="34" charset="0"/>
              </a:rPr>
              <a:t>(43%) and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(44%)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(50%)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(55%)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Poor Family Management </a:t>
            </a:r>
            <a:r>
              <a:rPr lang="en-US" sz="2800" dirty="0">
                <a:latin typeface="Gill Sans MT" pitchFamily="34" charset="0"/>
              </a:rPr>
              <a:t>(57%)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(65%)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err="1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County students, 2018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33.0% for lifetime use and 17.9% for past-30-day use, alcohol is the most commonly used drug among </a:t>
            </a:r>
            <a:r>
              <a:rPr lang="en-US" sz="2600" dirty="0" err="1">
                <a:latin typeface="Gill Sans MT"/>
              </a:rPr>
              <a:t>DeSoto</a:t>
            </a:r>
            <a:r>
              <a:rPr lang="en-US" sz="2600" dirty="0">
                <a:latin typeface="Gill Sans MT"/>
              </a:rPr>
              <a:t>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(23.1% lifetime and 9.8% past-30-day) and marijuana (16.2% lifetime and 9.7%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18.4%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drug use categories, past-30-day prevalence ranges from 3.4% for cigarettes to 0.0% for heroin.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Substance Use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err="1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DeSoto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 County 2008-2018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</a:t>
            </a:r>
            <a:r>
              <a:rPr lang="en-US" sz="2000" dirty="0" err="1">
                <a:solidFill>
                  <a:srgbClr val="000000"/>
                </a:solidFill>
                <a:cs typeface="Arial" charset="0"/>
              </a:rPr>
              <a:t>DeSoto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DeSoto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 County 2008-2018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17059</TotalTime>
  <Words>1380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</vt:lpstr>
      <vt:lpstr>Calibri</vt:lpstr>
      <vt:lpstr>Franklin Gothic Medium</vt:lpstr>
      <vt:lpstr>Gill Sans MT</vt:lpstr>
      <vt:lpstr>Impact</vt:lpstr>
      <vt:lpstr>Wingdings</vt:lpstr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DeSoto County PowerPoint</dc:title>
  <dc:creator>Bert Rothenbach</dc:creator>
  <cp:lastModifiedBy>VanDyke, Misty N</cp:lastModifiedBy>
  <cp:revision>378</cp:revision>
  <cp:lastPrinted>2018-10-04T11:52:43Z</cp:lastPrinted>
  <dcterms:created xsi:type="dcterms:W3CDTF">2010-11-20T14:45:41Z</dcterms:created>
  <dcterms:modified xsi:type="dcterms:W3CDTF">2025-06-23T18:33:28Z</dcterms:modified>
</cp:coreProperties>
</file>