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>
        <p:scale>
          <a:sx n="100" d="100"/>
          <a:sy n="100" d="100"/>
        </p:scale>
        <p:origin x="-78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 smtClean="0">
                <a:latin typeface="Gill Sans MT" panose="020B0502020104020203" pitchFamily="34" charset="0"/>
              </a:rPr>
              <a:t>2018</a:t>
            </a:r>
            <a:br>
              <a:rPr lang="en-US" sz="4300" b="1" dirty="0" smtClean="0">
                <a:latin typeface="Gill Sans MT" panose="020B0502020104020203" pitchFamily="34" charset="0"/>
              </a:rPr>
            </a:br>
            <a:r>
              <a:rPr lang="en-US" sz="4300" b="1" dirty="0" smtClean="0">
                <a:latin typeface="Gill Sans MT" panose="020B0502020104020203" pitchFamily="34" charset="0"/>
              </a:rPr>
              <a:t>FLORIDA YOUTH </a:t>
            </a:r>
            <a:br>
              <a:rPr lang="en-US" sz="4300" b="1" dirty="0" smtClean="0">
                <a:latin typeface="Gill Sans MT" panose="020B0502020104020203" pitchFamily="34" charset="0"/>
              </a:rPr>
            </a:br>
            <a:r>
              <a:rPr lang="en-US" sz="4300" b="1" dirty="0" smtClean="0">
                <a:latin typeface="Gill Sans MT" panose="020B0502020104020203" pitchFamily="34" charset="0"/>
              </a:rPr>
              <a:t>SUBSTANCE ABUSE</a:t>
            </a:r>
            <a:br>
              <a:rPr lang="en-US" sz="4300" b="1" dirty="0" smtClean="0">
                <a:latin typeface="Gill Sans MT" panose="020B0502020104020203" pitchFamily="34" charset="0"/>
              </a:rPr>
            </a:br>
            <a:r>
              <a:rPr lang="en-US" sz="4300" b="1" dirty="0" smtClean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Big Bend Community Based Care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Blacking out from drinking, among high school students, Big Bend CBC 2014-2018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2014-2018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6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CBC, 2008-2018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and Florida Statewide, 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and Florida Statewide, 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2008-2018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2008-2018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10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Cigarette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trends summary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CBC, 2008-2018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11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vaporizer/e-cigarette use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2016-2018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2016-2018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12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2008-2018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2008-2018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13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CBC, 2008-2018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14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Substance use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b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efore or during school in the past 12 months, Big Bend CBC and Florida Statewide, 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Gill Sans MT" pitchFamily="34" charset="0"/>
              </a:rPr>
              <a:t>Survey was administered in February </a:t>
            </a:r>
            <a:r>
              <a:rPr lang="en-US" sz="2800" dirty="0">
                <a:latin typeface="Gill Sans MT" pitchFamily="34" charset="0"/>
              </a:rPr>
              <a:t>of </a:t>
            </a:r>
            <a:r>
              <a:rPr lang="en-US" sz="2800" dirty="0" smtClean="0">
                <a:latin typeface="Gill Sans MT" pitchFamily="34" charset="0"/>
              </a:rPr>
              <a:t>2018.</a:t>
            </a:r>
            <a:endParaRPr lang="en-US" sz="2800" dirty="0">
              <a:latin typeface="Gill Sans MT" pitchFamily="34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</a:t>
            </a:r>
            <a:r>
              <a:rPr lang="en-US" sz="2800" dirty="0" smtClean="0">
                <a:latin typeface="Gill Sans MT" pitchFamily="34" charset="0"/>
              </a:rPr>
              <a:t>11,807 across </a:t>
            </a:r>
            <a:r>
              <a:rPr lang="en-US" sz="2800" dirty="0">
                <a:latin typeface="Gill Sans MT" pitchFamily="34" charset="0"/>
              </a:rPr>
              <a:t>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1.2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percentage points for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prevalence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rates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for the combined middle school and high school sample.</a:t>
            </a:r>
            <a:endParaRPr lang="en-US" sz="28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15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influence, among high school students, Big Bend CBC 2012-2018 and Florida Statewide 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 smtClean="0">
                <a:solidFill>
                  <a:srgbClr val="000000"/>
                </a:solidFill>
                <a:cs typeface="Arial" charset="0"/>
              </a:rPr>
              <a:t>.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ysClr val="window" lastClr="FFFFFF"/>
                </a:solidFill>
                <a:latin typeface="Franklin Gothic Medium" pitchFamily="34" charset="0"/>
              </a:rPr>
              <a:t>Big Bend CBC</a:t>
            </a: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Big Bend CBC,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alcohol use was reported at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16.9%,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compared to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15.3%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inge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drinking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declined from 15.8% in 2008 to 7.6% in 2018.</a:t>
            </a:r>
            <a:endParaRPr lang="en-US" sz="28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Past-30-day cigarette use declined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from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12.7%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2008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to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3.9%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2018.</a:t>
            </a:r>
            <a:endParaRPr lang="en-US" sz="28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In the past 30 days, 16.0%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of high school students have ridden in a car with a driver who was under the influence of alcohol, and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21.8%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 smtClean="0">
                <a:latin typeface="Gill Sans MT" pitchFamily="34" charset="0"/>
              </a:rPr>
              <a:t>2008-2018 </a:t>
            </a:r>
            <a:r>
              <a:rPr lang="en-US" sz="4400" dirty="0">
                <a:latin typeface="Gill Sans MT" pitchFamily="34" charset="0"/>
              </a:rPr>
              <a:t>Trends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16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2008-2018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Florida Statewide 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2008-2018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17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2010-2018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2010-2018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18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2008-2018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Statewide 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2008-2018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19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2008-2018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2008-2018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20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2008-2018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2008-2018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21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Big Bend CBC, 6.6%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of surveyed students reported the use of any illicit drug other than marijuana in the past 30 days, compared to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5.8%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decreased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from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10.0%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2008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to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6.6%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2018.</a:t>
            </a:r>
            <a:endParaRPr lang="en-US" sz="28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Among high school students, past-30-day synthetic marijuana use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decreased from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1.6%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2012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to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1.2%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2018.</a:t>
            </a:r>
            <a:endParaRPr lang="en-US" sz="28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Among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middle school students, </a:t>
            </a:r>
            <a:r>
              <a:rPr lang="en-US" sz="2800" dirty="0" smtClean="0">
                <a:latin typeface="Gill Sans MT" pitchFamily="34" charset="0"/>
                <a:cs typeface="Times New Roman" pitchFamily="18" charset="0"/>
              </a:rPr>
              <a:t>3.0%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</a:t>
            </a: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smtClean="0">
                <a:latin typeface="Gill Sans MT" pitchFamily="34" charset="0"/>
              </a:rPr>
              <a:t>2018 </a:t>
            </a:r>
            <a:r>
              <a:rPr lang="en-US" sz="4400" dirty="0">
                <a:latin typeface="Gill Sans MT" pitchFamily="34" charset="0"/>
              </a:rPr>
              <a:t>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</a:t>
            </a:r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Bullying, Symptoms of Depression, and Gang Involvement</a:t>
            </a:r>
            <a:endParaRPr lang="en-US" sz="4800" b="1" dirty="0">
              <a:solidFill>
                <a:schemeClr val="tx2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smtClean="0">
                <a:latin typeface="Gill Sans MT" pitchFamily="34" charset="0"/>
              </a:rPr>
              <a:t>2018 </a:t>
            </a:r>
            <a:r>
              <a:rPr lang="en-US" sz="4400" dirty="0">
                <a:latin typeface="Gill Sans MT" pitchFamily="34" charset="0"/>
              </a:rPr>
              <a:t>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22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23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Other antisocial behaviors trend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summary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CBC, 2008-2018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24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middle and high school students,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25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symptoms of depression for 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26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Gang involvement, Big Bend CBC and Florida Statewide, 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</a:t>
            </a:r>
            <a:r>
              <a:rPr lang="en-US" sz="2700" dirty="0" smtClean="0">
                <a:latin typeface="Gill Sans MT"/>
              </a:rPr>
              <a:t>Big Bend CBC, </a:t>
            </a:r>
            <a:r>
              <a:rPr lang="en-US" sz="2700" dirty="0">
                <a:latin typeface="Gill Sans MT"/>
              </a:rPr>
              <a:t>prevalence rates for </a:t>
            </a:r>
            <a:r>
              <a:rPr lang="en-US" sz="2700" i="1" dirty="0" smtClean="0">
                <a:latin typeface="Gill Sans MT"/>
              </a:rPr>
              <a:t>Selling Drugs </a:t>
            </a:r>
            <a:r>
              <a:rPr lang="en-US" sz="2700" dirty="0" smtClean="0">
                <a:latin typeface="Gill Sans MT"/>
              </a:rPr>
              <a:t>(3.5%),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 smtClean="0">
                <a:latin typeface="Gill Sans MT"/>
              </a:rPr>
              <a:t>(1.4%), </a:t>
            </a:r>
            <a:r>
              <a:rPr lang="en-US" sz="2700" i="1" dirty="0" smtClean="0">
                <a:latin typeface="Gill Sans MT"/>
              </a:rPr>
              <a:t>Being Arrested </a:t>
            </a:r>
            <a:r>
              <a:rPr lang="en-US" sz="2700" dirty="0" smtClean="0">
                <a:latin typeface="Gill Sans MT"/>
              </a:rPr>
              <a:t>(2.5%), and </a:t>
            </a:r>
            <a:r>
              <a:rPr lang="en-US" sz="2700" i="1" dirty="0" smtClean="0">
                <a:latin typeface="Gill Sans MT"/>
              </a:rPr>
              <a:t>Taking </a:t>
            </a:r>
            <a:r>
              <a:rPr lang="en-US" sz="2700" i="1" dirty="0">
                <a:latin typeface="Gill Sans MT"/>
              </a:rPr>
              <a:t>a Handgun to School </a:t>
            </a:r>
            <a:r>
              <a:rPr lang="en-US" sz="2700" dirty="0" smtClean="0">
                <a:latin typeface="Gill Sans MT"/>
              </a:rPr>
              <a:t>(0.7%) are 4.0% or less.</a:t>
            </a:r>
            <a:endParaRPr lang="en-US" sz="2700" dirty="0">
              <a:latin typeface="Gill Sans M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</a:t>
            </a:r>
            <a:r>
              <a:rPr lang="en-US" sz="2700" dirty="0" smtClean="0">
                <a:latin typeface="Gill Sans MT"/>
              </a:rPr>
              <a:t>igher </a:t>
            </a:r>
            <a:r>
              <a:rPr lang="en-US" sz="2700" dirty="0">
                <a:latin typeface="Gill Sans MT"/>
              </a:rPr>
              <a:t>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 smtClean="0">
                <a:latin typeface="Gill Sans MT"/>
              </a:rPr>
              <a:t>(8.8%) and </a:t>
            </a:r>
            <a:r>
              <a:rPr lang="en-US" sz="2700" i="1" dirty="0" smtClean="0">
                <a:latin typeface="Gill Sans MT"/>
              </a:rPr>
              <a:t>Attacking </a:t>
            </a:r>
            <a:r>
              <a:rPr lang="en-US" sz="2700" i="1" dirty="0">
                <a:latin typeface="Gill Sans MT"/>
              </a:rPr>
              <a:t>Someone with Intent to Harm </a:t>
            </a:r>
            <a:r>
              <a:rPr lang="en-US" sz="2700" dirty="0" smtClean="0">
                <a:latin typeface="Gill Sans MT"/>
              </a:rPr>
              <a:t>(6.9%).</a:t>
            </a:r>
            <a:endParaRPr lang="en-US" sz="2700" dirty="0">
              <a:latin typeface="Gill Sans M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</a:t>
            </a:r>
            <a:r>
              <a:rPr lang="en-US" sz="2700" dirty="0" smtClean="0">
                <a:latin typeface="Gill Sans MT"/>
              </a:rPr>
              <a:t>Big Bend CBC, </a:t>
            </a:r>
            <a:r>
              <a:rPr lang="en-US" sz="2700" dirty="0" smtClean="0">
                <a:latin typeface="Gill Sans MT"/>
              </a:rPr>
              <a:t>58.2</a:t>
            </a:r>
            <a:r>
              <a:rPr lang="en-US" sz="2700" dirty="0" smtClean="0">
                <a:latin typeface="Gill Sans MT"/>
              </a:rPr>
              <a:t>% </a:t>
            </a:r>
            <a:r>
              <a:rPr lang="en-US" sz="2700" dirty="0" smtClean="0">
                <a:latin typeface="Gill Sans MT"/>
              </a:rPr>
              <a:t>of students have </a:t>
            </a:r>
            <a:r>
              <a:rPr lang="en-US" sz="2700" dirty="0">
                <a:latin typeface="Gill Sans MT"/>
              </a:rPr>
              <a:t>been socially bullied, </a:t>
            </a:r>
            <a:r>
              <a:rPr lang="en-US" sz="2700" dirty="0" smtClean="0">
                <a:latin typeface="Gill Sans MT"/>
              </a:rPr>
              <a:t>30.8</a:t>
            </a:r>
            <a:r>
              <a:rPr lang="en-US" sz="2700" dirty="0" smtClean="0">
                <a:latin typeface="Gill Sans MT"/>
              </a:rPr>
              <a:t>% </a:t>
            </a:r>
            <a:r>
              <a:rPr lang="en-US" sz="2700" dirty="0" smtClean="0">
                <a:latin typeface="Gill Sans MT"/>
              </a:rPr>
              <a:t>have </a:t>
            </a:r>
            <a:r>
              <a:rPr lang="en-US" sz="2700" dirty="0">
                <a:latin typeface="Gill Sans MT"/>
              </a:rPr>
              <a:t>been physically bullied, and </a:t>
            </a:r>
            <a:r>
              <a:rPr lang="en-US" sz="2700" dirty="0" smtClean="0">
                <a:latin typeface="Gill Sans MT"/>
              </a:rPr>
              <a:t>28.1% </a:t>
            </a:r>
            <a:r>
              <a:rPr lang="en-US" sz="2700" dirty="0">
                <a:latin typeface="Gill Sans MT"/>
              </a:rPr>
              <a:t>have been cyber bullied</a:t>
            </a:r>
            <a:r>
              <a:rPr lang="en-US" sz="2700" dirty="0" smtClean="0">
                <a:latin typeface="Gill Sans MT"/>
              </a:rPr>
              <a:t>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</a:t>
            </a:r>
            <a:r>
              <a:rPr lang="en-US" sz="2700" dirty="0" smtClean="0">
                <a:latin typeface="Gill Sans MT"/>
              </a:rPr>
              <a:t>Big Bend CBC, 44.1% </a:t>
            </a:r>
            <a:r>
              <a:rPr lang="en-US" sz="2700" dirty="0">
                <a:latin typeface="Gill Sans MT"/>
              </a:rPr>
              <a:t>of </a:t>
            </a:r>
            <a:r>
              <a:rPr lang="en-US" sz="2700" dirty="0" smtClean="0">
                <a:latin typeface="Gill Sans MT"/>
              </a:rPr>
              <a:t>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smtClean="0">
                <a:latin typeface="Gill Sans MT" pitchFamily="34" charset="0"/>
              </a:rPr>
              <a:t>2018 </a:t>
            </a:r>
            <a:r>
              <a:rPr lang="en-US" sz="4400" dirty="0">
                <a:latin typeface="Gill Sans MT" pitchFamily="34" charset="0"/>
              </a:rPr>
              <a:t>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27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28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29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30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31</a:t>
            </a:r>
            <a:endParaRPr lang="en-US" sz="16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</a:t>
            </a:r>
            <a:r>
              <a:rPr lang="en-US" sz="1600" dirty="0" smtClean="0">
                <a:solidFill>
                  <a:srgbClr val="FFFFFF"/>
                </a:solidFill>
                <a:latin typeface="Impact" pitchFamily="34" charset="0"/>
              </a:rPr>
              <a:t>3</a:t>
            </a:r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2</a:t>
            </a:r>
            <a:endParaRPr lang="en-US" sz="1600" dirty="0" smtClean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 smtClean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 smtClean="0">
                <a:latin typeface="Gill Sans MT" pitchFamily="34" charset="0"/>
              </a:rPr>
              <a:t>School Rewards </a:t>
            </a:r>
            <a:r>
              <a:rPr lang="en-US" sz="2800" i="1" dirty="0">
                <a:latin typeface="Gill Sans MT" pitchFamily="34" charset="0"/>
              </a:rPr>
              <a:t>for Prosocial Involvement </a:t>
            </a:r>
            <a:r>
              <a:rPr lang="en-US" sz="2800" dirty="0" smtClean="0">
                <a:latin typeface="Gill Sans MT" pitchFamily="34" charset="0"/>
              </a:rPr>
              <a:t>(48%) and </a:t>
            </a:r>
            <a:r>
              <a:rPr lang="en-US" sz="2800" i="1" dirty="0" smtClean="0">
                <a:latin typeface="Gill Sans MT" pitchFamily="34" charset="0"/>
              </a:rPr>
              <a:t>Family Rewards </a:t>
            </a:r>
            <a:r>
              <a:rPr lang="en-US" sz="2800" i="1" dirty="0">
                <a:latin typeface="Gill Sans MT" pitchFamily="34" charset="0"/>
              </a:rPr>
              <a:t>for Prosocial Involvement </a:t>
            </a:r>
            <a:r>
              <a:rPr lang="en-US" sz="2800" dirty="0" smtClean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 smtClean="0">
                <a:latin typeface="Gill Sans MT" pitchFamily="34" charset="0"/>
              </a:rPr>
              <a:t>High </a:t>
            </a:r>
            <a:r>
              <a:rPr lang="en-US" sz="2800" dirty="0">
                <a:latin typeface="Gill Sans MT" pitchFamily="34" charset="0"/>
              </a:rPr>
              <a:t>school students reported the lowest rates of protection for </a:t>
            </a:r>
            <a:r>
              <a:rPr lang="en-US" sz="2800" dirty="0" smtClean="0">
                <a:latin typeface="Gill Sans MT" pitchFamily="34" charset="0"/>
              </a:rPr>
              <a:t>the</a:t>
            </a:r>
            <a:r>
              <a:rPr lang="en-US" sz="2800" i="1" dirty="0">
                <a:latin typeface="Gill Sans MT" pitchFamily="34" charset="0"/>
              </a:rPr>
              <a:t> </a:t>
            </a:r>
            <a:r>
              <a:rPr lang="en-US" sz="2800" i="1" dirty="0" smtClean="0">
                <a:latin typeface="Gill Sans MT" pitchFamily="34" charset="0"/>
              </a:rPr>
              <a:t>Family Rewards for </a:t>
            </a:r>
            <a:r>
              <a:rPr lang="en-US" sz="2800" i="1" dirty="0">
                <a:latin typeface="Gill Sans MT" pitchFamily="34" charset="0"/>
              </a:rPr>
              <a:t>Prosocial Involvement </a:t>
            </a:r>
            <a:r>
              <a:rPr lang="en-US" sz="2800" dirty="0" smtClean="0">
                <a:latin typeface="Gill Sans MT" pitchFamily="34" charset="0"/>
              </a:rPr>
              <a:t>(53%) and </a:t>
            </a:r>
            <a:r>
              <a:rPr lang="en-US" sz="2800" i="1" dirty="0" smtClean="0">
                <a:latin typeface="Gill Sans MT" pitchFamily="34" charset="0"/>
              </a:rPr>
              <a:t>Religiosity </a:t>
            </a:r>
            <a:r>
              <a:rPr lang="en-US" sz="2800" dirty="0" smtClean="0">
                <a:latin typeface="Gill Sans MT" pitchFamily="34" charset="0"/>
              </a:rPr>
              <a:t>(58%)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 smtClean="0">
                <a:latin typeface="Gill Sans MT" pitchFamily="34" charset="0"/>
              </a:rPr>
              <a:t>(59%) </a:t>
            </a:r>
            <a:r>
              <a:rPr lang="en-US" sz="2800" dirty="0">
                <a:latin typeface="Gill Sans MT" pitchFamily="34" charset="0"/>
              </a:rPr>
              <a:t>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</a:t>
            </a:r>
            <a:r>
              <a:rPr lang="en-US" sz="2800" dirty="0" smtClean="0">
                <a:latin typeface="Gill Sans MT" pitchFamily="34" charset="0"/>
              </a:rPr>
              <a:t>58%) </a:t>
            </a:r>
            <a:r>
              <a:rPr lang="en-US" sz="2800" dirty="0">
                <a:latin typeface="Gill Sans MT" pitchFamily="34" charset="0"/>
              </a:rPr>
              <a:t>scales</a:t>
            </a:r>
            <a:r>
              <a:rPr lang="en-US" sz="2800" dirty="0" smtClean="0">
                <a:latin typeface="Gill Sans MT" pitchFamily="34" charset="0"/>
              </a:rPr>
              <a:t>.</a:t>
            </a:r>
            <a:endParaRPr lang="en-US" sz="2800" dirty="0">
              <a:latin typeface="Gill Sans MT" pitchFamily="34" charset="0"/>
            </a:endParaRP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 smtClean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 smtClean="0">
                <a:latin typeface="Gill Sans MT" pitchFamily="34" charset="0"/>
              </a:rPr>
              <a:t>(55%) scales</a:t>
            </a:r>
            <a:r>
              <a:rPr lang="en-US" sz="2800" dirty="0">
                <a:latin typeface="Gill Sans MT" pitchFamily="34" charset="0"/>
              </a:rPr>
              <a:t>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</a:t>
            </a:r>
            <a:r>
              <a:rPr lang="en-US" sz="2600" dirty="0" smtClean="0">
                <a:latin typeface="Gill Sans MT"/>
              </a:rPr>
              <a:t>36.4% </a:t>
            </a:r>
            <a:r>
              <a:rPr lang="en-US" sz="2600" dirty="0">
                <a:latin typeface="Gill Sans MT"/>
              </a:rPr>
              <a:t>for lifetime use and </a:t>
            </a:r>
            <a:r>
              <a:rPr lang="en-US" sz="2600" dirty="0" smtClean="0">
                <a:latin typeface="Gill Sans MT"/>
              </a:rPr>
              <a:t>16.9% </a:t>
            </a:r>
            <a:r>
              <a:rPr lang="en-US" sz="2600" dirty="0">
                <a:latin typeface="Gill Sans MT"/>
              </a:rPr>
              <a:t>for past-30-day use, alcohol is the most commonly used drug among </a:t>
            </a:r>
            <a:r>
              <a:rPr lang="en-US" sz="2600" dirty="0" smtClean="0">
                <a:latin typeface="Gill Sans MT"/>
              </a:rPr>
              <a:t>Big Bend CBC </a:t>
            </a:r>
            <a:r>
              <a:rPr lang="en-US" sz="2600" dirty="0">
                <a:latin typeface="Gill Sans MT"/>
              </a:rPr>
              <a:t>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</a:t>
            </a:r>
            <a:r>
              <a:rPr lang="en-US" sz="2600" dirty="0" smtClean="0">
                <a:latin typeface="Gill Sans MT"/>
              </a:rPr>
              <a:t>vaping/e-cigarettes (28.1% </a:t>
            </a:r>
            <a:r>
              <a:rPr lang="en-US" sz="2600" dirty="0">
                <a:latin typeface="Gill Sans MT"/>
              </a:rPr>
              <a:t>lifetime and </a:t>
            </a:r>
            <a:r>
              <a:rPr lang="en-US" sz="2600" dirty="0" smtClean="0">
                <a:latin typeface="Gill Sans MT"/>
              </a:rPr>
              <a:t>14.8% </a:t>
            </a:r>
            <a:r>
              <a:rPr lang="en-US" sz="2600" dirty="0">
                <a:latin typeface="Gill Sans MT"/>
              </a:rPr>
              <a:t>past-30-day) and </a:t>
            </a:r>
            <a:r>
              <a:rPr lang="en-US" sz="2600" dirty="0" smtClean="0">
                <a:latin typeface="Gill Sans MT"/>
              </a:rPr>
              <a:t>marijuana (20.0% </a:t>
            </a:r>
            <a:r>
              <a:rPr lang="en-US" sz="2600" dirty="0">
                <a:latin typeface="Gill Sans MT"/>
              </a:rPr>
              <a:t>lifetime and </a:t>
            </a:r>
            <a:r>
              <a:rPr lang="en-US" sz="2600" dirty="0" smtClean="0">
                <a:latin typeface="Gill Sans MT"/>
              </a:rPr>
              <a:t>10.0% </a:t>
            </a:r>
            <a:r>
              <a:rPr lang="en-US" sz="2600" dirty="0">
                <a:latin typeface="Gill Sans MT"/>
              </a:rPr>
              <a:t>past-30-day) as the most commonly used drugs</a:t>
            </a:r>
            <a:r>
              <a:rPr lang="en-US" sz="2600" dirty="0" smtClean="0">
                <a:latin typeface="Gill Sans MT"/>
              </a:rPr>
              <a:t>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 smtClean="0">
                <a:latin typeface="Gill Sans MT"/>
              </a:rPr>
              <a:t>16.4% of high school students reported blacking out after drinking on one or more occasions.</a:t>
            </a:r>
            <a:endParaRPr lang="en-US" sz="2600" dirty="0">
              <a:latin typeface="Gill Sans M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</a:t>
            </a:r>
            <a:r>
              <a:rPr lang="en-US" sz="2600" dirty="0" smtClean="0">
                <a:latin typeface="Gill Sans MT"/>
                <a:cs typeface="Times New Roman" pitchFamily="18" charset="0"/>
              </a:rPr>
              <a:t>drug use categories</a:t>
            </a:r>
            <a:r>
              <a:rPr lang="en-US" sz="2600" dirty="0">
                <a:latin typeface="Gill Sans MT"/>
                <a:cs typeface="Times New Roman" pitchFamily="18" charset="0"/>
              </a:rPr>
              <a:t>, past-30-day prevalence ranges from </a:t>
            </a:r>
            <a:r>
              <a:rPr lang="en-US" sz="2600" dirty="0" smtClean="0">
                <a:latin typeface="Gill Sans MT"/>
                <a:cs typeface="Times New Roman" pitchFamily="18" charset="0"/>
              </a:rPr>
              <a:t>3.9% </a:t>
            </a:r>
            <a:r>
              <a:rPr lang="en-US" sz="2600" dirty="0">
                <a:latin typeface="Gill Sans MT"/>
                <a:cs typeface="Times New Roman" pitchFamily="18" charset="0"/>
              </a:rPr>
              <a:t>for </a:t>
            </a:r>
            <a:r>
              <a:rPr lang="en-US" sz="2600" dirty="0" smtClean="0">
                <a:latin typeface="Gill Sans MT"/>
                <a:cs typeface="Times New Roman" pitchFamily="18" charset="0"/>
              </a:rPr>
              <a:t>cigarettes to 0.1% </a:t>
            </a:r>
            <a:r>
              <a:rPr lang="en-US" sz="2600" dirty="0">
                <a:latin typeface="Gill Sans MT"/>
                <a:cs typeface="Times New Roman" pitchFamily="18" charset="0"/>
              </a:rPr>
              <a:t>for </a:t>
            </a:r>
            <a:r>
              <a:rPr lang="en-US" sz="2600" dirty="0" smtClean="0">
                <a:latin typeface="Gill Sans MT"/>
                <a:cs typeface="Times New Roman" pitchFamily="18" charset="0"/>
              </a:rPr>
              <a:t>heroin and steroids.</a:t>
            </a:r>
            <a:endParaRPr lang="en-US" sz="2600" dirty="0">
              <a:latin typeface="Gill Sans M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 smtClean="0">
                <a:latin typeface="Gill Sans MT" pitchFamily="34" charset="0"/>
              </a:rPr>
              <a:t>2008-2018 </a:t>
            </a:r>
            <a:r>
              <a:rPr lang="en-US" sz="4400" dirty="0">
                <a:latin typeface="Gill Sans MT" pitchFamily="34" charset="0"/>
              </a:rPr>
              <a:t>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 smtClean="0">
                <a:latin typeface="Gill Sans MT" pitchFamily="34" charset="0"/>
              </a:rPr>
              <a:t>Substance Use and Driving</a:t>
            </a:r>
            <a:endParaRPr lang="en-US" sz="4400" dirty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2008-2018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Florida Statewide 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2008-2018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Big Bend CBC 2008-2018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and Florida Statewide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2018</a:t>
            </a:r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2008-2018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Franklin Gothic Medium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20026</TotalTime>
  <Words>1429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Bert Rothenbach</dc:creator>
  <cp:lastModifiedBy>Bert</cp:lastModifiedBy>
  <cp:revision>383</cp:revision>
  <cp:lastPrinted>2018-10-04T11:52:43Z</cp:lastPrinted>
  <dcterms:created xsi:type="dcterms:W3CDTF">2010-11-20T14:45:41Z</dcterms:created>
  <dcterms:modified xsi:type="dcterms:W3CDTF">2018-11-01T00:43:51Z</dcterms:modified>
</cp:coreProperties>
</file>