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8"/>
  </p:notesMasterIdLst>
  <p:handoutMasterIdLst>
    <p:handoutMasterId r:id="rId9"/>
  </p:handoutMasterIdLst>
  <p:sldIdLst>
    <p:sldId id="403" r:id="rId2"/>
    <p:sldId id="399" r:id="rId3"/>
    <p:sldId id="400" r:id="rId4"/>
    <p:sldId id="401" r:id="rId5"/>
    <p:sldId id="402" r:id="rId6"/>
    <p:sldId id="259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774196-B707-4049-9090-A8A2EC09DB43}">
          <p14:sldIdLst>
            <p14:sldId id="403"/>
            <p14:sldId id="399"/>
            <p14:sldId id="400"/>
            <p14:sldId id="401"/>
            <p14:sldId id="402"/>
          </p14:sldIdLst>
        </p14:section>
        <p14:section name="Untitled Section" id="{4B23DFA7-4B83-40C1-A2B3-15C53551A4FE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e Gazioch" initials="UG" lastIdx="1" clrIdx="0">
    <p:extLst>
      <p:ext uri="{19B8F6BF-5375-455C-9EA6-DF929625EA0E}">
        <p15:presenceInfo xmlns:p15="http://schemas.microsoft.com/office/powerpoint/2012/main" userId="S-1-5-21-1210076395-888231931-1413245497-857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85" autoAdjust="0"/>
    <p:restoredTop sz="94249" autoAdjust="0"/>
  </p:normalViewPr>
  <p:slideViewPr>
    <p:cSldViewPr>
      <p:cViewPr varScale="1">
        <p:scale>
          <a:sx n="121" d="100"/>
          <a:sy n="121" d="100"/>
        </p:scale>
        <p:origin x="217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notesViewPr>
    <p:cSldViewPr>
      <p:cViewPr>
        <p:scale>
          <a:sx n="86" d="100"/>
          <a:sy n="86" d="100"/>
        </p:scale>
        <p:origin x="3822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2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3BE23227-762A-4F5E-81B5-89636056DCE4}" type="datetimeFigureOut">
              <a:rPr lang="en-US" smtClean="0"/>
              <a:pPr/>
              <a:t>6/6/2025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6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572B9E15-FBDD-4F00-9123-0ABF6AC8CA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893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6435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1"/>
            <a:ext cx="3037840" cy="466435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r">
              <a:defRPr sz="1200"/>
            </a:lvl1pPr>
          </a:lstStyle>
          <a:p>
            <a:fld id="{C8F49AD3-7026-47B3-957C-A2C4720D7BCA}" type="datetimeFigureOut">
              <a:rPr lang="en-US" smtClean="0"/>
              <a:pPr/>
              <a:t>6/6/2025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8" tIns="46584" rIns="93168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68" tIns="46584" rIns="93168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6434"/>
          </a:xfrm>
          <a:prstGeom prst="rect">
            <a:avLst/>
          </a:prstGeom>
        </p:spPr>
        <p:txBody>
          <a:bodyPr vert="horz" lIns="93168" tIns="46584" rIns="93168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8"/>
            <a:ext cx="3037840" cy="466434"/>
          </a:xfrm>
          <a:prstGeom prst="rect">
            <a:avLst/>
          </a:prstGeom>
        </p:spPr>
        <p:txBody>
          <a:bodyPr vert="horz" lIns="93168" tIns="46584" rIns="93168" bIns="46584" rtlCol="0" anchor="b"/>
          <a:lstStyle>
            <a:lvl1pPr algn="r">
              <a:defRPr sz="1200"/>
            </a:lvl1pPr>
          </a:lstStyle>
          <a:p>
            <a:fld id="{E065D93B-2ED0-48FA-996B-781F552F95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662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5D93B-2ED0-48FA-996B-781F552F95E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774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3908108"/>
          </a:xfrm>
        </p:spPr>
        <p:txBody>
          <a:bodyPr/>
          <a:lstStyle/>
          <a:p>
            <a:pPr marL="228600" indent="-228600">
              <a:buAutoNum type="arabicPlain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The Agency obtained approval for a pilot program to provide housing support   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      services under the Medicaid MMA program.</a:t>
            </a:r>
            <a:r>
              <a:rPr lang="en-US" dirty="0"/>
              <a:t> </a:t>
            </a:r>
          </a:p>
          <a:p>
            <a:pPr marL="226040" indent="-226040">
              <a:buAutoNum type="arabicPlain" startAt="2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School district services funded through Medicaid Certified School Match and MSD Mental Health Assistance Allocation.</a:t>
            </a:r>
            <a:r>
              <a:rPr lang="en-US" dirty="0"/>
              <a:t> </a:t>
            </a:r>
          </a:p>
          <a:p>
            <a:pPr marL="226040" indent="-226040">
              <a:buAutoNum type="arabicPlain" startAt="2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Florida Medicaid's health plans have the flexibility to offer this service as an in lieu of service when medically appropriate.</a:t>
            </a:r>
            <a:r>
              <a:rPr lang="en-US" dirty="0"/>
              <a:t> </a:t>
            </a:r>
          </a:p>
          <a:p>
            <a:pPr marL="226040" indent="-226040">
              <a:buAutoNum type="arabicPlain" startAt="2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The Children's Health Insurance Program - Children's Medical Services' Health Plan Behavioral Health Services Benefits.</a:t>
            </a:r>
            <a:r>
              <a:rPr lang="en-US" dirty="0"/>
              <a:t> </a:t>
            </a:r>
          </a:p>
          <a:p>
            <a:pPr marL="226040" indent="-226040">
              <a:buAutoNum type="arabicPlain" startAt="2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Florida Medicaid pays for recipients over 65 who are receiving treatment in a state mental health facility.</a:t>
            </a:r>
            <a:r>
              <a:rPr lang="en-US" dirty="0"/>
              <a:t> </a:t>
            </a:r>
          </a:p>
          <a:p>
            <a:pPr marL="226040" indent="-226040">
              <a:buAutoNum type="arabicPlain" startAt="2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"Prevention” for Florida Medicaid is not a specific service but rather an intervention approach/strategy designed to mitigate the onset or exacerbation of disease, problematic behavior, etc. </a:t>
            </a: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Note: Medicare, Tricare, and Commercial Health Plan benefits derived from research, not direct confirmation from subject matter experts.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5D93B-2ED0-48FA-996B-781F552F95E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231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298951"/>
            <a:ext cx="5608320" cy="4650054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5D93B-2ED0-48FA-996B-781F552F95E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07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3"/>
            <a:ext cx="5608320" cy="455056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5D93B-2ED0-48FA-996B-781F552F95E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773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5D93B-2ED0-48FA-996B-781F552F95E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859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5D93B-2ED0-48FA-996B-781F552F95E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717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304800" y="3466743"/>
            <a:ext cx="85344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800" b="1" dirty="0">
              <a:solidFill>
                <a:srgbClr val="115BA4"/>
              </a:solidFill>
              <a:latin typeface="Trajan Pro" pitchFamily="18" charset="0"/>
            </a:endParaRPr>
          </a:p>
          <a:p>
            <a:endParaRPr lang="en-US" sz="5400" b="1" dirty="0">
              <a:solidFill>
                <a:srgbClr val="115BA4"/>
              </a:solidFill>
              <a:latin typeface="Trajan Pro" pitchFamily="18" charset="0"/>
            </a:endParaRPr>
          </a:p>
        </p:txBody>
      </p:sp>
      <p:pic>
        <p:nvPicPr>
          <p:cNvPr id="3" name="Picture 2" descr="Picture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81800" y="457200"/>
            <a:ext cx="1950559" cy="21699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Autofit/>
          </a:bodyPr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12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09800"/>
            <a:ext cx="8229600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2060"/>
                </a:solidFill>
                <a:latin typeface="Trajan Pro" pitchFamily="18" charset="0"/>
              </a:defRPr>
            </a:lvl1pPr>
          </a:lstStyle>
          <a:p>
            <a:endParaRPr lang="en-US" dirty="0"/>
          </a:p>
        </p:txBody>
      </p:sp>
      <p:pic>
        <p:nvPicPr>
          <p:cNvPr id="13" name="Picture 12" descr="DCF_Logo_Horz_CMYKv2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715000" y="6078444"/>
            <a:ext cx="3200400" cy="7033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15BA4"/>
          </a:solidFill>
          <a:latin typeface="Trajan Pro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2"/>
        </a:buClr>
        <a:buFont typeface="Arial" pitchFamily="34" charset="0"/>
        <a:buChar char="•"/>
        <a:defRPr sz="3200" kern="1200">
          <a:solidFill>
            <a:srgbClr val="115BA4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2"/>
        </a:buClr>
        <a:buFont typeface="Arial" pitchFamily="34" charset="0"/>
        <a:buChar char="–"/>
        <a:defRPr sz="2800" kern="1200">
          <a:solidFill>
            <a:srgbClr val="115BA4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2"/>
        </a:buClr>
        <a:buFont typeface="Arial" pitchFamily="34" charset="0"/>
        <a:buChar char="•"/>
        <a:defRPr sz="2800" kern="1200">
          <a:solidFill>
            <a:srgbClr val="115BA4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2"/>
        </a:buClr>
        <a:buFont typeface="Arial" pitchFamily="34" charset="0"/>
        <a:buChar char="–"/>
        <a:defRPr sz="2800" kern="1200">
          <a:solidFill>
            <a:srgbClr val="115BA4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2"/>
        </a:buClr>
        <a:buFont typeface="Arial" pitchFamily="34" charset="0"/>
        <a:buChar char="»"/>
        <a:defRPr sz="2800" kern="1200">
          <a:solidFill>
            <a:srgbClr val="115BA4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Erica.FloydThomas@myflfamilie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FC4BF41-E104-485E-8C3D-AA056A847BCA}"/>
              </a:ext>
            </a:extLst>
          </p:cNvPr>
          <p:cNvSpPr/>
          <p:nvPr/>
        </p:nvSpPr>
        <p:spPr>
          <a:xfrm>
            <a:off x="457200" y="2438400"/>
            <a:ext cx="84582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4400" b="1" dirty="0">
              <a:solidFill>
                <a:srgbClr val="115BA4"/>
              </a:solidFill>
              <a:latin typeface="Trajan Pro" pitchFamily="18" charset="0"/>
            </a:endParaRPr>
          </a:p>
          <a:p>
            <a:pPr lvl="0"/>
            <a:r>
              <a:rPr lang="en-US" sz="4400" b="1" dirty="0">
                <a:solidFill>
                  <a:srgbClr val="115BA4"/>
                </a:solidFill>
                <a:latin typeface="Trajan Pro" pitchFamily="18" charset="0"/>
              </a:rPr>
              <a:t>Behavioral Health Systems of Care in Florida</a:t>
            </a:r>
          </a:p>
          <a:p>
            <a:pPr lvl="0"/>
            <a:endParaRPr lang="en-US" sz="4000" b="1" dirty="0">
              <a:solidFill>
                <a:srgbClr val="115BA4"/>
              </a:solidFill>
              <a:latin typeface="Trajan Pro" pitchFamily="18" charset="0"/>
            </a:endParaRPr>
          </a:p>
          <a:p>
            <a:pPr lvl="0"/>
            <a:r>
              <a:rPr lang="en-US" sz="2400" dirty="0">
                <a:solidFill>
                  <a:srgbClr val="115BA4"/>
                </a:solidFill>
                <a:latin typeface="Trajan Pro" pitchFamily="18" charset="0"/>
              </a:rPr>
              <a:t>Erica Floyd Thomas, Assistant Secretary</a:t>
            </a:r>
          </a:p>
          <a:p>
            <a:pPr lvl="0"/>
            <a:r>
              <a:rPr lang="en-US" sz="2400" dirty="0">
                <a:solidFill>
                  <a:srgbClr val="115BA4"/>
                </a:solidFill>
                <a:latin typeface="Trajan Pro" pitchFamily="18" charset="0"/>
              </a:rPr>
              <a:t>Office of Substance Abuse and Mental Health </a:t>
            </a:r>
          </a:p>
          <a:p>
            <a:pPr lvl="0"/>
            <a:r>
              <a:rPr lang="en-US" sz="2400" dirty="0">
                <a:solidFill>
                  <a:srgbClr val="115BA4"/>
                </a:solidFill>
                <a:latin typeface="Trajan Pro" pitchFamily="18" charset="0"/>
              </a:rPr>
              <a:t>October 20, 2021</a:t>
            </a:r>
          </a:p>
          <a:p>
            <a:pPr lvl="0"/>
            <a:endParaRPr lang="en-US" sz="4000" b="1" dirty="0">
              <a:solidFill>
                <a:srgbClr val="115BA4"/>
              </a:solidFill>
              <a:latin typeface="Traja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453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FA202-5862-4CF2-B943-316AD7E61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b="1" dirty="0">
                <a:latin typeface="Arial" panose="020B0604020202020204" pitchFamily="34" charset="0"/>
                <a:ea typeface="Arial" panose="020B0604020202020204" pitchFamily="34" charset="0"/>
              </a:rPr>
              <a:t>Comparative Chart of Available Behavioral Health Services Across Florida State Agencies and Third-Party Insurers</a:t>
            </a:r>
            <a:endParaRPr lang="en-US" sz="24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9B15E7E-5672-4F39-A963-FC48225799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952684"/>
              </p:ext>
            </p:extLst>
          </p:nvPr>
        </p:nvGraphicFramePr>
        <p:xfrm>
          <a:off x="457200" y="1828800"/>
          <a:ext cx="8229600" cy="4267194"/>
        </p:xfrm>
        <a:graphic>
          <a:graphicData uri="http://schemas.openxmlformats.org/drawingml/2006/table">
            <a:tbl>
              <a:tblPr/>
              <a:tblGrid>
                <a:gridCol w="2441749">
                  <a:extLst>
                    <a:ext uri="{9D8B030D-6E8A-4147-A177-3AD203B41FA5}">
                      <a16:colId xmlns:a16="http://schemas.microsoft.com/office/drawing/2014/main" val="603718423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2589452544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2130807167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1880315275"/>
                    </a:ext>
                  </a:extLst>
                </a:gridCol>
                <a:gridCol w="964642">
                  <a:extLst>
                    <a:ext uri="{9D8B030D-6E8A-4147-A177-3AD203B41FA5}">
                      <a16:colId xmlns:a16="http://schemas.microsoft.com/office/drawing/2014/main" val="2631378558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3001404681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79563793"/>
                    </a:ext>
                  </a:extLst>
                </a:gridCol>
                <a:gridCol w="522514">
                  <a:extLst>
                    <a:ext uri="{9D8B030D-6E8A-4147-A177-3AD203B41FA5}">
                      <a16:colId xmlns:a16="http://schemas.microsoft.com/office/drawing/2014/main" val="4026289229"/>
                    </a:ext>
                  </a:extLst>
                </a:gridCol>
                <a:gridCol w="482321">
                  <a:extLst>
                    <a:ext uri="{9D8B030D-6E8A-4147-A177-3AD203B41FA5}">
                      <a16:colId xmlns:a16="http://schemas.microsoft.com/office/drawing/2014/main" val="1925526409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95042963"/>
                    </a:ext>
                  </a:extLst>
                </a:gridCol>
                <a:gridCol w="482321">
                  <a:extLst>
                    <a:ext uri="{9D8B030D-6E8A-4147-A177-3AD203B41FA5}">
                      <a16:colId xmlns:a16="http://schemas.microsoft.com/office/drawing/2014/main" val="3207175960"/>
                    </a:ext>
                  </a:extLst>
                </a:gridCol>
              </a:tblGrid>
              <a:tr h="6894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Available Behavioral Health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Medicaid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DCF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DJJ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Schools       Districts</a:t>
                      </a:r>
                      <a:r>
                        <a:rPr lang="en-US" sz="8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203479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CHIP</a:t>
                      </a:r>
                      <a:r>
                        <a:rPr lang="en-US" sz="8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FDC for Offenders on Community Supervision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APD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Medicare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Commercial Group Health Plans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Tricare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847720"/>
                  </a:ext>
                </a:extLst>
              </a:tr>
              <a:tr h="220332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Assessment/Treatment Plan Development and Modifications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406043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Assessment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78282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Treatment Plan Development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348788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Treatment Plan Review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744569"/>
                  </a:ext>
                </a:extLst>
              </a:tr>
              <a:tr h="209839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Therapy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874984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Group Therapy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800924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 Therapy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49733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Family Therapy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248773"/>
                  </a:ext>
                </a:extLst>
              </a:tr>
              <a:tr h="209839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Psychosocial Rehabilitation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406371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Day Treatment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612082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Psychosocial Rehabilitation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730737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Supportive Housing*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257796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Supportive Employment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478894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Recovery Support (Individual/Group)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926610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Mental Health Clubhouse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937748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Drop-In Center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lang="en-US" sz="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US" sz="8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823661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Peer Support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3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981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43DF0-3D83-4518-9686-3276125D4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b="1" dirty="0">
                <a:latin typeface="Arial" panose="020B0604020202020204" pitchFamily="34" charset="0"/>
                <a:ea typeface="Arial" panose="020B0604020202020204" pitchFamily="34" charset="0"/>
              </a:rPr>
              <a:t>Comparative Chart of Available Behavioral Health Services Across Florida State Agencies and Third-Party Insurers</a:t>
            </a:r>
            <a:endParaRPr lang="en-US" sz="24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DCB7199-74A9-49EF-AA06-B46964DD36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2298597"/>
              </p:ext>
            </p:extLst>
          </p:nvPr>
        </p:nvGraphicFramePr>
        <p:xfrm>
          <a:off x="457200" y="1828800"/>
          <a:ext cx="8229600" cy="4225927"/>
        </p:xfrm>
        <a:graphic>
          <a:graphicData uri="http://schemas.openxmlformats.org/drawingml/2006/table">
            <a:tbl>
              <a:tblPr/>
              <a:tblGrid>
                <a:gridCol w="2441749">
                  <a:extLst>
                    <a:ext uri="{9D8B030D-6E8A-4147-A177-3AD203B41FA5}">
                      <a16:colId xmlns:a16="http://schemas.microsoft.com/office/drawing/2014/main" val="2546406867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2865481615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2801771472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282212476"/>
                    </a:ext>
                  </a:extLst>
                </a:gridCol>
                <a:gridCol w="964642">
                  <a:extLst>
                    <a:ext uri="{9D8B030D-6E8A-4147-A177-3AD203B41FA5}">
                      <a16:colId xmlns:a16="http://schemas.microsoft.com/office/drawing/2014/main" val="2541336352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4174286403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4290456591"/>
                    </a:ext>
                  </a:extLst>
                </a:gridCol>
                <a:gridCol w="522514">
                  <a:extLst>
                    <a:ext uri="{9D8B030D-6E8A-4147-A177-3AD203B41FA5}">
                      <a16:colId xmlns:a16="http://schemas.microsoft.com/office/drawing/2014/main" val="2660962513"/>
                    </a:ext>
                  </a:extLst>
                </a:gridCol>
                <a:gridCol w="482321">
                  <a:extLst>
                    <a:ext uri="{9D8B030D-6E8A-4147-A177-3AD203B41FA5}">
                      <a16:colId xmlns:a16="http://schemas.microsoft.com/office/drawing/2014/main" val="60035916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1412693068"/>
                    </a:ext>
                  </a:extLst>
                </a:gridCol>
                <a:gridCol w="482321">
                  <a:extLst>
                    <a:ext uri="{9D8B030D-6E8A-4147-A177-3AD203B41FA5}">
                      <a16:colId xmlns:a16="http://schemas.microsoft.com/office/drawing/2014/main" val="1168830292"/>
                    </a:ext>
                  </a:extLst>
                </a:gridCol>
              </a:tblGrid>
              <a:tr h="5545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Available Behavioral Health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Medicaid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DCF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DJJ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Schools       Districts</a:t>
                      </a:r>
                      <a:r>
                        <a:rPr lang="en-US" sz="8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203479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CHIP</a:t>
                      </a:r>
                      <a:r>
                        <a:rPr lang="en-US" sz="8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FDC for Offenders on Community Supervision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APD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Medicare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Commercial Group Health Plans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Tricare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551037"/>
                  </a:ext>
                </a:extLst>
              </a:tr>
              <a:tr h="177237"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                                                                         Medical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4791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Medical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000807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Medication-assisted treatment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809479"/>
                  </a:ext>
                </a:extLst>
              </a:tr>
              <a:tr h="168797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Residential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915950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Residential Treatment for Substance Use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lang="en-US" sz="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US" sz="8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968902"/>
                  </a:ext>
                </a:extLst>
              </a:tr>
              <a:tr h="2869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Substance Abuse Short- term Residential Treatment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kumimoji="0" lang="en-US" sz="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0315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Room and Board with Supervision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636056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Statewide Inpatient Psychiatric Program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817055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Specialized Therapeutic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716340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Therapeutic Group Care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293375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Residential Commitment Programs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284727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State Mental Health Treatment Facilities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lang="en-US" sz="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365997"/>
                  </a:ext>
                </a:extLst>
              </a:tr>
              <a:tr h="168797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Case Management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332721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Case Management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417221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Intensive Team Case Management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541049"/>
                  </a:ext>
                </a:extLst>
              </a:tr>
              <a:tr h="168797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Crisis Management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134605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Crisis Stabilization***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641976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Crisis Support/Mobile Response Team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kumimoji="0" lang="en-US" sz="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51430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Substance Abuse Inpatient Detoxification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319589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Inpatient Hospital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609815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Addictions Receiving Facility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kumimoji="0" lang="en-US" sz="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229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7238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CFA1C-FB14-4245-8155-12736CCE7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b="1" dirty="0">
                <a:latin typeface="Arial" panose="020B0604020202020204" pitchFamily="34" charset="0"/>
                <a:ea typeface="Arial" panose="020B0604020202020204" pitchFamily="34" charset="0"/>
              </a:rPr>
              <a:t>Comparative Chart of Available Behavioral Health Services Across Florida State Agencies and Third-Party Insurers</a:t>
            </a:r>
            <a:endParaRPr lang="en-US" sz="24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F275F75-1695-4404-B520-5E014342F0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8677096"/>
              </p:ext>
            </p:extLst>
          </p:nvPr>
        </p:nvGraphicFramePr>
        <p:xfrm>
          <a:off x="457200" y="1676400"/>
          <a:ext cx="8229600" cy="4276575"/>
        </p:xfrm>
        <a:graphic>
          <a:graphicData uri="http://schemas.openxmlformats.org/drawingml/2006/table">
            <a:tbl>
              <a:tblPr/>
              <a:tblGrid>
                <a:gridCol w="2441749">
                  <a:extLst>
                    <a:ext uri="{9D8B030D-6E8A-4147-A177-3AD203B41FA5}">
                      <a16:colId xmlns:a16="http://schemas.microsoft.com/office/drawing/2014/main" val="761751584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3905214845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1365949852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1948491940"/>
                    </a:ext>
                  </a:extLst>
                </a:gridCol>
                <a:gridCol w="964642">
                  <a:extLst>
                    <a:ext uri="{9D8B030D-6E8A-4147-A177-3AD203B41FA5}">
                      <a16:colId xmlns:a16="http://schemas.microsoft.com/office/drawing/2014/main" val="3027690484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3310380936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3373743257"/>
                    </a:ext>
                  </a:extLst>
                </a:gridCol>
                <a:gridCol w="522514">
                  <a:extLst>
                    <a:ext uri="{9D8B030D-6E8A-4147-A177-3AD203B41FA5}">
                      <a16:colId xmlns:a16="http://schemas.microsoft.com/office/drawing/2014/main" val="1702780758"/>
                    </a:ext>
                  </a:extLst>
                </a:gridCol>
                <a:gridCol w="482321">
                  <a:extLst>
                    <a:ext uri="{9D8B030D-6E8A-4147-A177-3AD203B41FA5}">
                      <a16:colId xmlns:a16="http://schemas.microsoft.com/office/drawing/2014/main" val="1177921142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3485075555"/>
                    </a:ext>
                  </a:extLst>
                </a:gridCol>
                <a:gridCol w="482321">
                  <a:extLst>
                    <a:ext uri="{9D8B030D-6E8A-4147-A177-3AD203B41FA5}">
                      <a16:colId xmlns:a16="http://schemas.microsoft.com/office/drawing/2014/main" val="238151356"/>
                    </a:ext>
                  </a:extLst>
                </a:gridCol>
              </a:tblGrid>
              <a:tr h="5932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Available Behavioral Health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Medicaid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DCF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DJJ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Schools       Districts</a:t>
                      </a:r>
                      <a:r>
                        <a:rPr lang="en-US" sz="8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203479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CHIP</a:t>
                      </a:r>
                      <a:r>
                        <a:rPr lang="en-US" sz="8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FDC for Offenders on Community Supervision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APD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Medicare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Commercial Group Health Plans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Tricare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16931"/>
                  </a:ext>
                </a:extLst>
              </a:tr>
              <a:tr h="180556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Support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995146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Outpatient/Ambulatory Detoxification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058058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Day Care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748322"/>
                  </a:ext>
                </a:extLst>
              </a:tr>
              <a:tr h="3069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Therapeutic Behavioral On- Site Services / In-Home and On-Site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591420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Drop-in Center/Self Help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lang="en-US" sz="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US" sz="8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67481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Respite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409789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Intervention (Individual/ Group)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855095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Treatment Alternative for Safer Communities (TASC)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634032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Incidental Expenses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115108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Aftercare/Follow-up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963750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Outreach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535407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Florida Assertive Community Treatment (FACT)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978283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Prevention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lang="en-US" sz="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8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455276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Comprehensive Community Service Team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447480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Community Action Treatment (CAT)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92556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Family Intensive Treatment (FIT)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242164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HIV Early Intervention/Counseling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669863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Care Coordination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327763"/>
                  </a:ext>
                </a:extLst>
              </a:tr>
              <a:tr h="3069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 Educational Plan or Family Support Plan (IEP or FSP) consultation and coordination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095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66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0039E-E9D2-4578-9D66-48827605B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b="1" dirty="0">
                <a:latin typeface="Arial" panose="020B0604020202020204" pitchFamily="34" charset="0"/>
                <a:ea typeface="Arial" panose="020B0604020202020204" pitchFamily="34" charset="0"/>
              </a:rPr>
              <a:t>Comparative Chart of Available Behavioral Health Services Across Florida State Agencies and Third-Party Insurers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1F9EE65-EF33-4185-AA4C-9D90DB01C2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958000"/>
              </p:ext>
            </p:extLst>
          </p:nvPr>
        </p:nvGraphicFramePr>
        <p:xfrm>
          <a:off x="457200" y="1752600"/>
          <a:ext cx="8229600" cy="4114803"/>
        </p:xfrm>
        <a:graphic>
          <a:graphicData uri="http://schemas.openxmlformats.org/drawingml/2006/table">
            <a:tbl>
              <a:tblPr/>
              <a:tblGrid>
                <a:gridCol w="2441749">
                  <a:extLst>
                    <a:ext uri="{9D8B030D-6E8A-4147-A177-3AD203B41FA5}">
                      <a16:colId xmlns:a16="http://schemas.microsoft.com/office/drawing/2014/main" val="1565558870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2879427536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238936926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1305493243"/>
                    </a:ext>
                  </a:extLst>
                </a:gridCol>
                <a:gridCol w="964642">
                  <a:extLst>
                    <a:ext uri="{9D8B030D-6E8A-4147-A177-3AD203B41FA5}">
                      <a16:colId xmlns:a16="http://schemas.microsoft.com/office/drawing/2014/main" val="1340224464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1152130851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1184389819"/>
                    </a:ext>
                  </a:extLst>
                </a:gridCol>
                <a:gridCol w="522514">
                  <a:extLst>
                    <a:ext uri="{9D8B030D-6E8A-4147-A177-3AD203B41FA5}">
                      <a16:colId xmlns:a16="http://schemas.microsoft.com/office/drawing/2014/main" val="3835805035"/>
                    </a:ext>
                  </a:extLst>
                </a:gridCol>
                <a:gridCol w="482321">
                  <a:extLst>
                    <a:ext uri="{9D8B030D-6E8A-4147-A177-3AD203B41FA5}">
                      <a16:colId xmlns:a16="http://schemas.microsoft.com/office/drawing/2014/main" val="312486843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199421138"/>
                    </a:ext>
                  </a:extLst>
                </a:gridCol>
                <a:gridCol w="482321">
                  <a:extLst>
                    <a:ext uri="{9D8B030D-6E8A-4147-A177-3AD203B41FA5}">
                      <a16:colId xmlns:a16="http://schemas.microsoft.com/office/drawing/2014/main" val="2783173816"/>
                    </a:ext>
                  </a:extLst>
                </a:gridCol>
              </a:tblGrid>
              <a:tr h="8787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Available Behavioral Health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Medicaid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DCF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DJJ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Schools       Districts</a:t>
                      </a:r>
                      <a:r>
                        <a:rPr lang="en-US" sz="8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203479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CHIP</a:t>
                      </a:r>
                      <a:r>
                        <a:rPr lang="en-US" sz="8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FDC for Offenders on Community Supervision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APD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Medicare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Commercial Group Health Plans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Tricare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739756"/>
                  </a:ext>
                </a:extLst>
              </a:tr>
              <a:tr h="267446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Support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122168"/>
                  </a:ext>
                </a:extLst>
              </a:tr>
              <a:tr h="2674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Community- Based Wrap-Around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566961"/>
                  </a:ext>
                </a:extLst>
              </a:tr>
              <a:tr h="2674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Partial Hospitalization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lang="en-US" sz="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8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408740"/>
                  </a:ext>
                </a:extLst>
              </a:tr>
              <a:tr h="2674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Multi-Systemic Therapy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kumimoji="0" lang="en-US" sz="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366567"/>
                  </a:ext>
                </a:extLst>
              </a:tr>
              <a:tr h="4546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Substance Abuse Intensive Outpatient Program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kumimoji="0" lang="en-US" sz="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484073"/>
                  </a:ext>
                </a:extLst>
              </a:tr>
              <a:tr h="4546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Substance Abuse Partial Hospitalization Program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kumimoji="0" lang="en-US" sz="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363727"/>
                  </a:ext>
                </a:extLst>
              </a:tr>
              <a:tr h="2674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Behavioral Health Overlay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655074"/>
                  </a:ext>
                </a:extLst>
              </a:tr>
              <a:tr h="4546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Family Training and Counseling for Child Development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434059"/>
                  </a:ext>
                </a:extLst>
              </a:tr>
              <a:tr h="2674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Information and Referral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653106"/>
                  </a:ext>
                </a:extLst>
              </a:tr>
              <a:tr h="2674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Early Childhood Mental Health Consultation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041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76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42900" y="2590800"/>
            <a:ext cx="84582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>
                <a:solidFill>
                  <a:srgbClr val="115BA4"/>
                </a:solidFill>
                <a:latin typeface="Trajan Pro" pitchFamily="18" charset="0"/>
              </a:rPr>
              <a:t>Questions?</a:t>
            </a:r>
          </a:p>
          <a:p>
            <a:pPr lvl="0"/>
            <a:endParaRPr lang="en-US" sz="4800" b="1" dirty="0">
              <a:solidFill>
                <a:srgbClr val="115BA4"/>
              </a:solidFill>
              <a:latin typeface="Trajan Pro" pitchFamily="18" charset="0"/>
            </a:endParaRPr>
          </a:p>
          <a:p>
            <a:pPr lvl="0"/>
            <a:endParaRPr lang="en-US" dirty="0">
              <a:solidFill>
                <a:srgbClr val="115BA4"/>
              </a:solidFill>
            </a:endParaRPr>
          </a:p>
          <a:p>
            <a:pPr lvl="0"/>
            <a:r>
              <a:rPr lang="en-US" sz="2400" dirty="0">
                <a:solidFill>
                  <a:srgbClr val="115BA4"/>
                </a:solidFill>
              </a:rPr>
              <a:t>Erica Floyd Thomas, MSW</a:t>
            </a:r>
          </a:p>
          <a:p>
            <a:pPr lvl="0"/>
            <a:r>
              <a:rPr lang="en-US" sz="2400" dirty="0">
                <a:solidFill>
                  <a:srgbClr val="115BA4"/>
                </a:solidFill>
              </a:rPr>
              <a:t>Assistant Secretary for Substance Abuse and Mental Health</a:t>
            </a:r>
          </a:p>
          <a:p>
            <a:pPr lvl="0"/>
            <a:r>
              <a:rPr lang="en-US" sz="2400" dirty="0">
                <a:solidFill>
                  <a:srgbClr val="115BA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Erica.FloydThomas@myflfamilies.com</a:t>
            </a:r>
            <a:endParaRPr lang="en-US" sz="2400" dirty="0">
              <a:solidFill>
                <a:srgbClr val="115BA4"/>
              </a:solidFill>
            </a:endParaRPr>
          </a:p>
          <a:p>
            <a:pPr lvl="0"/>
            <a:r>
              <a:rPr lang="en-US" sz="2400" dirty="0">
                <a:solidFill>
                  <a:srgbClr val="115BA4"/>
                </a:solidFill>
              </a:rPr>
              <a:t>(850) 487-2920</a:t>
            </a:r>
          </a:p>
          <a:p>
            <a:endParaRPr lang="en-US" sz="4800" b="1" dirty="0">
              <a:solidFill>
                <a:srgbClr val="115BA4"/>
              </a:solidFill>
              <a:latin typeface="Trajan Pro" pitchFamily="18" charset="0"/>
            </a:endParaRPr>
          </a:p>
          <a:p>
            <a:endParaRPr lang="en-US" dirty="0"/>
          </a:p>
          <a:p>
            <a:endParaRPr lang="en-US" sz="4800" b="1" dirty="0">
              <a:solidFill>
                <a:srgbClr val="115BA4"/>
              </a:solidFill>
              <a:latin typeface="Trajan Pro" pitchFamily="18" charset="0"/>
            </a:endParaRPr>
          </a:p>
          <a:p>
            <a:pPr algn="ctr"/>
            <a:endParaRPr lang="en-US" sz="3200" dirty="0">
              <a:solidFill>
                <a:srgbClr val="115BA4"/>
              </a:solidFill>
              <a:latin typeface="Traja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999927"/>
      </p:ext>
    </p:extLst>
  </p:cSld>
  <p:clrMapOvr>
    <a:masterClrMapping/>
  </p:clrMapOvr>
</p:sld>
</file>

<file path=ppt/theme/theme1.xml><?xml version="1.0" encoding="utf-8"?>
<a:theme xmlns:a="http://schemas.openxmlformats.org/drawingml/2006/main" name="PPmasterFINAL">
  <a:themeElements>
    <a:clrScheme name="Custom 34">
      <a:dk1>
        <a:srgbClr val="115BA4"/>
      </a:dk1>
      <a:lt1>
        <a:sysClr val="window" lastClr="FFFFFF"/>
      </a:lt1>
      <a:dk2>
        <a:srgbClr val="115BA4"/>
      </a:dk2>
      <a:lt2>
        <a:srgbClr val="488F4D"/>
      </a:lt2>
      <a:accent1>
        <a:srgbClr val="115BA4"/>
      </a:accent1>
      <a:accent2>
        <a:srgbClr val="488F4D"/>
      </a:accent2>
      <a:accent3>
        <a:srgbClr val="115BA4"/>
      </a:accent3>
      <a:accent4>
        <a:srgbClr val="488F4D"/>
      </a:accent4>
      <a:accent5>
        <a:srgbClr val="115BA4"/>
      </a:accent5>
      <a:accent6>
        <a:srgbClr val="488F4D"/>
      </a:accent6>
      <a:hlink>
        <a:srgbClr val="115BA4"/>
      </a:hlink>
      <a:folHlink>
        <a:srgbClr val="115BA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6D09837-D419-4E83-BE6B-645B6E04835D}">
  <we:reference id="wa104178141" version="3.10.0.152" store="en-US" storeType="OMEX"/>
  <we:alternateReferences>
    <we:reference id="wa104178141" version="3.10.0.152" store="WA10417814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PPmasterFINAL</Template>
  <TotalTime>29351</TotalTime>
  <Words>1211</Words>
  <Application>Microsoft Office PowerPoint</Application>
  <PresentationFormat>On-screen Show (4:3)</PresentationFormat>
  <Paragraphs>725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Trajan Pro</vt:lpstr>
      <vt:lpstr>Wingdings</vt:lpstr>
      <vt:lpstr>PPmasterFINAL</vt:lpstr>
      <vt:lpstr>PowerPoint Presentation</vt:lpstr>
      <vt:lpstr>Comparative Chart of Available Behavioral Health Services Across Florida State Agencies and Third-Party Insurers</vt:lpstr>
      <vt:lpstr>Comparative Chart of Available Behavioral Health Services Across Florida State Agencies and Third-Party Insurers</vt:lpstr>
      <vt:lpstr>Comparative Chart of Available Behavioral Health Services Across Florida State Agencies and Third-Party Insurers</vt:lpstr>
      <vt:lpstr>Comparative Chart of Available Behavioral Health Services Across Florida State Agencies and Third-Party Insurers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on Mental Health and Substance Abuse - Behavioral Health Systems of Care in Florida (October 20 2021)</dc:title>
  <dc:creator>Windows User</dc:creator>
  <cp:lastModifiedBy>VanDyke, Misty N</cp:lastModifiedBy>
  <cp:revision>423</cp:revision>
  <cp:lastPrinted>2021-10-18T15:23:57Z</cp:lastPrinted>
  <dcterms:created xsi:type="dcterms:W3CDTF">2014-02-07T17:10:42Z</dcterms:created>
  <dcterms:modified xsi:type="dcterms:W3CDTF">2025-06-06T20:00:35Z</dcterms:modified>
</cp:coreProperties>
</file>