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96" r:id="rId4"/>
    <p:sldId id="451" r:id="rId5"/>
    <p:sldId id="452" r:id="rId6"/>
    <p:sldId id="448" r:id="rId7"/>
    <p:sldId id="436" r:id="rId8"/>
    <p:sldId id="437" r:id="rId9"/>
    <p:sldId id="439" r:id="rId10"/>
    <p:sldId id="438" r:id="rId11"/>
    <p:sldId id="441" r:id="rId12"/>
    <p:sldId id="440" r:id="rId13"/>
    <p:sldId id="443" r:id="rId14"/>
    <p:sldId id="449" r:id="rId15"/>
    <p:sldId id="45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90C047-1022-4568-BC74-2433227E351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F633247-43DB-41AB-AFF6-0C02FD3A21DB}">
      <dgm:prSet custT="1"/>
      <dgm:spPr/>
      <dgm:t>
        <a:bodyPr/>
        <a:lstStyle/>
        <a:p>
          <a:r>
            <a:rPr lang="en-US" sz="1800" dirty="0">
              <a:latin typeface="Roboto" panose="02000000000000000000" pitchFamily="2" charset="0"/>
              <a:ea typeface="Roboto" panose="02000000000000000000" pitchFamily="2" charset="0"/>
            </a:rPr>
            <a:t>People do not have to wait until they are in crisis to seek help. There are multiple ways to enter the behavioral health system in Florida. Many people are self referred and simply call a behavioral health provider in their community to schedule an appointment. </a:t>
          </a:r>
        </a:p>
      </dgm:t>
    </dgm:pt>
    <dgm:pt modelId="{E0ADB02E-F299-4AF5-B5D3-E710FA7752D7}" type="parTrans" cxnId="{E64069B3-ED30-4216-83CE-7CBBE3FE8D1F}">
      <dgm:prSet/>
      <dgm:spPr/>
      <dgm:t>
        <a:bodyPr/>
        <a:lstStyle/>
        <a:p>
          <a:endParaRPr lang="en-US"/>
        </a:p>
      </dgm:t>
    </dgm:pt>
    <dgm:pt modelId="{30751C24-7230-48DE-8F3E-8B8B7151FDAF}" type="sibTrans" cxnId="{E64069B3-ED30-4216-83CE-7CBBE3FE8D1F}">
      <dgm:prSet/>
      <dgm:spPr/>
      <dgm:t>
        <a:bodyPr/>
        <a:lstStyle/>
        <a:p>
          <a:endParaRPr lang="en-US"/>
        </a:p>
      </dgm:t>
    </dgm:pt>
    <dgm:pt modelId="{7CC98E2A-5627-44A3-8CC6-CBB83684E5C4}">
      <dgm:prSet custT="1"/>
      <dgm:spPr/>
      <dgm:t>
        <a:bodyPr/>
        <a:lstStyle/>
        <a:p>
          <a:r>
            <a:rPr lang="en-US" sz="1800" dirty="0">
              <a:latin typeface="Roboto" panose="02000000000000000000" pitchFamily="2" charset="0"/>
              <a:ea typeface="Roboto" panose="02000000000000000000" pitchFamily="2" charset="0"/>
            </a:rPr>
            <a:t>However, the stigma against mental health problems still exist and some people are not comfortable asking for help or they don’t know how. </a:t>
          </a:r>
        </a:p>
      </dgm:t>
    </dgm:pt>
    <dgm:pt modelId="{46F58B91-B130-4246-892B-7DCAD93E5536}" type="parTrans" cxnId="{B0B50642-AF85-4F7B-812C-05AE8055798D}">
      <dgm:prSet/>
      <dgm:spPr/>
      <dgm:t>
        <a:bodyPr/>
        <a:lstStyle/>
        <a:p>
          <a:endParaRPr lang="en-US"/>
        </a:p>
      </dgm:t>
    </dgm:pt>
    <dgm:pt modelId="{AA5FA475-4B4A-41CA-BB06-3AC924FD9912}" type="sibTrans" cxnId="{B0B50642-AF85-4F7B-812C-05AE8055798D}">
      <dgm:prSet/>
      <dgm:spPr/>
      <dgm:t>
        <a:bodyPr/>
        <a:lstStyle/>
        <a:p>
          <a:endParaRPr lang="en-US"/>
        </a:p>
      </dgm:t>
    </dgm:pt>
    <dgm:pt modelId="{82292D00-12FD-4205-A87D-2220BCE4219F}">
      <dgm:prSet custT="1"/>
      <dgm:spPr/>
      <dgm:t>
        <a:bodyPr/>
        <a:lstStyle/>
        <a:p>
          <a:r>
            <a:rPr lang="en-US" sz="1800" dirty="0">
              <a:latin typeface="Roboto" panose="02000000000000000000" pitchFamily="2" charset="0"/>
              <a:ea typeface="Roboto" panose="02000000000000000000" pitchFamily="2" charset="0"/>
            </a:rPr>
            <a:t>Baker Acts and Marchman Acts are designed to quickly assess and stabilize individuals who are in mental health or substance use crisis and return them to the community for regular on-going services.</a:t>
          </a:r>
        </a:p>
      </dgm:t>
    </dgm:pt>
    <dgm:pt modelId="{56DE603D-D621-4748-BF0D-B9D3EBCAF837}" type="parTrans" cxnId="{DC288090-2953-498E-A4A8-A8F08899FF96}">
      <dgm:prSet/>
      <dgm:spPr/>
      <dgm:t>
        <a:bodyPr/>
        <a:lstStyle/>
        <a:p>
          <a:endParaRPr lang="en-US"/>
        </a:p>
      </dgm:t>
    </dgm:pt>
    <dgm:pt modelId="{4933DD28-BFEE-4E4C-9BF1-D27ACD9715E5}" type="sibTrans" cxnId="{DC288090-2953-498E-A4A8-A8F08899FF96}">
      <dgm:prSet/>
      <dgm:spPr/>
      <dgm:t>
        <a:bodyPr/>
        <a:lstStyle/>
        <a:p>
          <a:endParaRPr lang="en-US"/>
        </a:p>
      </dgm:t>
    </dgm:pt>
    <dgm:pt modelId="{0305EAC5-2B3D-4118-AF07-A4EED7AA9DFE}" type="pres">
      <dgm:prSet presAssocID="{B090C047-1022-4568-BC74-2433227E351D}" presName="linear" presStyleCnt="0">
        <dgm:presLayoutVars>
          <dgm:animLvl val="lvl"/>
          <dgm:resizeHandles val="exact"/>
        </dgm:presLayoutVars>
      </dgm:prSet>
      <dgm:spPr/>
    </dgm:pt>
    <dgm:pt modelId="{6ADF9B14-E4C7-474F-8B1A-08326E61DA32}" type="pres">
      <dgm:prSet presAssocID="{8F633247-43DB-41AB-AFF6-0C02FD3A21DB}" presName="parentText" presStyleLbl="node1" presStyleIdx="0" presStyleCnt="3">
        <dgm:presLayoutVars>
          <dgm:chMax val="0"/>
          <dgm:bulletEnabled val="1"/>
        </dgm:presLayoutVars>
      </dgm:prSet>
      <dgm:spPr/>
    </dgm:pt>
    <dgm:pt modelId="{934362C7-3C99-47E9-A503-B5DD0832284F}" type="pres">
      <dgm:prSet presAssocID="{30751C24-7230-48DE-8F3E-8B8B7151FDAF}" presName="spacer" presStyleCnt="0"/>
      <dgm:spPr/>
    </dgm:pt>
    <dgm:pt modelId="{92A05309-6028-4B41-8613-BAF53EBCEFE5}" type="pres">
      <dgm:prSet presAssocID="{7CC98E2A-5627-44A3-8CC6-CBB83684E5C4}" presName="parentText" presStyleLbl="node1" presStyleIdx="1" presStyleCnt="3">
        <dgm:presLayoutVars>
          <dgm:chMax val="0"/>
          <dgm:bulletEnabled val="1"/>
        </dgm:presLayoutVars>
      </dgm:prSet>
      <dgm:spPr/>
    </dgm:pt>
    <dgm:pt modelId="{DFC2FC99-F638-49EA-9021-1D3D6AC01863}" type="pres">
      <dgm:prSet presAssocID="{AA5FA475-4B4A-41CA-BB06-3AC924FD9912}" presName="spacer" presStyleCnt="0"/>
      <dgm:spPr/>
    </dgm:pt>
    <dgm:pt modelId="{18AB76D5-E1C1-4CA6-92FA-DF1B85903716}" type="pres">
      <dgm:prSet presAssocID="{82292D00-12FD-4205-A87D-2220BCE4219F}" presName="parentText" presStyleLbl="node1" presStyleIdx="2" presStyleCnt="3">
        <dgm:presLayoutVars>
          <dgm:chMax val="0"/>
          <dgm:bulletEnabled val="1"/>
        </dgm:presLayoutVars>
      </dgm:prSet>
      <dgm:spPr/>
    </dgm:pt>
  </dgm:ptLst>
  <dgm:cxnLst>
    <dgm:cxn modelId="{B0B50642-AF85-4F7B-812C-05AE8055798D}" srcId="{B090C047-1022-4568-BC74-2433227E351D}" destId="{7CC98E2A-5627-44A3-8CC6-CBB83684E5C4}" srcOrd="1" destOrd="0" parTransId="{46F58B91-B130-4246-892B-7DCAD93E5536}" sibTransId="{AA5FA475-4B4A-41CA-BB06-3AC924FD9912}"/>
    <dgm:cxn modelId="{24606347-4686-4084-9E61-270D5CE45224}" type="presOf" srcId="{8F633247-43DB-41AB-AFF6-0C02FD3A21DB}" destId="{6ADF9B14-E4C7-474F-8B1A-08326E61DA32}" srcOrd="0" destOrd="0" presId="urn:microsoft.com/office/officeart/2005/8/layout/vList2"/>
    <dgm:cxn modelId="{ECF8BE7F-3087-4846-BA34-048071724A81}" type="presOf" srcId="{B090C047-1022-4568-BC74-2433227E351D}" destId="{0305EAC5-2B3D-4118-AF07-A4EED7AA9DFE}" srcOrd="0" destOrd="0" presId="urn:microsoft.com/office/officeart/2005/8/layout/vList2"/>
    <dgm:cxn modelId="{DC288090-2953-498E-A4A8-A8F08899FF96}" srcId="{B090C047-1022-4568-BC74-2433227E351D}" destId="{82292D00-12FD-4205-A87D-2220BCE4219F}" srcOrd="2" destOrd="0" parTransId="{56DE603D-D621-4748-BF0D-B9D3EBCAF837}" sibTransId="{4933DD28-BFEE-4E4C-9BF1-D27ACD9715E5}"/>
    <dgm:cxn modelId="{DC0CC493-FEEB-4A0B-8FED-6A85C7AD9364}" type="presOf" srcId="{82292D00-12FD-4205-A87D-2220BCE4219F}" destId="{18AB76D5-E1C1-4CA6-92FA-DF1B85903716}" srcOrd="0" destOrd="0" presId="urn:microsoft.com/office/officeart/2005/8/layout/vList2"/>
    <dgm:cxn modelId="{A20FAE96-4F33-42EE-9DF0-EB7057A89B12}" type="presOf" srcId="{7CC98E2A-5627-44A3-8CC6-CBB83684E5C4}" destId="{92A05309-6028-4B41-8613-BAF53EBCEFE5}" srcOrd="0" destOrd="0" presId="urn:microsoft.com/office/officeart/2005/8/layout/vList2"/>
    <dgm:cxn modelId="{E64069B3-ED30-4216-83CE-7CBBE3FE8D1F}" srcId="{B090C047-1022-4568-BC74-2433227E351D}" destId="{8F633247-43DB-41AB-AFF6-0C02FD3A21DB}" srcOrd="0" destOrd="0" parTransId="{E0ADB02E-F299-4AF5-B5D3-E710FA7752D7}" sibTransId="{30751C24-7230-48DE-8F3E-8B8B7151FDAF}"/>
    <dgm:cxn modelId="{5E7CC311-EFF7-424B-ACC1-C44984D2298A}" type="presParOf" srcId="{0305EAC5-2B3D-4118-AF07-A4EED7AA9DFE}" destId="{6ADF9B14-E4C7-474F-8B1A-08326E61DA32}" srcOrd="0" destOrd="0" presId="urn:microsoft.com/office/officeart/2005/8/layout/vList2"/>
    <dgm:cxn modelId="{51A8B95D-0B94-4FC2-B67C-AA5626610973}" type="presParOf" srcId="{0305EAC5-2B3D-4118-AF07-A4EED7AA9DFE}" destId="{934362C7-3C99-47E9-A503-B5DD0832284F}" srcOrd="1" destOrd="0" presId="urn:microsoft.com/office/officeart/2005/8/layout/vList2"/>
    <dgm:cxn modelId="{99276210-8253-43A8-BF7E-28C8C4CC1382}" type="presParOf" srcId="{0305EAC5-2B3D-4118-AF07-A4EED7AA9DFE}" destId="{92A05309-6028-4B41-8613-BAF53EBCEFE5}" srcOrd="2" destOrd="0" presId="urn:microsoft.com/office/officeart/2005/8/layout/vList2"/>
    <dgm:cxn modelId="{32995FC6-98C6-409E-9B28-0FB9AFC9435C}" type="presParOf" srcId="{0305EAC5-2B3D-4118-AF07-A4EED7AA9DFE}" destId="{DFC2FC99-F638-49EA-9021-1D3D6AC01863}" srcOrd="3" destOrd="0" presId="urn:microsoft.com/office/officeart/2005/8/layout/vList2"/>
    <dgm:cxn modelId="{652848CA-F996-4307-BC3D-8686BBCB13BE}" type="presParOf" srcId="{0305EAC5-2B3D-4118-AF07-A4EED7AA9DFE}" destId="{18AB76D5-E1C1-4CA6-92FA-DF1B8590371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2" csCatId="colorful" phldr="1"/>
      <dgm:spPr/>
    </dgm:pt>
    <dgm:pt modelId="{69A67102-90F5-4F65-B1CC-1830D3E93A1A}">
      <dgm:prSet phldrT="[Text]"/>
      <dgm:spPr/>
      <dgm:t>
        <a:bodyPr/>
        <a:lstStyle/>
        <a:p>
          <a:r>
            <a:rPr lang="en-US" b="1" dirty="0">
              <a:solidFill>
                <a:schemeClr val="tx1"/>
              </a:solidFill>
            </a:rPr>
            <a:t>Health Promotion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In-Home / On-Site</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FACT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CSU/SRT</a:t>
          </a:r>
          <a:r>
            <a:rPr lang="en-US" dirty="0"/>
            <a:t>/</a:t>
          </a:r>
        </a:p>
        <a:p>
          <a:r>
            <a:rPr lang="en-US" b="1" dirty="0">
              <a:solidFill>
                <a:schemeClr val="tx1"/>
              </a:solidFill>
            </a:rPr>
            <a:t>Inpatient</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State Treatment Facility</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custLinFactNeighborY="7001">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X="20055" custLinFactNeighborY="-18026">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18049" custLinFactNeighborY="435">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8684E522-2398-46C6-8AB4-000AB0F4780E}" type="presOf" srcId="{69A67102-90F5-4F65-B1CC-1830D3E93A1A}" destId="{720B9A44-6818-4476-9BC7-A7D0F7B16E75}" srcOrd="0" destOrd="0" presId="urn:microsoft.com/office/officeart/2005/8/layout/chevron1"/>
    <dgm:cxn modelId="{D939922C-C184-49ED-BB2A-7B0D00608BB6}" type="presOf" srcId="{1911C482-6A50-4BF2-AE42-49D6380CE36E}" destId="{E9AB0744-313C-481D-9293-31EFD504EADC}"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EB0045B-44AF-4820-BD31-A53A6257F419}" type="presOf" srcId="{083BEF4B-04CC-4C2C-83D9-C5EA16EB5294}" destId="{0D0CA786-36CE-4D8B-BF2D-E30E191DFD49}" srcOrd="0" destOrd="0" presId="urn:microsoft.com/office/officeart/2005/8/layout/chevron1"/>
    <dgm:cxn modelId="{753A8265-DB3F-4FEF-BA17-A494CF2AA29B}" srcId="{1B5D916F-288D-40AC-BF87-80EAA780B080}" destId="{B8AAF50C-7FEB-4D98-B5FA-228FFCE4B493}" srcOrd="3" destOrd="0" parTransId="{6C13A461-C36E-43A6-84BC-7A547AE2246D}" sibTransId="{E876A8DE-39BD-4DCA-BF88-403E140AAF8D}"/>
    <dgm:cxn modelId="{41BB6F48-BC2B-48DB-B1AA-322E8ADBFF55}" type="presOf" srcId="{4CDB1A73-EDDC-459A-84D2-33FCEDF964FA}" destId="{25A60409-F1A9-43B6-AE1E-DDABE5468919}"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CE341997-47F1-4F71-B1E7-02869C70CC28}" type="presOf" srcId="{BC83918A-E68B-4994-8729-FDF5526F6FE8}" destId="{5C4006D9-74EB-4202-9FDA-058F0D4542E0}" srcOrd="0" destOrd="0" presId="urn:microsoft.com/office/officeart/2005/8/layout/chevron1"/>
    <dgm:cxn modelId="{FC81C6A6-5BA7-4159-B660-FB6C9BB98040}" type="presOf" srcId="{FC4ABDB5-2118-4621-8924-CA8ED275C94C}" destId="{E3FDB697-5A11-4683-9866-CD1BEA185B07}" srcOrd="0" destOrd="0" presId="urn:microsoft.com/office/officeart/2005/8/layout/chevron1"/>
    <dgm:cxn modelId="{E87AE0C4-92DE-477C-8221-02E461F9E7C8}" type="presOf" srcId="{1B5D916F-288D-40AC-BF87-80EAA780B080}" destId="{EF582696-6051-472E-A159-E6E4118BC212}"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4EEAA4FF-7186-4BA3-B89D-4E0DEB444E16}" type="presOf" srcId="{B8AAF50C-7FEB-4D98-B5FA-228FFCE4B493}" destId="{60A565A6-7345-4621-A7A2-587F97AA2317}" srcOrd="0" destOrd="0" presId="urn:microsoft.com/office/officeart/2005/8/layout/chevron1"/>
    <dgm:cxn modelId="{742AA57F-A57A-4941-BC35-4B2B739191F1}" type="presParOf" srcId="{EF582696-6051-472E-A159-E6E4118BC212}" destId="{720B9A44-6818-4476-9BC7-A7D0F7B16E75}" srcOrd="0" destOrd="0" presId="urn:microsoft.com/office/officeart/2005/8/layout/chevron1"/>
    <dgm:cxn modelId="{68AFE61F-9D65-48F1-86C4-64432E0D08A0}" type="presParOf" srcId="{EF582696-6051-472E-A159-E6E4118BC212}" destId="{8D9C216A-BB3D-4A89-B651-4D7757A41562}" srcOrd="1" destOrd="0" presId="urn:microsoft.com/office/officeart/2005/8/layout/chevron1"/>
    <dgm:cxn modelId="{B91631D3-BDFC-48C9-BC9B-DF04BC57DED0}" type="presParOf" srcId="{EF582696-6051-472E-A159-E6E4118BC212}" destId="{0D0CA786-36CE-4D8B-BF2D-E30E191DFD49}" srcOrd="2" destOrd="0" presId="urn:microsoft.com/office/officeart/2005/8/layout/chevron1"/>
    <dgm:cxn modelId="{ECFEC628-8CF2-4103-B0F7-05B3AC81623D}" type="presParOf" srcId="{EF582696-6051-472E-A159-E6E4118BC212}" destId="{113C660F-2D68-4EC1-8B60-5C7DD31F88FC}" srcOrd="3" destOrd="0" presId="urn:microsoft.com/office/officeart/2005/8/layout/chevron1"/>
    <dgm:cxn modelId="{D7E19904-DCBC-435B-B216-6B5803691A36}" type="presParOf" srcId="{EF582696-6051-472E-A159-E6E4118BC212}" destId="{25A60409-F1A9-43B6-AE1E-DDABE5468919}" srcOrd="4" destOrd="0" presId="urn:microsoft.com/office/officeart/2005/8/layout/chevron1"/>
    <dgm:cxn modelId="{ADB5FA06-671C-4DCA-9E05-4055B781B47C}" type="presParOf" srcId="{EF582696-6051-472E-A159-E6E4118BC212}" destId="{996ED176-D8E5-4735-BB9D-A12AD3EAB496}" srcOrd="5" destOrd="0" presId="urn:microsoft.com/office/officeart/2005/8/layout/chevron1"/>
    <dgm:cxn modelId="{C1C0854B-0932-4811-8483-E865985BCC92}" type="presParOf" srcId="{EF582696-6051-472E-A159-E6E4118BC212}" destId="{60A565A6-7345-4621-A7A2-587F97AA2317}" srcOrd="6" destOrd="0" presId="urn:microsoft.com/office/officeart/2005/8/layout/chevron1"/>
    <dgm:cxn modelId="{881AF9F4-9988-4DAC-B887-4A3DC008FEDC}" type="presParOf" srcId="{EF582696-6051-472E-A159-E6E4118BC212}" destId="{C5E989FA-8BB8-45E9-AFD3-405CE5E49AFE}" srcOrd="7" destOrd="0" presId="urn:microsoft.com/office/officeart/2005/8/layout/chevron1"/>
    <dgm:cxn modelId="{2630FA25-D0C7-4A74-AE6E-65F29A4927A8}" type="presParOf" srcId="{EF582696-6051-472E-A159-E6E4118BC212}" destId="{E3FDB697-5A11-4683-9866-CD1BEA185B07}" srcOrd="8" destOrd="0" presId="urn:microsoft.com/office/officeart/2005/8/layout/chevron1"/>
    <dgm:cxn modelId="{85BB1C5C-2CA2-4015-99D0-0360A92A1200}" type="presParOf" srcId="{EF582696-6051-472E-A159-E6E4118BC212}" destId="{BE9CF11A-05FF-4F05-A1B4-ECB156D59608}" srcOrd="9" destOrd="0" presId="urn:microsoft.com/office/officeart/2005/8/layout/chevron1"/>
    <dgm:cxn modelId="{B16E6F31-AE60-46AC-A509-0B2E9A12DB25}" type="presParOf" srcId="{EF582696-6051-472E-A159-E6E4118BC212}" destId="{E9AB0744-313C-481D-9293-31EFD504EADC}" srcOrd="10" destOrd="0" presId="urn:microsoft.com/office/officeart/2005/8/layout/chevron1"/>
    <dgm:cxn modelId="{5FD2F76E-5434-43ED-BEF8-999332E8E136}" type="presParOf" srcId="{EF582696-6051-472E-A159-E6E4118BC212}" destId="{4E13043A-A4B6-4D9F-BA83-8A9A18831896}" srcOrd="11" destOrd="0" presId="urn:microsoft.com/office/officeart/2005/8/layout/chevron1"/>
    <dgm:cxn modelId="{6815041D-437D-4BB0-8C7F-B189C392845B}" type="presParOf" srcId="{EF582696-6051-472E-A159-E6E4118BC212}" destId="{5C4006D9-74EB-4202-9FDA-058F0D4542E0}" srcOrd="1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4" csCatId="colorful" phldr="1"/>
      <dgm:spPr/>
    </dgm:pt>
    <dgm:pt modelId="{69A67102-90F5-4F65-B1CC-1830D3E93A1A}">
      <dgm:prSet phldrT="[Text]"/>
      <dgm:spPr/>
      <dgm:t>
        <a:bodyPr/>
        <a:lstStyle/>
        <a:p>
          <a:r>
            <a:rPr lang="en-US" b="1" dirty="0">
              <a:solidFill>
                <a:schemeClr val="tx1"/>
              </a:solidFill>
            </a:rPr>
            <a:t>Prevention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Recovery  Support</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Intensive Outpatient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Detoxification </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ARF</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X="9025" custLinFactNeighborY="7202">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95512" custLinFactNeighborY="-6309">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53A8265-DB3F-4FEF-BA17-A494CF2AA29B}" srcId="{1B5D916F-288D-40AC-BF87-80EAA780B080}" destId="{B8AAF50C-7FEB-4D98-B5FA-228FFCE4B493}" srcOrd="3" destOrd="0" parTransId="{6C13A461-C36E-43A6-84BC-7A547AE2246D}" sibTransId="{E876A8DE-39BD-4DCA-BF88-403E140AAF8D}"/>
    <dgm:cxn modelId="{B38E9C4B-C23E-4DAB-B88B-03F9446C2938}" type="presOf" srcId="{1911C482-6A50-4BF2-AE42-49D6380CE36E}" destId="{E9AB0744-313C-481D-9293-31EFD504EADC}" srcOrd="0" destOrd="0" presId="urn:microsoft.com/office/officeart/2005/8/layout/chevron1"/>
    <dgm:cxn modelId="{5E35154D-CBE2-4F83-B718-22939BED0768}" type="presOf" srcId="{4CDB1A73-EDDC-459A-84D2-33FCEDF964FA}" destId="{25A60409-F1A9-43B6-AE1E-DDABE5468919}"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C4843F8B-E387-4AF7-BA0D-BA22EE1B0DAC}" type="presOf" srcId="{083BEF4B-04CC-4C2C-83D9-C5EA16EB5294}" destId="{0D0CA786-36CE-4D8B-BF2D-E30E191DFD49}" srcOrd="0" destOrd="0" presId="urn:microsoft.com/office/officeart/2005/8/layout/chevron1"/>
    <dgm:cxn modelId="{47029C98-8A7B-473D-A0DA-1A8675A5777D}" type="presOf" srcId="{FC4ABDB5-2118-4621-8924-CA8ED275C94C}" destId="{E3FDB697-5A11-4683-9866-CD1BEA185B07}" srcOrd="0" destOrd="0" presId="urn:microsoft.com/office/officeart/2005/8/layout/chevron1"/>
    <dgm:cxn modelId="{29CD85B5-7291-4FA1-B8FB-0AFE7ACD6493}" type="presOf" srcId="{1B5D916F-288D-40AC-BF87-80EAA780B080}" destId="{EF582696-6051-472E-A159-E6E4118BC212}" srcOrd="0" destOrd="0" presId="urn:microsoft.com/office/officeart/2005/8/layout/chevron1"/>
    <dgm:cxn modelId="{7F5261D0-1C82-4DA6-A48D-7005BBB17C14}" type="presOf" srcId="{BC83918A-E68B-4994-8729-FDF5526F6FE8}" destId="{5C4006D9-74EB-4202-9FDA-058F0D4542E0}" srcOrd="0" destOrd="0" presId="urn:microsoft.com/office/officeart/2005/8/layout/chevron1"/>
    <dgm:cxn modelId="{A7209ED8-0ACE-46C5-878B-DA2C58A4DE88}" type="presOf" srcId="{B8AAF50C-7FEB-4D98-B5FA-228FFCE4B493}" destId="{60A565A6-7345-4621-A7A2-587F97AA2317}"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6F9E50FD-2581-4338-B818-289E59E7FE67}" type="presOf" srcId="{69A67102-90F5-4F65-B1CC-1830D3E93A1A}" destId="{720B9A44-6818-4476-9BC7-A7D0F7B16E75}" srcOrd="0" destOrd="0" presId="urn:microsoft.com/office/officeart/2005/8/layout/chevron1"/>
    <dgm:cxn modelId="{59529D60-D8B5-47E3-8FD1-7446B667CADE}" type="presParOf" srcId="{EF582696-6051-472E-A159-E6E4118BC212}" destId="{720B9A44-6818-4476-9BC7-A7D0F7B16E75}" srcOrd="0" destOrd="0" presId="urn:microsoft.com/office/officeart/2005/8/layout/chevron1"/>
    <dgm:cxn modelId="{947057B4-A9FF-4075-A3C8-F362C0C84F3E}" type="presParOf" srcId="{EF582696-6051-472E-A159-E6E4118BC212}" destId="{8D9C216A-BB3D-4A89-B651-4D7757A41562}" srcOrd="1" destOrd="0" presId="urn:microsoft.com/office/officeart/2005/8/layout/chevron1"/>
    <dgm:cxn modelId="{6E93C03E-6BDE-4ACB-AD01-35D3D6C77361}" type="presParOf" srcId="{EF582696-6051-472E-A159-E6E4118BC212}" destId="{0D0CA786-36CE-4D8B-BF2D-E30E191DFD49}" srcOrd="2" destOrd="0" presId="urn:microsoft.com/office/officeart/2005/8/layout/chevron1"/>
    <dgm:cxn modelId="{29DE1252-38B6-4507-9351-96E9673184B1}" type="presParOf" srcId="{EF582696-6051-472E-A159-E6E4118BC212}" destId="{113C660F-2D68-4EC1-8B60-5C7DD31F88FC}" srcOrd="3" destOrd="0" presId="urn:microsoft.com/office/officeart/2005/8/layout/chevron1"/>
    <dgm:cxn modelId="{E45C20D3-D41B-412A-B1C8-1625B58516F8}" type="presParOf" srcId="{EF582696-6051-472E-A159-E6E4118BC212}" destId="{25A60409-F1A9-43B6-AE1E-DDABE5468919}" srcOrd="4" destOrd="0" presId="urn:microsoft.com/office/officeart/2005/8/layout/chevron1"/>
    <dgm:cxn modelId="{BA1863C9-32EA-443C-8E9E-8023FA5950FE}" type="presParOf" srcId="{EF582696-6051-472E-A159-E6E4118BC212}" destId="{996ED176-D8E5-4735-BB9D-A12AD3EAB496}" srcOrd="5" destOrd="0" presId="urn:microsoft.com/office/officeart/2005/8/layout/chevron1"/>
    <dgm:cxn modelId="{6C0108BF-61C1-45CD-84DB-C3C858FC861F}" type="presParOf" srcId="{EF582696-6051-472E-A159-E6E4118BC212}" destId="{60A565A6-7345-4621-A7A2-587F97AA2317}" srcOrd="6" destOrd="0" presId="urn:microsoft.com/office/officeart/2005/8/layout/chevron1"/>
    <dgm:cxn modelId="{7E6C8F5C-1BA3-4442-8A48-95C42929172B}" type="presParOf" srcId="{EF582696-6051-472E-A159-E6E4118BC212}" destId="{C5E989FA-8BB8-45E9-AFD3-405CE5E49AFE}" srcOrd="7" destOrd="0" presId="urn:microsoft.com/office/officeart/2005/8/layout/chevron1"/>
    <dgm:cxn modelId="{53EACC29-6AE8-4958-997A-53616E9C67B4}" type="presParOf" srcId="{EF582696-6051-472E-A159-E6E4118BC212}" destId="{E3FDB697-5A11-4683-9866-CD1BEA185B07}" srcOrd="8" destOrd="0" presId="urn:microsoft.com/office/officeart/2005/8/layout/chevron1"/>
    <dgm:cxn modelId="{A5C4982B-288B-40CD-B135-C2F46FB4F681}" type="presParOf" srcId="{EF582696-6051-472E-A159-E6E4118BC212}" destId="{BE9CF11A-05FF-4F05-A1B4-ECB156D59608}" srcOrd="9" destOrd="0" presId="urn:microsoft.com/office/officeart/2005/8/layout/chevron1"/>
    <dgm:cxn modelId="{1D75E380-006B-4B8F-BE9D-60EDD7FF3C75}" type="presParOf" srcId="{EF582696-6051-472E-A159-E6E4118BC212}" destId="{E9AB0744-313C-481D-9293-31EFD504EADC}" srcOrd="10" destOrd="0" presId="urn:microsoft.com/office/officeart/2005/8/layout/chevron1"/>
    <dgm:cxn modelId="{9F4B4776-CEC2-4AC1-921E-A231AE9BD605}" type="presParOf" srcId="{EF582696-6051-472E-A159-E6E4118BC212}" destId="{4E13043A-A4B6-4D9F-BA83-8A9A18831896}" srcOrd="11" destOrd="0" presId="urn:microsoft.com/office/officeart/2005/8/layout/chevron1"/>
    <dgm:cxn modelId="{8D0381EA-58AA-46C7-9671-03AE82E9E442}" type="presParOf" srcId="{EF582696-6051-472E-A159-E6E4118BC212}" destId="{5C4006D9-74EB-4202-9FDA-058F0D4542E0}" srcOrd="12" destOrd="0" presId="urn:microsoft.com/office/officeart/2005/8/layout/chevron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3" csCatId="colorful" phldr="1"/>
      <dgm:spPr/>
    </dgm:pt>
    <dgm:pt modelId="{69A67102-90F5-4F65-B1CC-1830D3E93A1A}">
      <dgm:prSet phldrT="[Text]"/>
      <dgm:spPr/>
      <dgm:t>
        <a:bodyPr/>
        <a:lstStyle/>
        <a:p>
          <a:r>
            <a:rPr lang="en-US" b="1" dirty="0">
              <a:solidFill>
                <a:schemeClr val="tx1"/>
              </a:solidFill>
            </a:rPr>
            <a:t>Health Promotion </a:t>
          </a:r>
          <a:r>
            <a:rPr lang="en-US" dirty="0"/>
            <a:t>/ </a:t>
          </a:r>
          <a:r>
            <a:rPr lang="en-US" b="1" dirty="0">
              <a:solidFill>
                <a:schemeClr val="tx1"/>
              </a:solidFill>
            </a:rPr>
            <a:t>Early Intervention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In-Home / On-Site</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CAT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Therapeutic Group / Foster Home</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Residential Treatment (SIPP)</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CSU / Inpatient</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custLinFactNeighborX="75423" custLinFactNeighborY="-1369">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custLinFactNeighborX="-39054" custLinFactNeighborY="1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1" custLinFactNeighborY="-450">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72A74529-B300-4F32-9475-8457F42DA2F4}" type="presOf" srcId="{1911C482-6A50-4BF2-AE42-49D6380CE36E}" destId="{E9AB0744-313C-481D-9293-31EFD504EADC}"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5071523A-40E1-480D-A7AF-C2A5EC0B470B}" type="presOf" srcId="{083BEF4B-04CC-4C2C-83D9-C5EA16EB5294}" destId="{0D0CA786-36CE-4D8B-BF2D-E30E191DFD49}" srcOrd="0" destOrd="0" presId="urn:microsoft.com/office/officeart/2005/8/layout/chevron1"/>
    <dgm:cxn modelId="{6770733D-2BDE-4DAA-8E49-3F87EE5A4DE5}" type="presOf" srcId="{FC4ABDB5-2118-4621-8924-CA8ED275C94C}" destId="{E3FDB697-5A11-4683-9866-CD1BEA185B07}" srcOrd="0" destOrd="0" presId="urn:microsoft.com/office/officeart/2005/8/layout/chevron1"/>
    <dgm:cxn modelId="{5A8BBE64-900A-496E-A228-1C23A7C483AA}" type="presOf" srcId="{4CDB1A73-EDDC-459A-84D2-33FCEDF964FA}" destId="{25A60409-F1A9-43B6-AE1E-DDABE5468919}" srcOrd="0" destOrd="0" presId="urn:microsoft.com/office/officeart/2005/8/layout/chevron1"/>
    <dgm:cxn modelId="{753A8265-DB3F-4FEF-BA17-A494CF2AA29B}" srcId="{1B5D916F-288D-40AC-BF87-80EAA780B080}" destId="{B8AAF50C-7FEB-4D98-B5FA-228FFCE4B493}" srcOrd="3" destOrd="0" parTransId="{6C13A461-C36E-43A6-84BC-7A547AE2246D}" sibTransId="{E876A8DE-39BD-4DCA-BF88-403E140AAF8D}"/>
    <dgm:cxn modelId="{42FB796C-8087-4D85-9301-B8F311FD28F2}" type="presOf" srcId="{B8AAF50C-7FEB-4D98-B5FA-228FFCE4B493}" destId="{60A565A6-7345-4621-A7A2-587F97AA2317}"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59A7A499-F3D1-4E35-BB9A-5C8E6A865574}" type="presOf" srcId="{BC83918A-E68B-4994-8729-FDF5526F6FE8}" destId="{5C4006D9-74EB-4202-9FDA-058F0D4542E0}" srcOrd="0" destOrd="0" presId="urn:microsoft.com/office/officeart/2005/8/layout/chevron1"/>
    <dgm:cxn modelId="{09DCDCB5-DB0C-40F9-A82F-9E2FF58B94FB}" type="presOf" srcId="{1B5D916F-288D-40AC-BF87-80EAA780B080}" destId="{EF582696-6051-472E-A159-E6E4118BC212}"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92B6A1FC-E113-492D-A94B-271B8645963A}" type="presOf" srcId="{69A67102-90F5-4F65-B1CC-1830D3E93A1A}" destId="{720B9A44-6818-4476-9BC7-A7D0F7B16E75}" srcOrd="0" destOrd="0" presId="urn:microsoft.com/office/officeart/2005/8/layout/chevron1"/>
    <dgm:cxn modelId="{053EC448-B845-455A-AA8A-9168F2D412AA}" type="presParOf" srcId="{EF582696-6051-472E-A159-E6E4118BC212}" destId="{720B9A44-6818-4476-9BC7-A7D0F7B16E75}" srcOrd="0" destOrd="0" presId="urn:microsoft.com/office/officeart/2005/8/layout/chevron1"/>
    <dgm:cxn modelId="{AA95924B-090E-43C6-A2CA-5193D8DFA8CD}" type="presParOf" srcId="{EF582696-6051-472E-A159-E6E4118BC212}" destId="{8D9C216A-BB3D-4A89-B651-4D7757A41562}" srcOrd="1" destOrd="0" presId="urn:microsoft.com/office/officeart/2005/8/layout/chevron1"/>
    <dgm:cxn modelId="{7AAA24DC-ABF7-46B1-BFC7-68B2B460D36D}" type="presParOf" srcId="{EF582696-6051-472E-A159-E6E4118BC212}" destId="{0D0CA786-36CE-4D8B-BF2D-E30E191DFD49}" srcOrd="2" destOrd="0" presId="urn:microsoft.com/office/officeart/2005/8/layout/chevron1"/>
    <dgm:cxn modelId="{B1947ECC-061C-4C56-B648-03A64C441619}" type="presParOf" srcId="{EF582696-6051-472E-A159-E6E4118BC212}" destId="{113C660F-2D68-4EC1-8B60-5C7DD31F88FC}" srcOrd="3" destOrd="0" presId="urn:microsoft.com/office/officeart/2005/8/layout/chevron1"/>
    <dgm:cxn modelId="{8ADD148E-A604-41CE-84CC-ACE7D7ABF79F}" type="presParOf" srcId="{EF582696-6051-472E-A159-E6E4118BC212}" destId="{25A60409-F1A9-43B6-AE1E-DDABE5468919}" srcOrd="4" destOrd="0" presId="urn:microsoft.com/office/officeart/2005/8/layout/chevron1"/>
    <dgm:cxn modelId="{FC503B88-E91E-446E-976C-EA7CABB862EF}" type="presParOf" srcId="{EF582696-6051-472E-A159-E6E4118BC212}" destId="{996ED176-D8E5-4735-BB9D-A12AD3EAB496}" srcOrd="5" destOrd="0" presId="urn:microsoft.com/office/officeart/2005/8/layout/chevron1"/>
    <dgm:cxn modelId="{F854A33E-0F16-44DC-89B3-6B8420E02993}" type="presParOf" srcId="{EF582696-6051-472E-A159-E6E4118BC212}" destId="{60A565A6-7345-4621-A7A2-587F97AA2317}" srcOrd="6" destOrd="0" presId="urn:microsoft.com/office/officeart/2005/8/layout/chevron1"/>
    <dgm:cxn modelId="{13925015-7C94-4800-BB82-000BD87949F3}" type="presParOf" srcId="{EF582696-6051-472E-A159-E6E4118BC212}" destId="{C5E989FA-8BB8-45E9-AFD3-405CE5E49AFE}" srcOrd="7" destOrd="0" presId="urn:microsoft.com/office/officeart/2005/8/layout/chevron1"/>
    <dgm:cxn modelId="{238B730F-48BB-45A5-A82F-FDB567952BAC}" type="presParOf" srcId="{EF582696-6051-472E-A159-E6E4118BC212}" destId="{E3FDB697-5A11-4683-9866-CD1BEA185B07}" srcOrd="8" destOrd="0" presId="urn:microsoft.com/office/officeart/2005/8/layout/chevron1"/>
    <dgm:cxn modelId="{F01B8E7E-38D9-40BF-A5E9-9EBA55ADB57F}" type="presParOf" srcId="{EF582696-6051-472E-A159-E6E4118BC212}" destId="{BE9CF11A-05FF-4F05-A1B4-ECB156D59608}" srcOrd="9" destOrd="0" presId="urn:microsoft.com/office/officeart/2005/8/layout/chevron1"/>
    <dgm:cxn modelId="{B75DA0E4-BBFF-4175-9C2F-2A8F86318EB6}" type="presParOf" srcId="{EF582696-6051-472E-A159-E6E4118BC212}" destId="{E9AB0744-313C-481D-9293-31EFD504EADC}" srcOrd="10" destOrd="0" presId="urn:microsoft.com/office/officeart/2005/8/layout/chevron1"/>
    <dgm:cxn modelId="{7ABD4919-9EFC-4832-9404-64810D1868BF}" type="presParOf" srcId="{EF582696-6051-472E-A159-E6E4118BC212}" destId="{4E13043A-A4B6-4D9F-BA83-8A9A18831896}" srcOrd="11" destOrd="0" presId="urn:microsoft.com/office/officeart/2005/8/layout/chevron1"/>
    <dgm:cxn modelId="{04AFC1D5-92D9-442B-B596-717F897B37F9}" type="presParOf" srcId="{EF582696-6051-472E-A159-E6E4118BC212}" destId="{5C4006D9-74EB-4202-9FDA-058F0D4542E0}" srcOrd="12" destOrd="0" presId="urn:microsoft.com/office/officeart/2005/8/layout/chevron1"/>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5" csCatId="colorful" phldr="1"/>
      <dgm:spPr/>
    </dgm:pt>
    <dgm:pt modelId="{69A67102-90F5-4F65-B1CC-1830D3E93A1A}">
      <dgm:prSet phldrT="[Text]"/>
      <dgm:spPr/>
      <dgm:t>
        <a:bodyPr/>
        <a:lstStyle/>
        <a:p>
          <a:r>
            <a:rPr lang="en-US" b="1" dirty="0">
              <a:solidFill>
                <a:schemeClr val="tx1"/>
              </a:solidFill>
            </a:rPr>
            <a:t>Prevention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Community Support</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Intensive Outpatient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Detoxification</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Juvenile ARF</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custLinFactNeighborY="-2974">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custLinFactNeighborX="40110" custLinFactNeighborY="-2974">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Y="-2974">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ScaleX="85934">
        <dgm:presLayoutVars>
          <dgm:chMax val="0"/>
          <dgm:chPref val="0"/>
          <dgm:bulletEnabled val="1"/>
        </dgm:presLayoutVars>
      </dgm:prSet>
      <dgm:spPr/>
    </dgm:pt>
  </dgm:ptLst>
  <dgm:cxnLst>
    <dgm:cxn modelId="{70E36405-7833-431D-8D0B-F9159956A1A6}" type="presOf" srcId="{BC83918A-E68B-4994-8729-FDF5526F6FE8}" destId="{5C4006D9-74EB-4202-9FDA-058F0D4542E0}" srcOrd="0" destOrd="0" presId="urn:microsoft.com/office/officeart/2005/8/layout/chevron1"/>
    <dgm:cxn modelId="{318C6312-1C9F-4B33-8D50-748736B12D5D}" srcId="{1B5D916F-288D-40AC-BF87-80EAA780B080}" destId="{1911C482-6A50-4BF2-AE42-49D6380CE36E}" srcOrd="5" destOrd="0" parTransId="{077EF1C1-3E3B-476C-BD71-BF8552AEE113}" sibTransId="{9FD29F51-4772-4895-A865-BBFE12786CAC}"/>
    <dgm:cxn modelId="{D2FDFA15-6C25-487E-9C62-5F6727D866BF}" type="presOf" srcId="{083BEF4B-04CC-4C2C-83D9-C5EA16EB5294}" destId="{0D0CA786-36CE-4D8B-BF2D-E30E191DFD49}"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53A8265-DB3F-4FEF-BA17-A494CF2AA29B}" srcId="{1B5D916F-288D-40AC-BF87-80EAA780B080}" destId="{B8AAF50C-7FEB-4D98-B5FA-228FFCE4B493}" srcOrd="3" destOrd="0" parTransId="{6C13A461-C36E-43A6-84BC-7A547AE2246D}" sibTransId="{E876A8DE-39BD-4DCA-BF88-403E140AAF8D}"/>
    <dgm:cxn modelId="{39E0AA65-6DC4-434C-8C0F-EFDA45AE39F4}" type="presOf" srcId="{4CDB1A73-EDDC-459A-84D2-33FCEDF964FA}" destId="{25A60409-F1A9-43B6-AE1E-DDABE5468919}" srcOrd="0" destOrd="0" presId="urn:microsoft.com/office/officeart/2005/8/layout/chevron1"/>
    <dgm:cxn modelId="{248D9666-D2FF-45FF-A282-3CCF1F422936}" type="presOf" srcId="{1911C482-6A50-4BF2-AE42-49D6380CE36E}" destId="{E9AB0744-313C-481D-9293-31EFD504EADC}" srcOrd="0" destOrd="0" presId="urn:microsoft.com/office/officeart/2005/8/layout/chevron1"/>
    <dgm:cxn modelId="{C349E96B-6A3A-448F-B1E3-A7A6DE0A4D38}" type="presOf" srcId="{FC4ABDB5-2118-4621-8924-CA8ED275C94C}" destId="{E3FDB697-5A11-4683-9866-CD1BEA185B07}"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69B39E8A-A307-4D51-8DBF-904C53654D1E}" type="presOf" srcId="{1B5D916F-288D-40AC-BF87-80EAA780B080}" destId="{EF582696-6051-472E-A159-E6E4118BC212}" srcOrd="0" destOrd="0" presId="urn:microsoft.com/office/officeart/2005/8/layout/chevron1"/>
    <dgm:cxn modelId="{4189038C-E415-42F6-9A5D-30200CE8818D}" type="presOf" srcId="{B8AAF50C-7FEB-4D98-B5FA-228FFCE4B493}" destId="{60A565A6-7345-4621-A7A2-587F97AA2317}" srcOrd="0" destOrd="0" presId="urn:microsoft.com/office/officeart/2005/8/layout/chevron1"/>
    <dgm:cxn modelId="{44EDDEB9-3A90-4E96-9061-A1D17C83A4CB}" type="presOf" srcId="{69A67102-90F5-4F65-B1CC-1830D3E93A1A}" destId="{720B9A44-6818-4476-9BC7-A7D0F7B16E75}"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C420EEA0-118E-4B6E-85E3-837AA10D295A}" type="presParOf" srcId="{EF582696-6051-472E-A159-E6E4118BC212}" destId="{720B9A44-6818-4476-9BC7-A7D0F7B16E75}" srcOrd="0" destOrd="0" presId="urn:microsoft.com/office/officeart/2005/8/layout/chevron1"/>
    <dgm:cxn modelId="{2289CB30-326C-41D6-B421-9DF2EE60AD25}" type="presParOf" srcId="{EF582696-6051-472E-A159-E6E4118BC212}" destId="{8D9C216A-BB3D-4A89-B651-4D7757A41562}" srcOrd="1" destOrd="0" presId="urn:microsoft.com/office/officeart/2005/8/layout/chevron1"/>
    <dgm:cxn modelId="{D94E0F15-2EBA-41A4-BE78-7A1DBD8D3504}" type="presParOf" srcId="{EF582696-6051-472E-A159-E6E4118BC212}" destId="{0D0CA786-36CE-4D8B-BF2D-E30E191DFD49}" srcOrd="2" destOrd="0" presId="urn:microsoft.com/office/officeart/2005/8/layout/chevron1"/>
    <dgm:cxn modelId="{FB4E6CA1-40E4-4AD7-B4B7-E03B559A4AF9}" type="presParOf" srcId="{EF582696-6051-472E-A159-E6E4118BC212}" destId="{113C660F-2D68-4EC1-8B60-5C7DD31F88FC}" srcOrd="3" destOrd="0" presId="urn:microsoft.com/office/officeart/2005/8/layout/chevron1"/>
    <dgm:cxn modelId="{B9D28878-D551-4822-9BD5-CE42020C0F15}" type="presParOf" srcId="{EF582696-6051-472E-A159-E6E4118BC212}" destId="{25A60409-F1A9-43B6-AE1E-DDABE5468919}" srcOrd="4" destOrd="0" presId="urn:microsoft.com/office/officeart/2005/8/layout/chevron1"/>
    <dgm:cxn modelId="{01EB342E-555A-4002-9B1A-D784BC9CB090}" type="presParOf" srcId="{EF582696-6051-472E-A159-E6E4118BC212}" destId="{996ED176-D8E5-4735-BB9D-A12AD3EAB496}" srcOrd="5" destOrd="0" presId="urn:microsoft.com/office/officeart/2005/8/layout/chevron1"/>
    <dgm:cxn modelId="{6FD93573-BEE1-42B9-90EC-29C3A01B4C02}" type="presParOf" srcId="{EF582696-6051-472E-A159-E6E4118BC212}" destId="{60A565A6-7345-4621-A7A2-587F97AA2317}" srcOrd="6" destOrd="0" presId="urn:microsoft.com/office/officeart/2005/8/layout/chevron1"/>
    <dgm:cxn modelId="{215C90EA-DD14-47E9-842F-F01480439FF5}" type="presParOf" srcId="{EF582696-6051-472E-A159-E6E4118BC212}" destId="{C5E989FA-8BB8-45E9-AFD3-405CE5E49AFE}" srcOrd="7" destOrd="0" presId="urn:microsoft.com/office/officeart/2005/8/layout/chevron1"/>
    <dgm:cxn modelId="{5504272C-84A4-44D9-B8E5-29E5508BAB00}" type="presParOf" srcId="{EF582696-6051-472E-A159-E6E4118BC212}" destId="{E3FDB697-5A11-4683-9866-CD1BEA185B07}" srcOrd="8" destOrd="0" presId="urn:microsoft.com/office/officeart/2005/8/layout/chevron1"/>
    <dgm:cxn modelId="{4649D7F8-2E34-4C4B-81D8-6562A3C586DC}" type="presParOf" srcId="{EF582696-6051-472E-A159-E6E4118BC212}" destId="{BE9CF11A-05FF-4F05-A1B4-ECB156D59608}" srcOrd="9" destOrd="0" presId="urn:microsoft.com/office/officeart/2005/8/layout/chevron1"/>
    <dgm:cxn modelId="{00FA5EED-5AB3-4614-8296-7AA17D0FE62B}" type="presParOf" srcId="{EF582696-6051-472E-A159-E6E4118BC212}" destId="{E9AB0744-313C-481D-9293-31EFD504EADC}" srcOrd="10" destOrd="0" presId="urn:microsoft.com/office/officeart/2005/8/layout/chevron1"/>
    <dgm:cxn modelId="{F2CD8360-D8D9-4526-9FB9-F92FAA41758E}" type="presParOf" srcId="{EF582696-6051-472E-A159-E6E4118BC212}" destId="{4E13043A-A4B6-4D9F-BA83-8A9A18831896}" srcOrd="11" destOrd="0" presId="urn:microsoft.com/office/officeart/2005/8/layout/chevron1"/>
    <dgm:cxn modelId="{868981B4-17CC-4F55-AB7A-3A6DF8F7EF5F}" type="presParOf" srcId="{EF582696-6051-472E-A159-E6E4118BC212}" destId="{5C4006D9-74EB-4202-9FDA-058F0D4542E0}" srcOrd="12" destOrd="0" presId="urn:microsoft.com/office/officeart/2005/8/layout/chevron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F9B14-E4C7-474F-8B1A-08326E61DA32}">
      <dsp:nvSpPr>
        <dsp:cNvPr id="0" name=""/>
        <dsp:cNvSpPr/>
      </dsp:nvSpPr>
      <dsp:spPr>
        <a:xfrm>
          <a:off x="0" y="283643"/>
          <a:ext cx="6263640" cy="1521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People do not have to wait until they are in crisis to seek help. There are multiple ways to enter the behavioral health system in Florida. Many people are self referred and simply call a behavioral health provider in their community to schedule an appointment. </a:t>
          </a:r>
        </a:p>
      </dsp:txBody>
      <dsp:txXfrm>
        <a:off x="74249" y="357892"/>
        <a:ext cx="6115142" cy="1372502"/>
      </dsp:txXfrm>
    </dsp:sp>
    <dsp:sp modelId="{92A05309-6028-4B41-8613-BAF53EBCEFE5}">
      <dsp:nvSpPr>
        <dsp:cNvPr id="0" name=""/>
        <dsp:cNvSpPr/>
      </dsp:nvSpPr>
      <dsp:spPr>
        <a:xfrm>
          <a:off x="0" y="1991843"/>
          <a:ext cx="6263640" cy="15210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However, the stigma against mental health problems still exist and some people are not comfortable asking for help or they don’t know how. </a:t>
          </a:r>
        </a:p>
      </dsp:txBody>
      <dsp:txXfrm>
        <a:off x="74249" y="2066092"/>
        <a:ext cx="6115142" cy="1372502"/>
      </dsp:txXfrm>
    </dsp:sp>
    <dsp:sp modelId="{18AB76D5-E1C1-4CA6-92FA-DF1B85903716}">
      <dsp:nvSpPr>
        <dsp:cNvPr id="0" name=""/>
        <dsp:cNvSpPr/>
      </dsp:nvSpPr>
      <dsp:spPr>
        <a:xfrm>
          <a:off x="0" y="3700044"/>
          <a:ext cx="6263640" cy="15210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Baker Acts and Marchman Acts are designed to quickly assess and stabilize individuals who are in mental health or substance use crisis and return them to the community for regular on-going services.</a:t>
          </a:r>
        </a:p>
      </dsp:txBody>
      <dsp:txXfrm>
        <a:off x="74249" y="3774293"/>
        <a:ext cx="6115142" cy="1372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0" y="0"/>
          <a:ext cx="1321593" cy="450976"/>
        </a:xfrm>
        <a:prstGeom prst="chevron">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Health Promotion</a:t>
          </a:r>
        </a:p>
      </dsp:txBody>
      <dsp:txXfrm>
        <a:off x="225488" y="0"/>
        <a:ext cx="870617" cy="450976"/>
      </dsp:txXfrm>
    </dsp:sp>
    <dsp:sp modelId="{0D0CA786-36CE-4D8B-BF2D-E30E191DFD49}">
      <dsp:nvSpPr>
        <dsp:cNvPr id="0" name=""/>
        <dsp:cNvSpPr/>
      </dsp:nvSpPr>
      <dsp:spPr>
        <a:xfrm>
          <a:off x="1189434" y="0"/>
          <a:ext cx="1321593" cy="450976"/>
        </a:xfrm>
        <a:prstGeom prst="chevron">
          <a:avLst/>
        </a:prstGeom>
        <a:solidFill>
          <a:schemeClr val="accent2">
            <a:hueOff val="1854635"/>
            <a:satOff val="-580"/>
            <a:lumOff val="297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Outpatient</a:t>
          </a:r>
        </a:p>
      </dsp:txBody>
      <dsp:txXfrm>
        <a:off x="1414922" y="0"/>
        <a:ext cx="870617" cy="450976"/>
      </dsp:txXfrm>
    </dsp:sp>
    <dsp:sp modelId="{25A60409-F1A9-43B6-AE1E-DDABE5468919}">
      <dsp:nvSpPr>
        <dsp:cNvPr id="0" name=""/>
        <dsp:cNvSpPr/>
      </dsp:nvSpPr>
      <dsp:spPr>
        <a:xfrm>
          <a:off x="2378868" y="0"/>
          <a:ext cx="1321593" cy="450976"/>
        </a:xfrm>
        <a:prstGeom prst="chevron">
          <a:avLst/>
        </a:prstGeom>
        <a:solidFill>
          <a:schemeClr val="accent2">
            <a:hueOff val="3709271"/>
            <a:satOff val="-1159"/>
            <a:lumOff val="594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In-Home / On-Site</a:t>
          </a:r>
        </a:p>
      </dsp:txBody>
      <dsp:txXfrm>
        <a:off x="2604356" y="0"/>
        <a:ext cx="870617" cy="450976"/>
      </dsp:txXfrm>
    </dsp:sp>
    <dsp:sp modelId="{60A565A6-7345-4621-A7A2-587F97AA2317}">
      <dsp:nvSpPr>
        <dsp:cNvPr id="0" name=""/>
        <dsp:cNvSpPr/>
      </dsp:nvSpPr>
      <dsp:spPr>
        <a:xfrm>
          <a:off x="3594807" y="0"/>
          <a:ext cx="1321593" cy="450976"/>
        </a:xfrm>
        <a:prstGeom prst="chevron">
          <a:avLst/>
        </a:prstGeom>
        <a:solidFill>
          <a:schemeClr val="accent2">
            <a:hueOff val="5563906"/>
            <a:satOff val="-1739"/>
            <a:lumOff val="8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FACT</a:t>
          </a:r>
        </a:p>
      </dsp:txBody>
      <dsp:txXfrm>
        <a:off x="3820295" y="0"/>
        <a:ext cx="870617" cy="450976"/>
      </dsp:txXfrm>
    </dsp:sp>
    <dsp:sp modelId="{E3FDB697-5A11-4683-9866-CD1BEA185B07}">
      <dsp:nvSpPr>
        <dsp:cNvPr id="0" name=""/>
        <dsp:cNvSpPr/>
      </dsp:nvSpPr>
      <dsp:spPr>
        <a:xfrm>
          <a:off x="4757737" y="0"/>
          <a:ext cx="1321593" cy="450976"/>
        </a:xfrm>
        <a:prstGeom prst="chevron">
          <a:avLst/>
        </a:prstGeom>
        <a:solidFill>
          <a:schemeClr val="accent2">
            <a:hueOff val="7418541"/>
            <a:satOff val="-2318"/>
            <a:lumOff val="1189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Residential</a:t>
          </a:r>
        </a:p>
      </dsp:txBody>
      <dsp:txXfrm>
        <a:off x="4983225" y="0"/>
        <a:ext cx="870617" cy="450976"/>
      </dsp:txXfrm>
    </dsp:sp>
    <dsp:sp modelId="{E9AB0744-313C-481D-9293-31EFD504EADC}">
      <dsp:nvSpPr>
        <dsp:cNvPr id="0" name=""/>
        <dsp:cNvSpPr/>
      </dsp:nvSpPr>
      <dsp:spPr>
        <a:xfrm>
          <a:off x="5947171" y="0"/>
          <a:ext cx="1321593" cy="450976"/>
        </a:xfrm>
        <a:prstGeom prst="chevron">
          <a:avLst/>
        </a:prstGeom>
        <a:solidFill>
          <a:schemeClr val="accent2">
            <a:hueOff val="9273176"/>
            <a:satOff val="-2898"/>
            <a:lumOff val="1486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CSU/SRT</a:t>
          </a:r>
          <a:r>
            <a:rPr lang="en-US" sz="1000" kern="1200" dirty="0"/>
            <a:t>/</a:t>
          </a:r>
        </a:p>
        <a:p>
          <a:pPr marL="0" lvl="0" indent="0" algn="ctr" defTabSz="444500">
            <a:lnSpc>
              <a:spcPct val="90000"/>
            </a:lnSpc>
            <a:spcBef>
              <a:spcPct val="0"/>
            </a:spcBef>
            <a:spcAft>
              <a:spcPct val="35000"/>
            </a:spcAft>
            <a:buNone/>
          </a:pPr>
          <a:r>
            <a:rPr lang="en-US" sz="1000" b="1" kern="1200" dirty="0">
              <a:solidFill>
                <a:schemeClr val="tx1"/>
              </a:solidFill>
            </a:rPr>
            <a:t>Inpatient</a:t>
          </a:r>
        </a:p>
      </dsp:txBody>
      <dsp:txXfrm>
        <a:off x="6172659" y="0"/>
        <a:ext cx="870617" cy="450976"/>
      </dsp:txXfrm>
    </dsp:sp>
    <dsp:sp modelId="{5C4006D9-74EB-4202-9FDA-058F0D4542E0}">
      <dsp:nvSpPr>
        <dsp:cNvPr id="0" name=""/>
        <dsp:cNvSpPr/>
      </dsp:nvSpPr>
      <dsp:spPr>
        <a:xfrm>
          <a:off x="7112752" y="0"/>
          <a:ext cx="1321593" cy="450976"/>
        </a:xfrm>
        <a:prstGeom prst="chevron">
          <a:avLst/>
        </a:prstGeom>
        <a:solidFill>
          <a:schemeClr val="accent2">
            <a:hueOff val="11127812"/>
            <a:satOff val="-3477"/>
            <a:lumOff val="1784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State Treatment Facility</a:t>
          </a:r>
        </a:p>
      </dsp:txBody>
      <dsp:txXfrm>
        <a:off x="7338240" y="0"/>
        <a:ext cx="870617" cy="4509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0" y="92661"/>
          <a:ext cx="1321593" cy="528637"/>
        </a:xfrm>
        <a:prstGeom prst="chevron">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Prevention</a:t>
          </a:r>
        </a:p>
      </dsp:txBody>
      <dsp:txXfrm>
        <a:off x="264319" y="92661"/>
        <a:ext cx="792956" cy="528637"/>
      </dsp:txXfrm>
    </dsp:sp>
    <dsp:sp modelId="{0D0CA786-36CE-4D8B-BF2D-E30E191DFD49}">
      <dsp:nvSpPr>
        <dsp:cNvPr id="0" name=""/>
        <dsp:cNvSpPr/>
      </dsp:nvSpPr>
      <dsp:spPr>
        <a:xfrm>
          <a:off x="1189434" y="92661"/>
          <a:ext cx="1321593" cy="528637"/>
        </a:xfrm>
        <a:prstGeom prst="chevron">
          <a:avLst/>
        </a:prstGeom>
        <a:solidFill>
          <a:schemeClr val="accent4">
            <a:hueOff val="1633482"/>
            <a:satOff val="-6796"/>
            <a:lumOff val="160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Outpatient</a:t>
          </a:r>
        </a:p>
      </dsp:txBody>
      <dsp:txXfrm>
        <a:off x="1453753" y="92661"/>
        <a:ext cx="792956" cy="528637"/>
      </dsp:txXfrm>
    </dsp:sp>
    <dsp:sp modelId="{25A60409-F1A9-43B6-AE1E-DDABE5468919}">
      <dsp:nvSpPr>
        <dsp:cNvPr id="0" name=""/>
        <dsp:cNvSpPr/>
      </dsp:nvSpPr>
      <dsp:spPr>
        <a:xfrm>
          <a:off x="2378868" y="92661"/>
          <a:ext cx="1321593" cy="528637"/>
        </a:xfrm>
        <a:prstGeom prst="chevron">
          <a:avLst/>
        </a:prstGeom>
        <a:solidFill>
          <a:schemeClr val="accent4">
            <a:hueOff val="3266964"/>
            <a:satOff val="-13592"/>
            <a:lumOff val="320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Recovery  Support</a:t>
          </a:r>
        </a:p>
      </dsp:txBody>
      <dsp:txXfrm>
        <a:off x="2643187" y="92661"/>
        <a:ext cx="792956" cy="528637"/>
      </dsp:txXfrm>
    </dsp:sp>
    <dsp:sp modelId="{60A565A6-7345-4621-A7A2-587F97AA2317}">
      <dsp:nvSpPr>
        <dsp:cNvPr id="0" name=""/>
        <dsp:cNvSpPr/>
      </dsp:nvSpPr>
      <dsp:spPr>
        <a:xfrm>
          <a:off x="3580230" y="130734"/>
          <a:ext cx="1321593" cy="528637"/>
        </a:xfrm>
        <a:prstGeom prst="chevron">
          <a:avLst/>
        </a:prstGeom>
        <a:solidFill>
          <a:schemeClr val="accent4">
            <a:hueOff val="4900445"/>
            <a:satOff val="-20388"/>
            <a:lumOff val="4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Intensive Outpatient</a:t>
          </a:r>
        </a:p>
      </dsp:txBody>
      <dsp:txXfrm>
        <a:off x="3844549" y="130734"/>
        <a:ext cx="792956" cy="528637"/>
      </dsp:txXfrm>
    </dsp:sp>
    <dsp:sp modelId="{E3FDB697-5A11-4683-9866-CD1BEA185B07}">
      <dsp:nvSpPr>
        <dsp:cNvPr id="0" name=""/>
        <dsp:cNvSpPr/>
      </dsp:nvSpPr>
      <dsp:spPr>
        <a:xfrm>
          <a:off x="4757737" y="92661"/>
          <a:ext cx="1321593" cy="528637"/>
        </a:xfrm>
        <a:prstGeom prst="chevron">
          <a:avLst/>
        </a:prstGeom>
        <a:solidFill>
          <a:schemeClr val="accent4">
            <a:hueOff val="6533927"/>
            <a:satOff val="-27185"/>
            <a:lumOff val="640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Residential</a:t>
          </a:r>
        </a:p>
      </dsp:txBody>
      <dsp:txXfrm>
        <a:off x="5022056" y="92661"/>
        <a:ext cx="792956" cy="528637"/>
      </dsp:txXfrm>
    </dsp:sp>
    <dsp:sp modelId="{E9AB0744-313C-481D-9293-31EFD504EADC}">
      <dsp:nvSpPr>
        <dsp:cNvPr id="0" name=""/>
        <dsp:cNvSpPr/>
      </dsp:nvSpPr>
      <dsp:spPr>
        <a:xfrm>
          <a:off x="5947171" y="92661"/>
          <a:ext cx="1321593" cy="528637"/>
        </a:xfrm>
        <a:prstGeom prst="chevron">
          <a:avLst/>
        </a:prstGeom>
        <a:solidFill>
          <a:schemeClr val="accent4">
            <a:hueOff val="8167408"/>
            <a:satOff val="-33981"/>
            <a:lumOff val="800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Detoxification </a:t>
          </a:r>
        </a:p>
      </dsp:txBody>
      <dsp:txXfrm>
        <a:off x="6211490" y="92661"/>
        <a:ext cx="792956" cy="528637"/>
      </dsp:txXfrm>
    </dsp:sp>
    <dsp:sp modelId="{5C4006D9-74EB-4202-9FDA-058F0D4542E0}">
      <dsp:nvSpPr>
        <dsp:cNvPr id="0" name=""/>
        <dsp:cNvSpPr/>
      </dsp:nvSpPr>
      <dsp:spPr>
        <a:xfrm>
          <a:off x="7136606" y="59310"/>
          <a:ext cx="1321593" cy="528637"/>
        </a:xfrm>
        <a:prstGeom prst="chevron">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ARF</a:t>
          </a:r>
        </a:p>
      </dsp:txBody>
      <dsp:txXfrm>
        <a:off x="7400925" y="59310"/>
        <a:ext cx="792956" cy="528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102372" y="163382"/>
          <a:ext cx="1357312" cy="542924"/>
        </a:xfrm>
        <a:prstGeom prst="chevron">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Health Promotion </a:t>
          </a:r>
          <a:r>
            <a:rPr lang="en-US" sz="900" kern="1200" dirty="0"/>
            <a:t>/ </a:t>
          </a:r>
          <a:r>
            <a:rPr lang="en-US" sz="900" b="1" kern="1200" dirty="0">
              <a:solidFill>
                <a:schemeClr val="tx1"/>
              </a:solidFill>
            </a:rPr>
            <a:t>Early Intervention</a:t>
          </a:r>
        </a:p>
      </dsp:txBody>
      <dsp:txXfrm>
        <a:off x="373834" y="163382"/>
        <a:ext cx="814388" cy="542924"/>
      </dsp:txXfrm>
    </dsp:sp>
    <dsp:sp modelId="{0D0CA786-36CE-4D8B-BF2D-E30E191DFD49}">
      <dsp:nvSpPr>
        <dsp:cNvPr id="0" name=""/>
        <dsp:cNvSpPr/>
      </dsp:nvSpPr>
      <dsp:spPr>
        <a:xfrm>
          <a:off x="1221581" y="170815"/>
          <a:ext cx="1357312" cy="542924"/>
        </a:xfrm>
        <a:prstGeom prst="chevron">
          <a:avLst/>
        </a:prstGeom>
        <a:solidFill>
          <a:schemeClr val="accent3">
            <a:hueOff val="-1645429"/>
            <a:satOff val="3258"/>
            <a:lumOff val="-398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Outpatient</a:t>
          </a:r>
        </a:p>
      </dsp:txBody>
      <dsp:txXfrm>
        <a:off x="1493043" y="170815"/>
        <a:ext cx="814388" cy="542924"/>
      </dsp:txXfrm>
    </dsp:sp>
    <dsp:sp modelId="{25A60409-F1A9-43B6-AE1E-DDABE5468919}">
      <dsp:nvSpPr>
        <dsp:cNvPr id="0" name=""/>
        <dsp:cNvSpPr/>
      </dsp:nvSpPr>
      <dsp:spPr>
        <a:xfrm>
          <a:off x="2390154" y="170907"/>
          <a:ext cx="1357312" cy="542924"/>
        </a:xfrm>
        <a:prstGeom prst="chevron">
          <a:avLst/>
        </a:prstGeom>
        <a:solidFill>
          <a:schemeClr val="accent3">
            <a:hueOff val="-3290858"/>
            <a:satOff val="6516"/>
            <a:lumOff val="-797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In-Home / On-Site</a:t>
          </a:r>
        </a:p>
      </dsp:txBody>
      <dsp:txXfrm>
        <a:off x="2661616" y="170907"/>
        <a:ext cx="814388" cy="542924"/>
      </dsp:txXfrm>
    </dsp:sp>
    <dsp:sp modelId="{60A565A6-7345-4621-A7A2-587F97AA2317}">
      <dsp:nvSpPr>
        <dsp:cNvPr id="0" name=""/>
        <dsp:cNvSpPr/>
      </dsp:nvSpPr>
      <dsp:spPr>
        <a:xfrm>
          <a:off x="3664743" y="170815"/>
          <a:ext cx="1357312" cy="542924"/>
        </a:xfrm>
        <a:prstGeom prst="chevron">
          <a:avLst/>
        </a:prstGeom>
        <a:solidFill>
          <a:schemeClr val="accent3">
            <a:hueOff val="-4936288"/>
            <a:satOff val="9775"/>
            <a:lumOff val="-119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CAT</a:t>
          </a:r>
        </a:p>
      </dsp:txBody>
      <dsp:txXfrm>
        <a:off x="3936205" y="170815"/>
        <a:ext cx="814388" cy="542924"/>
      </dsp:txXfrm>
    </dsp:sp>
    <dsp:sp modelId="{E3FDB697-5A11-4683-9866-CD1BEA185B07}">
      <dsp:nvSpPr>
        <dsp:cNvPr id="0" name=""/>
        <dsp:cNvSpPr/>
      </dsp:nvSpPr>
      <dsp:spPr>
        <a:xfrm>
          <a:off x="4886324" y="170815"/>
          <a:ext cx="1357312" cy="542924"/>
        </a:xfrm>
        <a:prstGeom prst="chevron">
          <a:avLst/>
        </a:prstGeom>
        <a:solidFill>
          <a:schemeClr val="accent3">
            <a:hueOff val="-6581717"/>
            <a:satOff val="13033"/>
            <a:lumOff val="-1594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Therapeutic Group / Foster Home</a:t>
          </a:r>
        </a:p>
      </dsp:txBody>
      <dsp:txXfrm>
        <a:off x="5157786" y="170815"/>
        <a:ext cx="814388" cy="542924"/>
      </dsp:txXfrm>
    </dsp:sp>
    <dsp:sp modelId="{E9AB0744-313C-481D-9293-31EFD504EADC}">
      <dsp:nvSpPr>
        <dsp:cNvPr id="0" name=""/>
        <dsp:cNvSpPr/>
      </dsp:nvSpPr>
      <dsp:spPr>
        <a:xfrm>
          <a:off x="6107906" y="170815"/>
          <a:ext cx="1357312" cy="542924"/>
        </a:xfrm>
        <a:prstGeom prst="chevron">
          <a:avLst/>
        </a:prstGeom>
        <a:solidFill>
          <a:schemeClr val="accent3">
            <a:hueOff val="-8227146"/>
            <a:satOff val="16291"/>
            <a:lumOff val="-1993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Residential Treatment (SIPP)</a:t>
          </a:r>
        </a:p>
      </dsp:txBody>
      <dsp:txXfrm>
        <a:off x="6379368" y="170815"/>
        <a:ext cx="814388" cy="542924"/>
      </dsp:txXfrm>
    </dsp:sp>
    <dsp:sp modelId="{5C4006D9-74EB-4202-9FDA-058F0D4542E0}">
      <dsp:nvSpPr>
        <dsp:cNvPr id="0" name=""/>
        <dsp:cNvSpPr/>
      </dsp:nvSpPr>
      <dsp:spPr>
        <a:xfrm>
          <a:off x="7329487" y="168372"/>
          <a:ext cx="1357312" cy="542924"/>
        </a:xfrm>
        <a:prstGeom prst="chevron">
          <a:avLst/>
        </a:prstGeom>
        <a:solidFill>
          <a:schemeClr val="accent3">
            <a:hueOff val="-9872575"/>
            <a:satOff val="19549"/>
            <a:lumOff val="-2392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CSU / Inpatient</a:t>
          </a:r>
        </a:p>
      </dsp:txBody>
      <dsp:txXfrm>
        <a:off x="7600949" y="168372"/>
        <a:ext cx="814388" cy="542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2469" y="132933"/>
          <a:ext cx="1350503" cy="540201"/>
        </a:xfrm>
        <a:prstGeom prst="chevron">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Prevention</a:t>
          </a:r>
        </a:p>
      </dsp:txBody>
      <dsp:txXfrm>
        <a:off x="272570" y="132933"/>
        <a:ext cx="810302" cy="540201"/>
      </dsp:txXfrm>
    </dsp:sp>
    <dsp:sp modelId="{0D0CA786-36CE-4D8B-BF2D-E30E191DFD49}">
      <dsp:nvSpPr>
        <dsp:cNvPr id="0" name=""/>
        <dsp:cNvSpPr/>
      </dsp:nvSpPr>
      <dsp:spPr>
        <a:xfrm>
          <a:off x="1272091" y="132933"/>
          <a:ext cx="1350503" cy="540201"/>
        </a:xfrm>
        <a:prstGeom prst="chevron">
          <a:avLst/>
        </a:prstGeom>
        <a:solidFill>
          <a:schemeClr val="accent5">
            <a:hueOff val="-1126424"/>
            <a:satOff val="-2903"/>
            <a:lumOff val="-19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Outpatient</a:t>
          </a:r>
        </a:p>
      </dsp:txBody>
      <dsp:txXfrm>
        <a:off x="1542192" y="132933"/>
        <a:ext cx="810302" cy="540201"/>
      </dsp:txXfrm>
    </dsp:sp>
    <dsp:sp modelId="{25A60409-F1A9-43B6-AE1E-DDABE5468919}">
      <dsp:nvSpPr>
        <dsp:cNvPr id="0" name=""/>
        <dsp:cNvSpPr/>
      </dsp:nvSpPr>
      <dsp:spPr>
        <a:xfrm>
          <a:off x="2433375" y="148999"/>
          <a:ext cx="1350503" cy="540201"/>
        </a:xfrm>
        <a:prstGeom prst="chevron">
          <a:avLst/>
        </a:prstGeom>
        <a:solidFill>
          <a:schemeClr val="accent5">
            <a:hueOff val="-2252848"/>
            <a:satOff val="-5806"/>
            <a:lumOff val="-3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Community Support</a:t>
          </a:r>
        </a:p>
      </dsp:txBody>
      <dsp:txXfrm>
        <a:off x="2703476" y="148999"/>
        <a:ext cx="810302" cy="540201"/>
      </dsp:txXfrm>
    </dsp:sp>
    <dsp:sp modelId="{60A565A6-7345-4621-A7A2-587F97AA2317}">
      <dsp:nvSpPr>
        <dsp:cNvPr id="0" name=""/>
        <dsp:cNvSpPr/>
      </dsp:nvSpPr>
      <dsp:spPr>
        <a:xfrm>
          <a:off x="3648829" y="132933"/>
          <a:ext cx="1350503" cy="540201"/>
        </a:xfrm>
        <a:prstGeom prst="chevron">
          <a:avLst/>
        </a:prstGeom>
        <a:solidFill>
          <a:schemeClr val="accent5">
            <a:hueOff val="-3379271"/>
            <a:satOff val="-8710"/>
            <a:lumOff val="-588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Intensive Outpatient</a:t>
          </a:r>
        </a:p>
      </dsp:txBody>
      <dsp:txXfrm>
        <a:off x="3918930" y="132933"/>
        <a:ext cx="810302" cy="540201"/>
      </dsp:txXfrm>
    </dsp:sp>
    <dsp:sp modelId="{E3FDB697-5A11-4683-9866-CD1BEA185B07}">
      <dsp:nvSpPr>
        <dsp:cNvPr id="0" name=""/>
        <dsp:cNvSpPr/>
      </dsp:nvSpPr>
      <dsp:spPr>
        <a:xfrm>
          <a:off x="4864282" y="148999"/>
          <a:ext cx="1350503" cy="540201"/>
        </a:xfrm>
        <a:prstGeom prst="chevron">
          <a:avLst/>
        </a:prstGeom>
        <a:solidFill>
          <a:schemeClr val="accent5">
            <a:hueOff val="-4505695"/>
            <a:satOff val="-11613"/>
            <a:lumOff val="-784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Residential</a:t>
          </a:r>
        </a:p>
      </dsp:txBody>
      <dsp:txXfrm>
        <a:off x="5134383" y="148999"/>
        <a:ext cx="810302" cy="540201"/>
      </dsp:txXfrm>
    </dsp:sp>
    <dsp:sp modelId="{E9AB0744-313C-481D-9293-31EFD504EADC}">
      <dsp:nvSpPr>
        <dsp:cNvPr id="0" name=""/>
        <dsp:cNvSpPr/>
      </dsp:nvSpPr>
      <dsp:spPr>
        <a:xfrm>
          <a:off x="6079735" y="148999"/>
          <a:ext cx="1350503" cy="540201"/>
        </a:xfrm>
        <a:prstGeom prst="chevron">
          <a:avLst/>
        </a:prstGeom>
        <a:solidFill>
          <a:schemeClr val="accent5">
            <a:hueOff val="-5632119"/>
            <a:satOff val="-14516"/>
            <a:lumOff val="-9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Detoxification</a:t>
          </a:r>
        </a:p>
      </dsp:txBody>
      <dsp:txXfrm>
        <a:off x="6349836" y="148999"/>
        <a:ext cx="810302" cy="540201"/>
      </dsp:txXfrm>
    </dsp:sp>
    <dsp:sp modelId="{5C4006D9-74EB-4202-9FDA-058F0D4542E0}">
      <dsp:nvSpPr>
        <dsp:cNvPr id="0" name=""/>
        <dsp:cNvSpPr/>
      </dsp:nvSpPr>
      <dsp:spPr>
        <a:xfrm>
          <a:off x="7295188" y="148999"/>
          <a:ext cx="1160541" cy="540201"/>
        </a:xfrm>
        <a:prstGeom prst="chevron">
          <a:avLst/>
        </a:prstGeom>
        <a:solidFill>
          <a:schemeClr val="accent5">
            <a:hueOff val="-6758543"/>
            <a:satOff val="-17419"/>
            <a:lumOff val="-1176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Juvenile ARF</a:t>
          </a:r>
        </a:p>
      </dsp:txBody>
      <dsp:txXfrm>
        <a:off x="7565289" y="148999"/>
        <a:ext cx="620340" cy="5402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1616C-D102-4D3C-BC1C-CA3F4E12AE6E}" type="datetimeFigureOut">
              <a:rPr lang="en-US" smtClean="0"/>
              <a:t>6/6/2025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7BC07-A9F6-40A7-A050-73C00AA47A1C}" type="slidenum">
              <a:rPr lang="en-US" smtClean="0"/>
              <a:t>‹#›</a:t>
            </a:fld>
            <a:endParaRPr lang="en-US"/>
          </a:p>
        </p:txBody>
      </p:sp>
    </p:spTree>
    <p:extLst>
      <p:ext uri="{BB962C8B-B14F-4D97-AF65-F5344CB8AC3E}">
        <p14:creationId xmlns:p14="http://schemas.microsoft.com/office/powerpoint/2010/main" val="202222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65D93B-2ED0-48FA-996B-781F552F95E2}" type="slidenum">
              <a:rPr lang="en-US" smtClean="0"/>
              <a:pPr/>
              <a:t>2</a:t>
            </a:fld>
            <a:endParaRPr lang="en-US" dirty="0"/>
          </a:p>
        </p:txBody>
      </p:sp>
    </p:spTree>
    <p:extLst>
      <p:ext uri="{BB962C8B-B14F-4D97-AF65-F5344CB8AC3E}">
        <p14:creationId xmlns:p14="http://schemas.microsoft.com/office/powerpoint/2010/main" val="4035264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2808-9756-4788-8A92-A51935D1EB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D72AAE-EBDB-4B0C-974B-F3CEE94CF8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C5D98D-937B-4A5B-A1F5-1D9390FF76F3}"/>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AABC6212-4BD5-48A7-B0C3-795D618917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E94C1D-5F23-449F-80C8-0D38F13946DC}"/>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03246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61D67-A181-492B-8122-67FFF568ED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B1060E-8DA1-4218-BD2A-72247A6500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DFD6-6498-4825-8FA6-C707B9BCE4A7}"/>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9CCE41C6-1156-4262-B3EF-1A343D01B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B42C0-579A-4FB8-9424-AEEA1F25D9D7}"/>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19593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A008CE-CBCE-40D3-BB1C-F391B84223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A7FAB0-8E55-403F-B90D-7BA963CA79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F4AD2-ABBB-4102-8099-59746126EBD5}"/>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6A7E2CF8-E224-4EBD-9291-FCBDD1CA3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FD7185-9F8F-428A-B569-3EC1F6655611}"/>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976030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bulle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sp>
        <p:nvSpPr>
          <p:cNvPr id="2" name="Rectangle 1">
            <a:extLst>
              <a:ext uri="{FF2B5EF4-FFF2-40B4-BE49-F238E27FC236}">
                <a16:creationId xmlns:a16="http://schemas.microsoft.com/office/drawing/2014/main" id="{55A68633-284B-4572-98E8-9BEEF0A2D5A1}"/>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748684196"/>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sp>
        <p:nvSpPr>
          <p:cNvPr id="3" name="Text Placeholder 2">
            <a:extLst>
              <a:ext uri="{FF2B5EF4-FFF2-40B4-BE49-F238E27FC236}">
                <a16:creationId xmlns:a16="http://schemas.microsoft.com/office/drawing/2014/main" id="{F9AFE478-93B0-425C-8C12-3767421E96F4}"/>
              </a:ext>
            </a:extLst>
          </p:cNvPr>
          <p:cNvSpPr>
            <a:spLocks noGrp="1"/>
          </p:cNvSpPr>
          <p:nvPr>
            <p:ph type="body" sz="quarter" idx="10" hasCustomPrompt="1"/>
          </p:nvPr>
        </p:nvSpPr>
        <p:spPr>
          <a:xfrm>
            <a:off x="1509184" y="2448985"/>
            <a:ext cx="8100483" cy="3306233"/>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Add bullet points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F3DFA2BE-FC04-4477-B417-C31B0732FE97}"/>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189417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boxe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cxnSp>
        <p:nvCxnSpPr>
          <p:cNvPr id="5" name="Google Shape;33;p7">
            <a:extLst>
              <a:ext uri="{FF2B5EF4-FFF2-40B4-BE49-F238E27FC236}">
                <a16:creationId xmlns:a16="http://schemas.microsoft.com/office/drawing/2014/main" id="{E395363D-B219-4EB0-BE95-10CCAA93F1D4}"/>
              </a:ext>
            </a:extLst>
          </p:cNvPr>
          <p:cNvCxnSpPr>
            <a:cxnSpLocks/>
          </p:cNvCxnSpPr>
          <p:nvPr userDrawn="1"/>
        </p:nvCxnSpPr>
        <p:spPr>
          <a:xfrm>
            <a:off x="6106719" y="3535680"/>
            <a:ext cx="0" cy="3048000"/>
          </a:xfrm>
          <a:prstGeom prst="straightConnector1">
            <a:avLst/>
          </a:prstGeom>
          <a:noFill/>
          <a:ln w="19050" cap="flat" cmpd="sng">
            <a:solidFill>
              <a:srgbClr val="A5B7C6"/>
            </a:solidFill>
            <a:prstDash val="solid"/>
            <a:round/>
            <a:headEnd type="none" w="sm" len="sm"/>
            <a:tailEnd type="none" w="sm" len="sm"/>
          </a:ln>
        </p:spPr>
      </p:cxnSp>
      <p:sp>
        <p:nvSpPr>
          <p:cNvPr id="9" name="Text Placeholder 8">
            <a:extLst>
              <a:ext uri="{FF2B5EF4-FFF2-40B4-BE49-F238E27FC236}">
                <a16:creationId xmlns:a16="http://schemas.microsoft.com/office/drawing/2014/main" id="{6585AAB4-2683-4911-BBE1-3C42E2D066F6}"/>
              </a:ext>
            </a:extLst>
          </p:cNvPr>
          <p:cNvSpPr>
            <a:spLocks noGrp="1"/>
          </p:cNvSpPr>
          <p:nvPr>
            <p:ph type="body" sz="quarter" idx="10" hasCustomPrompt="1"/>
          </p:nvPr>
        </p:nvSpPr>
        <p:spPr>
          <a:xfrm>
            <a:off x="2194560" y="280416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1" name="Text Placeholder 8">
            <a:extLst>
              <a:ext uri="{FF2B5EF4-FFF2-40B4-BE49-F238E27FC236}">
                <a16:creationId xmlns:a16="http://schemas.microsoft.com/office/drawing/2014/main" id="{92D9CEE9-645B-4F87-B574-B034320ED7F9}"/>
              </a:ext>
            </a:extLst>
          </p:cNvPr>
          <p:cNvSpPr>
            <a:spLocks noGrp="1"/>
          </p:cNvSpPr>
          <p:nvPr>
            <p:ph type="body" sz="quarter" idx="11" hasCustomPrompt="1"/>
          </p:nvPr>
        </p:nvSpPr>
        <p:spPr>
          <a:xfrm>
            <a:off x="6705600" y="280416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5" name="Text Placeholder 14">
            <a:extLst>
              <a:ext uri="{FF2B5EF4-FFF2-40B4-BE49-F238E27FC236}">
                <a16:creationId xmlns:a16="http://schemas.microsoft.com/office/drawing/2014/main" id="{C2DB12D6-5725-4912-A5D0-30AAB3875509}"/>
              </a:ext>
            </a:extLst>
          </p:cNvPr>
          <p:cNvSpPr>
            <a:spLocks noGrp="1"/>
          </p:cNvSpPr>
          <p:nvPr>
            <p:ph type="body" sz="quarter" idx="12" hasCustomPrompt="1"/>
          </p:nvPr>
        </p:nvSpPr>
        <p:spPr>
          <a:xfrm>
            <a:off x="170688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 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 </a:t>
            </a:r>
          </a:p>
        </p:txBody>
      </p:sp>
      <p:sp>
        <p:nvSpPr>
          <p:cNvPr id="16" name="Text Placeholder 14">
            <a:extLst>
              <a:ext uri="{FF2B5EF4-FFF2-40B4-BE49-F238E27FC236}">
                <a16:creationId xmlns:a16="http://schemas.microsoft.com/office/drawing/2014/main" id="{66FC62D8-B6C5-49C2-8D10-AEC4F21EAA96}"/>
              </a:ext>
            </a:extLst>
          </p:cNvPr>
          <p:cNvSpPr>
            <a:spLocks noGrp="1"/>
          </p:cNvSpPr>
          <p:nvPr>
            <p:ph type="body" sz="quarter" idx="13" hasCustomPrompt="1"/>
          </p:nvPr>
        </p:nvSpPr>
        <p:spPr>
          <a:xfrm>
            <a:off x="6205728"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 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 </a:t>
            </a:r>
          </a:p>
        </p:txBody>
      </p:sp>
      <p:sp>
        <p:nvSpPr>
          <p:cNvPr id="8" name="Rectangle 7">
            <a:extLst>
              <a:ext uri="{FF2B5EF4-FFF2-40B4-BE49-F238E27FC236}">
                <a16:creationId xmlns:a16="http://schemas.microsoft.com/office/drawing/2014/main" id="{3CCB265D-0F91-4DDA-8E5E-CAE207E5738D}"/>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079185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photos">
    <p:spTree>
      <p:nvGrpSpPr>
        <p:cNvPr id="1" name=""/>
        <p:cNvGrpSpPr/>
        <p:nvPr/>
      </p:nvGrpSpPr>
      <p:grpSpPr>
        <a:xfrm>
          <a:off x="0" y="0"/>
          <a:ext cx="0" cy="0"/>
          <a:chOff x="0" y="0"/>
          <a:chExt cx="0" cy="0"/>
        </a:xfrm>
      </p:grpSpPr>
      <p:cxnSp>
        <p:nvCxnSpPr>
          <p:cNvPr id="5" name="Google Shape;33;p7">
            <a:extLst>
              <a:ext uri="{FF2B5EF4-FFF2-40B4-BE49-F238E27FC236}">
                <a16:creationId xmlns:a16="http://schemas.microsoft.com/office/drawing/2014/main" id="{E395363D-B219-4EB0-BE95-10CCAA93F1D4}"/>
              </a:ext>
            </a:extLst>
          </p:cNvPr>
          <p:cNvCxnSpPr>
            <a:cxnSpLocks/>
          </p:cNvCxnSpPr>
          <p:nvPr userDrawn="1"/>
        </p:nvCxnSpPr>
        <p:spPr>
          <a:xfrm>
            <a:off x="6103679" y="3535681"/>
            <a:ext cx="15007" cy="3128591"/>
          </a:xfrm>
          <a:prstGeom prst="straightConnector1">
            <a:avLst/>
          </a:prstGeom>
          <a:noFill/>
          <a:ln w="19050" cap="flat" cmpd="sng">
            <a:solidFill>
              <a:srgbClr val="A5B7C6"/>
            </a:solidFill>
            <a:prstDash val="solid"/>
            <a:round/>
            <a:headEnd type="none" w="sm" len="sm"/>
            <a:tailEnd type="none" w="sm" len="sm"/>
          </a:ln>
        </p:spPr>
      </p:cxnSp>
      <p:sp>
        <p:nvSpPr>
          <p:cNvPr id="15" name="Text Placeholder 14">
            <a:extLst>
              <a:ext uri="{FF2B5EF4-FFF2-40B4-BE49-F238E27FC236}">
                <a16:creationId xmlns:a16="http://schemas.microsoft.com/office/drawing/2014/main" id="{C2DB12D6-5725-4912-A5D0-30AAB3875509}"/>
              </a:ext>
            </a:extLst>
          </p:cNvPr>
          <p:cNvSpPr>
            <a:spLocks noGrp="1"/>
          </p:cNvSpPr>
          <p:nvPr>
            <p:ph type="body" sz="quarter" idx="12" hasCustomPrompt="1"/>
          </p:nvPr>
        </p:nvSpPr>
        <p:spPr>
          <a:xfrm>
            <a:off x="170688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a:t>
            </a:r>
          </a:p>
        </p:txBody>
      </p:sp>
      <p:sp>
        <p:nvSpPr>
          <p:cNvPr id="16" name="Text Placeholder 14">
            <a:extLst>
              <a:ext uri="{FF2B5EF4-FFF2-40B4-BE49-F238E27FC236}">
                <a16:creationId xmlns:a16="http://schemas.microsoft.com/office/drawing/2014/main" id="{66FC62D8-B6C5-49C2-8D10-AEC4F21EAA96}"/>
              </a:ext>
            </a:extLst>
          </p:cNvPr>
          <p:cNvSpPr>
            <a:spLocks noGrp="1"/>
          </p:cNvSpPr>
          <p:nvPr>
            <p:ph type="body" sz="quarter" idx="13" hasCustomPrompt="1"/>
          </p:nvPr>
        </p:nvSpPr>
        <p:spPr>
          <a:xfrm>
            <a:off x="621792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a:t>
            </a:r>
          </a:p>
        </p:txBody>
      </p:sp>
      <p:sp>
        <p:nvSpPr>
          <p:cNvPr id="3" name="Picture Placeholder 2">
            <a:extLst>
              <a:ext uri="{FF2B5EF4-FFF2-40B4-BE49-F238E27FC236}">
                <a16:creationId xmlns:a16="http://schemas.microsoft.com/office/drawing/2014/main" id="{5DC5E6DC-C92F-4A3E-9D84-CA179D28C1C2}"/>
              </a:ext>
            </a:extLst>
          </p:cNvPr>
          <p:cNvSpPr>
            <a:spLocks noGrp="1"/>
          </p:cNvSpPr>
          <p:nvPr>
            <p:ph type="pic" sz="quarter" idx="14"/>
          </p:nvPr>
        </p:nvSpPr>
        <p:spPr>
          <a:xfrm>
            <a:off x="0" y="0"/>
            <a:ext cx="6096000" cy="3014133"/>
          </a:xfrm>
        </p:spPr>
        <p:txBody>
          <a:bodyPr/>
          <a:lstStyle/>
          <a:p>
            <a:endParaRPr lang="en-US"/>
          </a:p>
        </p:txBody>
      </p:sp>
      <p:sp>
        <p:nvSpPr>
          <p:cNvPr id="10" name="Picture Placeholder 2">
            <a:extLst>
              <a:ext uri="{FF2B5EF4-FFF2-40B4-BE49-F238E27FC236}">
                <a16:creationId xmlns:a16="http://schemas.microsoft.com/office/drawing/2014/main" id="{D7CEAF0B-4E75-4ADF-A1FA-B799DE1D2FED}"/>
              </a:ext>
            </a:extLst>
          </p:cNvPr>
          <p:cNvSpPr>
            <a:spLocks noGrp="1"/>
          </p:cNvSpPr>
          <p:nvPr>
            <p:ph type="pic" sz="quarter" idx="15"/>
          </p:nvPr>
        </p:nvSpPr>
        <p:spPr>
          <a:xfrm>
            <a:off x="6115200" y="0"/>
            <a:ext cx="6076803" cy="3014133"/>
          </a:xfrm>
        </p:spPr>
        <p:txBody>
          <a:bodyPr/>
          <a:lstStyle/>
          <a:p>
            <a:endParaRPr lang="en-US"/>
          </a:p>
        </p:txBody>
      </p:sp>
      <p:sp>
        <p:nvSpPr>
          <p:cNvPr id="12" name="Text Placeholder 8">
            <a:extLst>
              <a:ext uri="{FF2B5EF4-FFF2-40B4-BE49-F238E27FC236}">
                <a16:creationId xmlns:a16="http://schemas.microsoft.com/office/drawing/2014/main" id="{E164C240-D526-4407-BC77-4B13EA814E4A}"/>
              </a:ext>
            </a:extLst>
          </p:cNvPr>
          <p:cNvSpPr>
            <a:spLocks noGrp="1"/>
          </p:cNvSpPr>
          <p:nvPr>
            <p:ph type="body" sz="quarter" idx="10" hasCustomPrompt="1"/>
          </p:nvPr>
        </p:nvSpPr>
        <p:spPr>
          <a:xfrm>
            <a:off x="2194560" y="304800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3" name="Text Placeholder 8">
            <a:extLst>
              <a:ext uri="{FF2B5EF4-FFF2-40B4-BE49-F238E27FC236}">
                <a16:creationId xmlns:a16="http://schemas.microsoft.com/office/drawing/2014/main" id="{ABAE495A-F5F7-4677-BA77-C62C45B62F3D}"/>
              </a:ext>
            </a:extLst>
          </p:cNvPr>
          <p:cNvSpPr>
            <a:spLocks noGrp="1"/>
          </p:cNvSpPr>
          <p:nvPr>
            <p:ph type="body" sz="quarter" idx="16" hasCustomPrompt="1"/>
          </p:nvPr>
        </p:nvSpPr>
        <p:spPr>
          <a:xfrm>
            <a:off x="6705600" y="304800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Tree>
    <p:extLst>
      <p:ext uri="{BB962C8B-B14F-4D97-AF65-F5344CB8AC3E}">
        <p14:creationId xmlns:p14="http://schemas.microsoft.com/office/powerpoint/2010/main" val="1253706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609600"/>
          </a:xfrm>
        </p:spPr>
        <p:txBody>
          <a:bodyPr/>
          <a:lstStyle>
            <a:lvl1pPr algn="ctr">
              <a:defRPr lang="en-US" sz="3733" b="1" i="0" u="none" strike="noStrike" cap="none" dirty="0">
                <a:solidFill>
                  <a:srgbClr val="115BA4"/>
                </a:solidFill>
                <a:latin typeface="Roboto"/>
                <a:ea typeface="Roboto"/>
                <a:cs typeface="Roboto"/>
                <a:sym typeface="Roboto"/>
              </a:defRPr>
            </a:lvl1pPr>
          </a:lstStyle>
          <a:p>
            <a:r>
              <a:rPr lang="en-US" dirty="0"/>
              <a:t>Title</a:t>
            </a:r>
          </a:p>
        </p:txBody>
      </p:sp>
      <p:pic>
        <p:nvPicPr>
          <p:cNvPr id="6" name="Picture 5" descr="Map&#10;&#10;Description automatically generated">
            <a:extLst>
              <a:ext uri="{FF2B5EF4-FFF2-40B4-BE49-F238E27FC236}">
                <a16:creationId xmlns:a16="http://schemas.microsoft.com/office/drawing/2014/main" id="{CEE96C95-2D7F-4C2F-80EC-3CD1EEDF3B43}"/>
              </a:ext>
            </a:extLst>
          </p:cNvPr>
          <p:cNvPicPr>
            <a:picLocks noChangeAspect="1"/>
          </p:cNvPicPr>
          <p:nvPr userDrawn="1"/>
        </p:nvPicPr>
        <p:blipFill>
          <a:blip r:embed="rId2"/>
          <a:stretch>
            <a:fillRect/>
          </a:stretch>
        </p:blipFill>
        <p:spPr>
          <a:xfrm>
            <a:off x="3214052" y="1818290"/>
            <a:ext cx="5763897" cy="4687615"/>
          </a:xfrm>
          <a:prstGeom prst="rect">
            <a:avLst/>
          </a:prstGeom>
        </p:spPr>
      </p:pic>
      <p:sp>
        <p:nvSpPr>
          <p:cNvPr id="7" name="Rectangle 6">
            <a:extLst>
              <a:ext uri="{FF2B5EF4-FFF2-40B4-BE49-F238E27FC236}">
                <a16:creationId xmlns:a16="http://schemas.microsoft.com/office/drawing/2014/main" id="{857CD06F-1D14-4E12-B6C1-5217B9C5233D}"/>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389121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 text R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05A0430-F1A4-4626-B815-F3505770ED86}"/>
              </a:ext>
            </a:extLst>
          </p:cNvPr>
          <p:cNvSpPr>
            <a:spLocks noGrp="1"/>
          </p:cNvSpPr>
          <p:nvPr>
            <p:ph type="pic" sz="quarter" idx="11"/>
          </p:nvPr>
        </p:nvSpPr>
        <p:spPr>
          <a:xfrm>
            <a:off x="6913484" y="738987"/>
            <a:ext cx="4876800" cy="4876800"/>
          </a:xfrm>
        </p:spPr>
        <p:txBody>
          <a:bodyPr/>
          <a:lstStyle>
            <a:lvl1pPr marL="169329" indent="0">
              <a:buFontTx/>
              <a:buNone/>
              <a:defRPr/>
            </a:lvl1pPr>
          </a:lstStyle>
          <a:p>
            <a:endParaRPr lang="en-US"/>
          </a:p>
        </p:txBody>
      </p:sp>
      <p:sp>
        <p:nvSpPr>
          <p:cNvPr id="5" name="Text Placeholder 4">
            <a:extLst>
              <a:ext uri="{FF2B5EF4-FFF2-40B4-BE49-F238E27FC236}">
                <a16:creationId xmlns:a16="http://schemas.microsoft.com/office/drawing/2014/main" id="{4CC751B6-DCBF-4B2C-A41F-3B5BD47644C7}"/>
              </a:ext>
            </a:extLst>
          </p:cNvPr>
          <p:cNvSpPr>
            <a:spLocks noGrp="1"/>
          </p:cNvSpPr>
          <p:nvPr>
            <p:ph type="body" sz="quarter" idx="10" hasCustomPrompt="1"/>
          </p:nvPr>
        </p:nvSpPr>
        <p:spPr>
          <a:xfrm>
            <a:off x="401716" y="3177387"/>
            <a:ext cx="4389120" cy="2194560"/>
          </a:xfrm>
        </p:spPr>
        <p:txBody>
          <a:bodyPr/>
          <a:lstStyle>
            <a:lvl1pPr marL="169329" indent="0">
              <a:buNone/>
              <a:defRPr>
                <a:solidFill>
                  <a:schemeClr val="bg1">
                    <a:lumMod val="50000"/>
                  </a:schemeClr>
                </a:solidFill>
              </a:defRPr>
            </a:lvl1pPr>
            <a:lvl2pPr marL="778914" indent="0">
              <a:buNone/>
              <a:defRPr/>
            </a:lvl2pPr>
            <a:lvl3pPr marL="1396965" indent="0">
              <a:buNone/>
              <a:defRPr/>
            </a:lvl3pPr>
            <a:lvl4pPr marL="2006550" indent="0">
              <a:buNone/>
              <a:defRPr/>
            </a:lvl4pPr>
            <a:lvl5pPr marL="2624601" indent="0">
              <a:buNone/>
              <a:defRPr/>
            </a:lvl5pPr>
          </a:lstStyle>
          <a:p>
            <a:r>
              <a:rPr lang="en-US" dirty="0"/>
              <a:t>Left text: </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p>
        </p:txBody>
      </p:sp>
      <p:sp>
        <p:nvSpPr>
          <p:cNvPr id="9" name="Text Placeholder 8">
            <a:extLst>
              <a:ext uri="{FF2B5EF4-FFF2-40B4-BE49-F238E27FC236}">
                <a16:creationId xmlns:a16="http://schemas.microsoft.com/office/drawing/2014/main" id="{C0F19B6D-1436-4E25-9F91-2EB41615BC42}"/>
              </a:ext>
            </a:extLst>
          </p:cNvPr>
          <p:cNvSpPr>
            <a:spLocks noGrp="1"/>
          </p:cNvSpPr>
          <p:nvPr>
            <p:ph type="body" sz="quarter" idx="12" hasCustomPrompt="1"/>
          </p:nvPr>
        </p:nvSpPr>
        <p:spPr>
          <a:xfrm>
            <a:off x="401717" y="1775884"/>
            <a:ext cx="4864100" cy="1039283"/>
          </a:xfrm>
          <a:solidFill>
            <a:schemeClr val="tx1"/>
          </a:solidFill>
        </p:spPr>
        <p:txBody>
          <a:bodyPr anchor="ctr" anchorCtr="0"/>
          <a:lstStyle>
            <a:lvl1pPr marL="169329" indent="0">
              <a:buFontTx/>
              <a:buNone/>
              <a:defRPr sz="3200">
                <a:solidFill>
                  <a:schemeClr val="bg1"/>
                </a:solidFill>
              </a:defRPr>
            </a:lvl1pPr>
            <a:lvl2pPr marL="778914" indent="0">
              <a:buFontTx/>
              <a:buNone/>
              <a:defRPr sz="3200">
                <a:solidFill>
                  <a:schemeClr val="bg1"/>
                </a:solidFill>
              </a:defRPr>
            </a:lvl2pPr>
          </a:lstStyle>
          <a:p>
            <a:pPr lvl="0"/>
            <a:r>
              <a:rPr lang="en-US" dirty="0"/>
              <a:t>Add Title</a:t>
            </a:r>
          </a:p>
        </p:txBody>
      </p:sp>
    </p:spTree>
    <p:extLst>
      <p:ext uri="{BB962C8B-B14F-4D97-AF65-F5344CB8AC3E}">
        <p14:creationId xmlns:p14="http://schemas.microsoft.com/office/powerpoint/2010/main" val="974989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hoto - text right">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CC751B6-DCBF-4B2C-A41F-3B5BD47644C7}"/>
              </a:ext>
            </a:extLst>
          </p:cNvPr>
          <p:cNvSpPr>
            <a:spLocks noGrp="1"/>
          </p:cNvSpPr>
          <p:nvPr>
            <p:ph type="body" sz="quarter" idx="10" hasCustomPrompt="1"/>
          </p:nvPr>
        </p:nvSpPr>
        <p:spPr>
          <a:xfrm>
            <a:off x="7400713" y="3177387"/>
            <a:ext cx="4389120" cy="2194560"/>
          </a:xfrm>
        </p:spPr>
        <p:txBody>
          <a:bodyPr/>
          <a:lstStyle>
            <a:lvl1pPr marL="169329" marR="0" indent="0" algn="l" defTabSz="1219170" rtl="0" eaLnBrk="1" fontAlgn="auto" latinLnBrk="0" hangingPunct="1">
              <a:lnSpc>
                <a:spcPct val="114000"/>
              </a:lnSpc>
              <a:spcBef>
                <a:spcPts val="0"/>
              </a:spcBef>
              <a:spcAft>
                <a:spcPts val="0"/>
              </a:spcAft>
              <a:buClr>
                <a:srgbClr val="858585"/>
              </a:buClr>
              <a:buSzPts val="1600"/>
              <a:buFont typeface="Roboto"/>
              <a:buNone/>
              <a:tabLst/>
              <a:defRPr>
                <a:solidFill>
                  <a:schemeClr val="bg1">
                    <a:lumMod val="50000"/>
                  </a:schemeClr>
                </a:solidFill>
              </a:defRPr>
            </a:lvl1pPr>
            <a:lvl2pPr marL="778914" indent="0">
              <a:buNone/>
              <a:defRPr/>
            </a:lvl2pPr>
            <a:lvl3pPr marL="1396965" indent="0">
              <a:buNone/>
              <a:defRPr/>
            </a:lvl3pPr>
            <a:lvl4pPr marL="2006550" indent="0">
              <a:buNone/>
              <a:defRPr/>
            </a:lvl4pPr>
            <a:lvl5pPr marL="2624601" indent="0">
              <a:buNone/>
              <a:defRPr/>
            </a:lvl5pPr>
          </a:lstStyle>
          <a:p>
            <a:pPr marL="169329" marR="0" lvl="0" indent="0" algn="l"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Right text: </a:t>
            </a:r>
          </a:p>
          <a:p>
            <a:pPr marL="169329" marR="0" lvl="0" indent="0" algn="l"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a:t>
            </a:r>
          </a:p>
        </p:txBody>
      </p:sp>
      <p:sp>
        <p:nvSpPr>
          <p:cNvPr id="7" name="Picture Placeholder 6">
            <a:extLst>
              <a:ext uri="{FF2B5EF4-FFF2-40B4-BE49-F238E27FC236}">
                <a16:creationId xmlns:a16="http://schemas.microsoft.com/office/drawing/2014/main" id="{505A0430-F1A4-4626-B815-F3505770ED86}"/>
              </a:ext>
            </a:extLst>
          </p:cNvPr>
          <p:cNvSpPr>
            <a:spLocks noGrp="1"/>
          </p:cNvSpPr>
          <p:nvPr>
            <p:ph type="pic" sz="quarter" idx="11"/>
          </p:nvPr>
        </p:nvSpPr>
        <p:spPr>
          <a:xfrm>
            <a:off x="765243" y="738987"/>
            <a:ext cx="4876800" cy="4876800"/>
          </a:xfrm>
        </p:spPr>
        <p:txBody>
          <a:bodyPr/>
          <a:lstStyle>
            <a:lvl1pPr marL="169329" indent="0">
              <a:buFontTx/>
              <a:buNone/>
              <a:defRPr/>
            </a:lvl1pPr>
          </a:lstStyle>
          <a:p>
            <a:endParaRPr lang="en-US"/>
          </a:p>
        </p:txBody>
      </p:sp>
      <p:sp>
        <p:nvSpPr>
          <p:cNvPr id="9" name="Text Placeholder 8">
            <a:extLst>
              <a:ext uri="{FF2B5EF4-FFF2-40B4-BE49-F238E27FC236}">
                <a16:creationId xmlns:a16="http://schemas.microsoft.com/office/drawing/2014/main" id="{C0F19B6D-1436-4E25-9F91-2EB41615BC42}"/>
              </a:ext>
            </a:extLst>
          </p:cNvPr>
          <p:cNvSpPr>
            <a:spLocks noGrp="1"/>
          </p:cNvSpPr>
          <p:nvPr>
            <p:ph type="body" sz="quarter" idx="12" hasCustomPrompt="1"/>
          </p:nvPr>
        </p:nvSpPr>
        <p:spPr>
          <a:xfrm>
            <a:off x="6925734" y="1775884"/>
            <a:ext cx="4864100" cy="1039283"/>
          </a:xfrm>
          <a:solidFill>
            <a:schemeClr val="tx1"/>
          </a:solidFill>
        </p:spPr>
        <p:txBody>
          <a:bodyPr anchor="ctr" anchorCtr="0"/>
          <a:lstStyle>
            <a:lvl1pPr marL="169329" indent="0">
              <a:buFontTx/>
              <a:buNone/>
              <a:defRPr sz="3200">
                <a:solidFill>
                  <a:schemeClr val="bg1"/>
                </a:solidFill>
              </a:defRPr>
            </a:lvl1pPr>
            <a:lvl2pPr marL="778914" indent="0">
              <a:buFontTx/>
              <a:buNone/>
              <a:defRPr sz="3200">
                <a:solidFill>
                  <a:schemeClr val="bg1"/>
                </a:solidFill>
              </a:defRPr>
            </a:lvl2pPr>
          </a:lstStyle>
          <a:p>
            <a:pPr lvl="0"/>
            <a:r>
              <a:rPr lang="en-US" dirty="0"/>
              <a:t>Add Title</a:t>
            </a:r>
          </a:p>
        </p:txBody>
      </p:sp>
    </p:spTree>
    <p:extLst>
      <p:ext uri="{BB962C8B-B14F-4D97-AF65-F5344CB8AC3E}">
        <p14:creationId xmlns:p14="http://schemas.microsoft.com/office/powerpoint/2010/main" val="1699165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609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F39AE-DCCE-40A4-ABD2-8D9E723BE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E97D76-4215-46D7-B015-0470448279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F24C9-CD34-465B-8FDB-E5B248648118}"/>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9826860B-ED5E-4E1E-9AFC-B1470E8DD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AF836-A683-4F19-AB26-5434A7F67BF7}"/>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32513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22745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344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78C0F-5105-4C06-9931-F76992E8E6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393063-D644-4418-9393-1BF3EE8708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2F8A7C-1E9A-4171-AC0D-88BFDC27ECC6}"/>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CD35DA97-5612-46FC-BB71-24D5ED6E5B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A254D8-5997-4275-BA17-164C1409D3B5}"/>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191778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0964-981E-4180-9145-051F14E282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698A99-CC1E-4468-A9E4-C2C8164E8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94326A-88E2-4576-B20F-170AD71934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5DC468-CA95-4244-B945-51B7E6BF1EA5}"/>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6" name="Footer Placeholder 5">
            <a:extLst>
              <a:ext uri="{FF2B5EF4-FFF2-40B4-BE49-F238E27FC236}">
                <a16:creationId xmlns:a16="http://schemas.microsoft.com/office/drawing/2014/main" id="{F3607D7B-9F42-42D2-B82B-5E33C2D2C2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34B5D-0393-44CE-A211-C82E430B12DD}"/>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756813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39F28-FE64-4E80-98D4-313134FDA8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B32027-D85A-47B3-8336-769CBB3A7D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076EAD-B148-4011-82C1-7CBF6F61FE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C8A3D9-7FEE-4F88-8CF1-625B7FF0F0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76CCD1-F8BD-478F-ADA7-E79A6330EA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56906C-4270-4A66-910A-39DA8C383113}"/>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8" name="Footer Placeholder 7">
            <a:extLst>
              <a:ext uri="{FF2B5EF4-FFF2-40B4-BE49-F238E27FC236}">
                <a16:creationId xmlns:a16="http://schemas.microsoft.com/office/drawing/2014/main" id="{FDD879D4-C2F6-4FD9-BA01-8409771913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41B6D6-C86B-42B9-BB45-D8B10B077CC2}"/>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30922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98EA-3B4F-4FC5-B7EE-BCBD9A221C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803608-3AD8-42E0-AB2E-9AE1BC614EE8}"/>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4" name="Footer Placeholder 3">
            <a:extLst>
              <a:ext uri="{FF2B5EF4-FFF2-40B4-BE49-F238E27FC236}">
                <a16:creationId xmlns:a16="http://schemas.microsoft.com/office/drawing/2014/main" id="{0F9FA1EB-745F-48E4-ABCD-B3F4B5F830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010CE8-61BF-43BA-820B-3C07E2F3F7B2}"/>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506374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74BB45-78CE-4182-9272-048AE2108B4A}"/>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3" name="Footer Placeholder 2">
            <a:extLst>
              <a:ext uri="{FF2B5EF4-FFF2-40B4-BE49-F238E27FC236}">
                <a16:creationId xmlns:a16="http://schemas.microsoft.com/office/drawing/2014/main" id="{6458210A-40ED-4584-B592-8FE87275C6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D10830-BD7E-4919-9954-27A108234F7F}"/>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44233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0E23E-DBAC-46E6-8DB5-391E3AE6BA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6A0447-EC55-4382-A33E-7B7D57306A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507AB0-519D-4087-93AF-EA64EB9496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FB38B5-A2F9-4FF8-853D-D5281260BAED}"/>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6" name="Footer Placeholder 5">
            <a:extLst>
              <a:ext uri="{FF2B5EF4-FFF2-40B4-BE49-F238E27FC236}">
                <a16:creationId xmlns:a16="http://schemas.microsoft.com/office/drawing/2014/main" id="{F7AD4492-0AFA-4130-AC58-21F6EE316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BF3D83-F9D6-41B9-B33C-E5ACF1F73296}"/>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76855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4FC3-20B2-44F8-B049-C4D57073B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115387-F860-48E4-B3BB-48B00BBE6D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C6736A-16B4-41D1-96DB-6AD795819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B0F9DD-9765-4152-886A-CF84159007E5}"/>
              </a:ext>
            </a:extLst>
          </p:cNvPr>
          <p:cNvSpPr>
            <a:spLocks noGrp="1"/>
          </p:cNvSpPr>
          <p:nvPr>
            <p:ph type="dt" sz="half" idx="10"/>
          </p:nvPr>
        </p:nvSpPr>
        <p:spPr/>
        <p:txBody>
          <a:bodyPr/>
          <a:lstStyle/>
          <a:p>
            <a:fld id="{25934B65-5D2B-4F5E-8236-0AA3D9A0A8FA}" type="datetimeFigureOut">
              <a:rPr lang="en-US" smtClean="0"/>
              <a:t>6/6/2025</a:t>
            </a:fld>
            <a:endParaRPr lang="en-US"/>
          </a:p>
        </p:txBody>
      </p:sp>
      <p:sp>
        <p:nvSpPr>
          <p:cNvPr id="6" name="Footer Placeholder 5">
            <a:extLst>
              <a:ext uri="{FF2B5EF4-FFF2-40B4-BE49-F238E27FC236}">
                <a16:creationId xmlns:a16="http://schemas.microsoft.com/office/drawing/2014/main" id="{3C170531-A80A-438E-BE5A-C44705C750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45B86-B0F3-4643-AC6E-8B4DE873FF36}"/>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24785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B3A5D0-7B0B-4DD0-9183-54AD526D0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5CA28A-9EDA-4D92-A835-A8E320AF3F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8E499-D563-47AB-A617-52A3CCB5CC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34B65-5D2B-4F5E-8236-0AA3D9A0A8FA}" type="datetimeFigureOut">
              <a:rPr lang="en-US" smtClean="0"/>
              <a:t>6/6/2025</a:t>
            </a:fld>
            <a:endParaRPr lang="en-US"/>
          </a:p>
        </p:txBody>
      </p:sp>
      <p:sp>
        <p:nvSpPr>
          <p:cNvPr id="5" name="Footer Placeholder 4">
            <a:extLst>
              <a:ext uri="{FF2B5EF4-FFF2-40B4-BE49-F238E27FC236}">
                <a16:creationId xmlns:a16="http://schemas.microsoft.com/office/drawing/2014/main" id="{E63FF5D2-97B8-4501-B846-2DB609FD7E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54F96A-09D1-49F6-A71A-C8F1394BC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64E1D-D6C0-4490-A89E-385863376B4B}" type="slidenum">
              <a:rPr lang="en-US" smtClean="0"/>
              <a:t>‹#›</a:t>
            </a:fld>
            <a:endParaRPr lang="en-US"/>
          </a:p>
        </p:txBody>
      </p:sp>
    </p:spTree>
    <p:extLst>
      <p:ext uri="{BB962C8B-B14F-4D97-AF65-F5344CB8AC3E}">
        <p14:creationId xmlns:p14="http://schemas.microsoft.com/office/powerpoint/2010/main" val="98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60400" y="926967"/>
            <a:ext cx="10071200" cy="763600"/>
          </a:xfrm>
          <a:prstGeom prst="rect">
            <a:avLst/>
          </a:prstGeom>
          <a:solidFill>
            <a:schemeClr val="bg1"/>
          </a:solid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600"/>
              <a:buFont typeface="Roboto Medium"/>
              <a:buNone/>
              <a:defRPr sz="2600" b="0" i="0" u="none" strike="noStrike" cap="none">
                <a:solidFill>
                  <a:schemeClr val="dk1"/>
                </a:solidFill>
                <a:latin typeface="Roboto Medium"/>
                <a:ea typeface="Roboto Medium"/>
                <a:cs typeface="Roboto Medium"/>
                <a:sym typeface="Roboto Medium"/>
              </a:defRPr>
            </a:lvl1pPr>
            <a:lvl2pPr marR="0" lvl="1"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2pPr>
            <a:lvl3pPr marR="0" lvl="2"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3pPr>
            <a:lvl4pPr marR="0" lvl="3"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4pPr>
            <a:lvl5pPr marR="0" lvl="4"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5pPr>
            <a:lvl6pPr marR="0" lvl="5"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6pPr>
            <a:lvl7pPr marR="0" lvl="6"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7pPr>
            <a:lvl8pPr marR="0" lvl="7"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8pPr>
            <a:lvl9pPr marR="0" lvl="8"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9pPr>
          </a:lstStyle>
          <a:p>
            <a:endParaRPr dirty="0"/>
          </a:p>
        </p:txBody>
      </p:sp>
      <p:sp>
        <p:nvSpPr>
          <p:cNvPr id="7" name="Google Shape;7;p1"/>
          <p:cNvSpPr txBox="1">
            <a:spLocks noGrp="1"/>
          </p:cNvSpPr>
          <p:nvPr>
            <p:ph type="body" idx="1"/>
          </p:nvPr>
        </p:nvSpPr>
        <p:spPr>
          <a:xfrm>
            <a:off x="1713633" y="2225100"/>
            <a:ext cx="8537200" cy="3502400"/>
          </a:xfrm>
          <a:prstGeom prst="rect">
            <a:avLst/>
          </a:prstGeom>
          <a:noFill/>
          <a:ln>
            <a:noFill/>
          </a:ln>
        </p:spPr>
        <p:txBody>
          <a:bodyPr spcFirstLastPara="1" wrap="square" lIns="91425" tIns="91425" rIns="91425" bIns="91425" anchor="t" anchorCtr="0">
            <a:noAutofit/>
          </a:bodyPr>
          <a:lstStyle>
            <a:lvl1pPr marL="457200" marR="0" lvl="0" indent="-330200" algn="l" rtl="0">
              <a:lnSpc>
                <a:spcPct val="114000"/>
              </a:lnSpc>
              <a:spcBef>
                <a:spcPts val="0"/>
              </a:spcBef>
              <a:spcAft>
                <a:spcPts val="0"/>
              </a:spcAft>
              <a:buClr>
                <a:srgbClr val="858585"/>
              </a:buClr>
              <a:buSzPts val="1600"/>
              <a:buFont typeface="Roboto"/>
              <a:buChar char="●"/>
              <a:defRPr sz="1600" b="0" i="0" u="none" strike="noStrike" cap="none">
                <a:solidFill>
                  <a:srgbClr val="858585"/>
                </a:solidFill>
                <a:latin typeface="Roboto"/>
                <a:ea typeface="Roboto"/>
                <a:cs typeface="Roboto"/>
                <a:sym typeface="Roboto"/>
              </a:defRPr>
            </a:lvl1pPr>
            <a:lvl2pPr marL="914400" marR="0" lvl="1" indent="-330200" algn="l" rtl="0">
              <a:lnSpc>
                <a:spcPct val="114000"/>
              </a:lnSpc>
              <a:spcBef>
                <a:spcPts val="0"/>
              </a:spcBef>
              <a:spcAft>
                <a:spcPts val="0"/>
              </a:spcAft>
              <a:buClr>
                <a:srgbClr val="858585"/>
              </a:buClr>
              <a:buSzPts val="1600"/>
              <a:buFont typeface="Roboto"/>
              <a:buChar char="○"/>
              <a:defRPr sz="1600" b="0" i="0" u="none" strike="noStrike" cap="none">
                <a:solidFill>
                  <a:srgbClr val="858585"/>
                </a:solidFill>
                <a:latin typeface="Roboto"/>
                <a:ea typeface="Roboto"/>
                <a:cs typeface="Roboto"/>
                <a:sym typeface="Roboto"/>
              </a:defRPr>
            </a:lvl2pPr>
            <a:lvl3pPr marL="1371600" marR="0" lvl="2" indent="-323850" algn="l" rtl="0">
              <a:lnSpc>
                <a:spcPct val="114000"/>
              </a:lnSpc>
              <a:spcBef>
                <a:spcPts val="0"/>
              </a:spcBef>
              <a:spcAft>
                <a:spcPts val="0"/>
              </a:spcAft>
              <a:buClr>
                <a:srgbClr val="858585"/>
              </a:buClr>
              <a:buSzPts val="1500"/>
              <a:buFont typeface="Roboto"/>
              <a:buChar char="■"/>
              <a:defRPr sz="1500" b="0" i="0" u="none" strike="noStrike" cap="none">
                <a:solidFill>
                  <a:srgbClr val="858585"/>
                </a:solidFill>
                <a:latin typeface="Roboto"/>
                <a:ea typeface="Roboto"/>
                <a:cs typeface="Roboto"/>
                <a:sym typeface="Roboto"/>
              </a:defRPr>
            </a:lvl3pPr>
            <a:lvl4pPr marL="1828800" marR="0" lvl="3" indent="-323850" algn="l" rtl="0">
              <a:lnSpc>
                <a:spcPct val="114000"/>
              </a:lnSpc>
              <a:spcBef>
                <a:spcPts val="0"/>
              </a:spcBef>
              <a:spcAft>
                <a:spcPts val="0"/>
              </a:spcAft>
              <a:buClr>
                <a:srgbClr val="858585"/>
              </a:buClr>
              <a:buSzPts val="1500"/>
              <a:buFont typeface="Roboto"/>
              <a:buChar char="●"/>
              <a:defRPr sz="1500" b="0" i="0" u="none" strike="noStrike" cap="none">
                <a:solidFill>
                  <a:srgbClr val="858585"/>
                </a:solidFill>
                <a:latin typeface="Roboto"/>
                <a:ea typeface="Roboto"/>
                <a:cs typeface="Roboto"/>
                <a:sym typeface="Roboto"/>
              </a:defRPr>
            </a:lvl4pPr>
            <a:lvl5pPr marL="2286000" marR="0" lvl="4" indent="-317500" algn="l" rtl="0">
              <a:lnSpc>
                <a:spcPct val="114000"/>
              </a:lnSpc>
              <a:spcBef>
                <a:spcPts val="0"/>
              </a:spcBef>
              <a:spcAft>
                <a:spcPts val="0"/>
              </a:spcAft>
              <a:buClr>
                <a:srgbClr val="858585"/>
              </a:buClr>
              <a:buSzPts val="1400"/>
              <a:buFont typeface="Roboto"/>
              <a:buChar char="○"/>
              <a:defRPr sz="1400" b="0" i="0" u="none" strike="noStrike" cap="none">
                <a:solidFill>
                  <a:srgbClr val="858585"/>
                </a:solidFill>
                <a:latin typeface="Roboto"/>
                <a:ea typeface="Roboto"/>
                <a:cs typeface="Roboto"/>
                <a:sym typeface="Roboto"/>
              </a:defRPr>
            </a:lvl5pPr>
            <a:lvl6pPr marL="2743200" marR="0" lvl="5" indent="-317500" algn="l" rtl="0">
              <a:lnSpc>
                <a:spcPct val="114000"/>
              </a:lnSpc>
              <a:spcBef>
                <a:spcPts val="0"/>
              </a:spcBef>
              <a:spcAft>
                <a:spcPts val="0"/>
              </a:spcAft>
              <a:buClr>
                <a:srgbClr val="858585"/>
              </a:buClr>
              <a:buSzPts val="1400"/>
              <a:buFont typeface="Roboto"/>
              <a:buChar char="■"/>
              <a:defRPr sz="1400" b="0" i="0" u="none" strike="noStrike" cap="none">
                <a:solidFill>
                  <a:srgbClr val="858585"/>
                </a:solidFill>
                <a:latin typeface="Roboto"/>
                <a:ea typeface="Roboto"/>
                <a:cs typeface="Roboto"/>
                <a:sym typeface="Roboto"/>
              </a:defRPr>
            </a:lvl6pPr>
            <a:lvl7pPr marL="3200400" marR="0" lvl="6" indent="-311150" algn="l" rtl="0">
              <a:lnSpc>
                <a:spcPct val="114000"/>
              </a:lnSpc>
              <a:spcBef>
                <a:spcPts val="0"/>
              </a:spcBef>
              <a:spcAft>
                <a:spcPts val="0"/>
              </a:spcAft>
              <a:buClr>
                <a:srgbClr val="858585"/>
              </a:buClr>
              <a:buSzPts val="1300"/>
              <a:buFont typeface="Roboto"/>
              <a:buChar char="●"/>
              <a:defRPr sz="1300" b="0" i="0" u="none" strike="noStrike" cap="none">
                <a:solidFill>
                  <a:srgbClr val="858585"/>
                </a:solidFill>
                <a:latin typeface="Roboto"/>
                <a:ea typeface="Roboto"/>
                <a:cs typeface="Roboto"/>
                <a:sym typeface="Roboto"/>
              </a:defRPr>
            </a:lvl7pPr>
            <a:lvl8pPr marL="3657600" marR="0" lvl="7" indent="-311150" algn="l" rtl="0">
              <a:lnSpc>
                <a:spcPct val="114000"/>
              </a:lnSpc>
              <a:spcBef>
                <a:spcPts val="0"/>
              </a:spcBef>
              <a:spcAft>
                <a:spcPts val="0"/>
              </a:spcAft>
              <a:buClr>
                <a:srgbClr val="858585"/>
              </a:buClr>
              <a:buSzPts val="1300"/>
              <a:buFont typeface="Roboto"/>
              <a:buChar char="○"/>
              <a:defRPr sz="1300" b="0" i="0" u="none" strike="noStrike" cap="none">
                <a:solidFill>
                  <a:srgbClr val="858585"/>
                </a:solidFill>
                <a:latin typeface="Roboto"/>
                <a:ea typeface="Roboto"/>
                <a:cs typeface="Roboto"/>
                <a:sym typeface="Roboto"/>
              </a:defRPr>
            </a:lvl8pPr>
            <a:lvl9pPr marL="4114800" marR="0" lvl="8" indent="-304800" algn="l" rtl="0">
              <a:lnSpc>
                <a:spcPct val="114000"/>
              </a:lnSpc>
              <a:spcBef>
                <a:spcPts val="0"/>
              </a:spcBef>
              <a:spcAft>
                <a:spcPts val="0"/>
              </a:spcAft>
              <a:buClr>
                <a:srgbClr val="858585"/>
              </a:buClr>
              <a:buSzPts val="1200"/>
              <a:buFont typeface="Roboto"/>
              <a:buChar char="■"/>
              <a:defRPr sz="1200" b="0" i="0" u="none" strike="noStrike" cap="none">
                <a:solidFill>
                  <a:srgbClr val="858585"/>
                </a:solidFill>
                <a:latin typeface="Roboto"/>
                <a:ea typeface="Roboto"/>
                <a:cs typeface="Roboto"/>
                <a:sym typeface="Roboto"/>
              </a:defRPr>
            </a:lvl9pPr>
          </a:lstStyle>
          <a:p>
            <a:endParaRPr dirty="0"/>
          </a:p>
        </p:txBody>
      </p:sp>
      <p:pic>
        <p:nvPicPr>
          <p:cNvPr id="4" name="Picture 3">
            <a:extLst>
              <a:ext uri="{FF2B5EF4-FFF2-40B4-BE49-F238E27FC236}">
                <a16:creationId xmlns:a16="http://schemas.microsoft.com/office/drawing/2014/main" id="{63B7E8A5-B249-47EB-A101-28FB33801631}"/>
              </a:ext>
            </a:extLst>
          </p:cNvPr>
          <p:cNvPicPr>
            <a:picLocks noChangeAspect="1"/>
          </p:cNvPicPr>
          <p:nvPr userDrawn="1"/>
        </p:nvPicPr>
        <p:blipFill>
          <a:blip r:embed="rId12"/>
          <a:stretch>
            <a:fillRect/>
          </a:stretch>
        </p:blipFill>
        <p:spPr>
          <a:xfrm>
            <a:off x="11131601" y="5727501"/>
            <a:ext cx="763601" cy="763601"/>
          </a:xfrm>
          <a:prstGeom prst="rect">
            <a:avLst/>
          </a:prstGeom>
        </p:spPr>
      </p:pic>
      <p:sp>
        <p:nvSpPr>
          <p:cNvPr id="5" name="Rectangle 4">
            <a:extLst>
              <a:ext uri="{FF2B5EF4-FFF2-40B4-BE49-F238E27FC236}">
                <a16:creationId xmlns:a16="http://schemas.microsoft.com/office/drawing/2014/main" id="{9E284385-3FAE-41F9-AEAA-FD022E12D4B6}"/>
              </a:ext>
            </a:extLst>
          </p:cNvPr>
          <p:cNvSpPr/>
          <p:nvPr userDrawn="1"/>
        </p:nvSpPr>
        <p:spPr>
          <a:xfrm>
            <a:off x="0" y="0"/>
            <a:ext cx="12192000" cy="6858000"/>
          </a:xfrm>
          <a:prstGeom prst="rect">
            <a:avLst/>
          </a:prstGeom>
          <a:noFill/>
          <a:ln w="635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212592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ln>
            <a:noFill/>
          </a:ln>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sv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1.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24645F12-C371-4687-B60E-CA38EB5D0E75}"/>
              </a:ext>
            </a:extLst>
          </p:cNvPr>
          <p:cNvSpPr>
            <a:spLocks noGrp="1"/>
          </p:cNvSpPr>
          <p:nvPr>
            <p:ph type="title"/>
          </p:nvPr>
        </p:nvSpPr>
        <p:spPr>
          <a:xfrm>
            <a:off x="524741" y="689112"/>
            <a:ext cx="3808268" cy="5435967"/>
          </a:xfrm>
        </p:spPr>
        <p:txBody>
          <a:bodyPr>
            <a:normAutofit/>
          </a:bodyPr>
          <a:lstStyle/>
          <a:p>
            <a:r>
              <a:rPr lang="en-US" sz="6000" dirty="0">
                <a:solidFill>
                  <a:schemeClr val="bg1"/>
                </a:solidFill>
              </a:rPr>
              <a:t>Behavioral Health System of </a:t>
            </a:r>
            <a:r>
              <a:rPr lang="en-US" sz="6000" dirty="0">
                <a:solidFill>
                  <a:schemeClr val="bg1"/>
                </a:solidFill>
                <a:latin typeface="Roboto" panose="02000000000000000000" pitchFamily="2" charset="0"/>
                <a:ea typeface="Roboto" panose="02000000000000000000" pitchFamily="2" charset="0"/>
              </a:rPr>
              <a:t>Care</a:t>
            </a:r>
            <a:r>
              <a:rPr lang="en-US" sz="6000" dirty="0">
                <a:solidFill>
                  <a:schemeClr val="bg1"/>
                </a:solidFill>
              </a:rPr>
              <a:t> </a:t>
            </a:r>
          </a:p>
        </p:txBody>
      </p:sp>
      <p:graphicFrame>
        <p:nvGraphicFramePr>
          <p:cNvPr id="7" name="Content Placeholder 4">
            <a:extLst>
              <a:ext uri="{FF2B5EF4-FFF2-40B4-BE49-F238E27FC236}">
                <a16:creationId xmlns:a16="http://schemas.microsoft.com/office/drawing/2014/main" id="{FE38EA91-5BED-4AB1-AE3B-BAC214C9AF48}"/>
              </a:ext>
            </a:extLst>
          </p:cNvPr>
          <p:cNvGraphicFramePr>
            <a:graphicFrameLocks noGrp="1"/>
          </p:cNvGraphicFramePr>
          <p:nvPr>
            <p:ph idx="1"/>
            <p:extLst>
              <p:ext uri="{D42A27DB-BD31-4B8C-83A1-F6EECF244321}">
                <p14:modId xmlns:p14="http://schemas.microsoft.com/office/powerpoint/2010/main" val="340644240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672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68E3-49D7-4A23-A31E-5571DF5A08F4}"/>
              </a:ext>
            </a:extLst>
          </p:cNvPr>
          <p:cNvSpPr>
            <a:spLocks noGrp="1"/>
          </p:cNvSpPr>
          <p:nvPr>
            <p:ph type="title"/>
          </p:nvPr>
        </p:nvSpPr>
        <p:spPr>
          <a:xfrm>
            <a:off x="1061896" y="675543"/>
            <a:ext cx="10071200" cy="763600"/>
          </a:xfrm>
        </p:spPr>
        <p:txBody>
          <a:bodyPr/>
          <a:lstStyle/>
          <a:p>
            <a:r>
              <a:rPr lang="en-US" dirty="0">
                <a:solidFill>
                  <a:schemeClr val="tx1"/>
                </a:solidFill>
                <a:highlight>
                  <a:srgbClr val="FFFFFF"/>
                </a:highlight>
              </a:rPr>
              <a:t>Key Marchman Act Features</a:t>
            </a:r>
            <a:endParaRPr lang="en-US" dirty="0">
              <a:highlight>
                <a:srgbClr val="FFFFFF"/>
              </a:highlight>
            </a:endParaRPr>
          </a:p>
        </p:txBody>
      </p:sp>
      <p:graphicFrame>
        <p:nvGraphicFramePr>
          <p:cNvPr id="4" name="Content Placeholder 4">
            <a:extLst>
              <a:ext uri="{FF2B5EF4-FFF2-40B4-BE49-F238E27FC236}">
                <a16:creationId xmlns:a16="http://schemas.microsoft.com/office/drawing/2014/main" id="{6E49A657-17CC-4BEF-BBFA-3610B89E634A}"/>
              </a:ext>
            </a:extLst>
          </p:cNvPr>
          <p:cNvGraphicFramePr>
            <a:graphicFrameLocks/>
          </p:cNvGraphicFramePr>
          <p:nvPr>
            <p:extLst>
              <p:ext uri="{D42A27DB-BD31-4B8C-83A1-F6EECF244321}">
                <p14:modId xmlns:p14="http://schemas.microsoft.com/office/powerpoint/2010/main" val="2802724483"/>
              </p:ext>
            </p:extLst>
          </p:nvPr>
        </p:nvGraphicFramePr>
        <p:xfrm>
          <a:off x="662609" y="1801453"/>
          <a:ext cx="10222520" cy="4680632"/>
        </p:xfrm>
        <a:graphic>
          <a:graphicData uri="http://schemas.openxmlformats.org/drawingml/2006/table">
            <a:tbl>
              <a:tblPr firstRow="1" firstCol="1" bandRow="1">
                <a:tableStyleId>{073A0DAA-6AF3-43AB-8588-CEC1D06C72B9}</a:tableStyleId>
              </a:tblPr>
              <a:tblGrid>
                <a:gridCol w="3485321">
                  <a:extLst>
                    <a:ext uri="{9D8B030D-6E8A-4147-A177-3AD203B41FA5}">
                      <a16:colId xmlns:a16="http://schemas.microsoft.com/office/drawing/2014/main" val="20000"/>
                    </a:ext>
                  </a:extLst>
                </a:gridCol>
                <a:gridCol w="6737199">
                  <a:extLst>
                    <a:ext uri="{9D8B030D-6E8A-4147-A177-3AD203B41FA5}">
                      <a16:colId xmlns:a16="http://schemas.microsoft.com/office/drawing/2014/main" val="20001"/>
                    </a:ext>
                  </a:extLst>
                </a:gridCol>
              </a:tblGrid>
              <a:tr h="828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Who may initiate crisis admission?</a:t>
                      </a:r>
                      <a:endParaRPr lang="en-US" sz="1300" b="1"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Law enforcement officer, licensed clinical practitioner, master’s level certified addictions professional for substance abuse services, or court.</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3096693496"/>
                  </a:ext>
                </a:extLst>
              </a:tr>
              <a:tr h="836311">
                <a:tc>
                  <a:txBody>
                    <a:bodyPr/>
                    <a:lstStyle/>
                    <a:p>
                      <a:pPr marL="0" marR="0">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Transportation for involuntary examination</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Designated law enforcement must transport examinees</a:t>
                      </a:r>
                      <a:r>
                        <a:rPr lang="en-US" sz="1300" baseline="0" dirty="0">
                          <a:effectLst/>
                          <a:latin typeface="Roboto" panose="02000000000000000000" pitchFamily="2" charset="0"/>
                          <a:ea typeface="Roboto" panose="02000000000000000000" pitchFamily="2" charset="0"/>
                        </a:rPr>
                        <a:t> unless county-approved transportation plans permits EMS or an alternative vendor. Individuals under voluntary status may be transported by a friend, family or themselves.</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0"/>
                  </a:ext>
                </a:extLst>
              </a:tr>
              <a:tr h="617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Marchman Act Facilities </a:t>
                      </a:r>
                      <a:endParaRPr lang="en-US" sz="1300" b="1" dirty="0">
                        <a:solidFill>
                          <a:schemeClr val="bg1"/>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Medical hospital licensed by AHCA, Addictions Receiving Facilities, or Detoxification Units licensed by DCF.</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256431138"/>
                  </a:ext>
                </a:extLst>
              </a:tr>
              <a:tr h="685189">
                <a:tc>
                  <a:txBody>
                    <a:bodyPr/>
                    <a:lstStyle/>
                    <a:p>
                      <a:pPr marL="0" marR="0">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Requirement to accept for crisis assessment/examination</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When no bed is available at an Addictions Receiving Facility individuals may be transported to a medical hospital, jail or home.</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1"/>
                  </a:ext>
                </a:extLst>
              </a:tr>
              <a:tr h="458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Maximum initial period of examination/ assessment</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Up to 5 days (for minors, exam must begin within</a:t>
                      </a:r>
                      <a:r>
                        <a:rPr lang="en-US" sz="1300" baseline="0" dirty="0">
                          <a:effectLst/>
                          <a:latin typeface="Roboto" panose="02000000000000000000" pitchFamily="2" charset="0"/>
                          <a:ea typeface="Roboto" panose="02000000000000000000" pitchFamily="2" charset="0"/>
                        </a:rPr>
                        <a:t> 12 hours of arrival).</a:t>
                      </a:r>
                      <a:endParaRPr lang="en-US" sz="1300" b="1" dirty="0">
                        <a:solidFill>
                          <a:schemeClr val="tx1">
                            <a:lumMod val="75000"/>
                          </a:schemeClr>
                        </a:solidFill>
                        <a:effectLst/>
                        <a:latin typeface="Roboto" panose="02000000000000000000" pitchFamily="2" charset="0"/>
                        <a:ea typeface="Roboto" panose="02000000000000000000" pitchFamily="2" charset="0"/>
                        <a:cs typeface="Arial" panose="020B0604020202020204" pitchFamily="34" charset="0"/>
                      </a:endParaRPr>
                    </a:p>
                  </a:txBody>
                  <a:tcPr marL="69527" marR="69527" marT="0" marB="0" anchor="ctr"/>
                </a:tc>
                <a:extLst>
                  <a:ext uri="{0D108BD9-81ED-4DB2-BD59-A6C34878D82A}">
                    <a16:rowId xmlns:a16="http://schemas.microsoft.com/office/drawing/2014/main" val="10002"/>
                  </a:ext>
                </a:extLst>
              </a:tr>
              <a:tr h="1254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Discharge planning</a:t>
                      </a:r>
                      <a:endParaRPr lang="en-US" sz="1300" b="1" dirty="0">
                        <a:solidFill>
                          <a:schemeClr val="bg1"/>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Providers can petition the court for an additional 7 days to complete the assessment and stabilization. Disposition must be as follows: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Discharge with appropriate referral to another treatment facility or service provider, or community services;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Voluntarily treatment; or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Involuntary treatment when authorized by the court.</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7"/>
                  </a:ext>
                </a:extLst>
              </a:tr>
            </a:tbl>
          </a:graphicData>
        </a:graphic>
      </p:graphicFrame>
      <p:sp>
        <p:nvSpPr>
          <p:cNvPr id="5" name="Slide Number Placeholder 2">
            <a:extLst>
              <a:ext uri="{FF2B5EF4-FFF2-40B4-BE49-F238E27FC236}">
                <a16:creationId xmlns:a16="http://schemas.microsoft.com/office/drawing/2014/main" id="{3D5851A4-B609-40EC-80B5-3DCA2E964AA9}"/>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10</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235565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0C8B-1190-4370-B1C3-AD35482EAB27}"/>
              </a:ext>
            </a:extLst>
          </p:cNvPr>
          <p:cNvSpPr>
            <a:spLocks noGrp="1"/>
          </p:cNvSpPr>
          <p:nvPr>
            <p:ph type="title"/>
          </p:nvPr>
        </p:nvSpPr>
        <p:spPr>
          <a:xfrm>
            <a:off x="1060400" y="681924"/>
            <a:ext cx="10071200" cy="763600"/>
          </a:xfrm>
        </p:spPr>
        <p:txBody>
          <a:bodyPr/>
          <a:lstStyle/>
          <a:p>
            <a:r>
              <a:rPr lang="en-US" dirty="0"/>
              <a:t>Unique Features of the Marchman Act</a:t>
            </a:r>
          </a:p>
        </p:txBody>
      </p:sp>
      <p:sp>
        <p:nvSpPr>
          <p:cNvPr id="3" name="Text Placeholder 2">
            <a:extLst>
              <a:ext uri="{FF2B5EF4-FFF2-40B4-BE49-F238E27FC236}">
                <a16:creationId xmlns:a16="http://schemas.microsoft.com/office/drawing/2014/main" id="{AEA033C4-A952-4088-93FF-92542672AF4A}"/>
              </a:ext>
            </a:extLst>
          </p:cNvPr>
          <p:cNvSpPr>
            <a:spLocks noGrp="1"/>
          </p:cNvSpPr>
          <p:nvPr>
            <p:ph type="body" sz="quarter" idx="10"/>
          </p:nvPr>
        </p:nvSpPr>
        <p:spPr>
          <a:xfrm>
            <a:off x="1608329" y="1700011"/>
            <a:ext cx="8982895" cy="4859629"/>
          </a:xfrm>
        </p:spPr>
        <p:txBody>
          <a:bodyPr/>
          <a:lstStyle/>
          <a:p>
            <a:pPr>
              <a:buClr>
                <a:srgbClr val="488F4D"/>
              </a:buClr>
            </a:pPr>
            <a:r>
              <a:rPr lang="en-US" sz="1867" dirty="0">
                <a:solidFill>
                  <a:srgbClr val="115BA4"/>
                </a:solidFill>
              </a:rPr>
              <a:t>Includes five procedures to obtain involuntary substance abuse assessment, stabilization and treatment.</a:t>
            </a:r>
          </a:p>
          <a:p>
            <a:pPr lvl="1">
              <a:buClr>
                <a:srgbClr val="488F4D"/>
              </a:buClr>
            </a:pPr>
            <a:r>
              <a:rPr lang="en-US" sz="1867" dirty="0">
                <a:solidFill>
                  <a:srgbClr val="115BA4"/>
                </a:solidFill>
              </a:rPr>
              <a:t>Protective custody</a:t>
            </a:r>
          </a:p>
          <a:p>
            <a:pPr lvl="1">
              <a:buClr>
                <a:srgbClr val="488F4D"/>
              </a:buClr>
            </a:pPr>
            <a:r>
              <a:rPr lang="en-US" sz="1867" dirty="0">
                <a:solidFill>
                  <a:srgbClr val="115BA4"/>
                </a:solidFill>
              </a:rPr>
              <a:t>Emergency admission</a:t>
            </a:r>
          </a:p>
          <a:p>
            <a:pPr lvl="1">
              <a:buClr>
                <a:srgbClr val="488F4D"/>
              </a:buClr>
            </a:pPr>
            <a:r>
              <a:rPr lang="en-US" sz="1867" dirty="0">
                <a:solidFill>
                  <a:srgbClr val="115BA4"/>
                </a:solidFill>
              </a:rPr>
              <a:t>Alternative assessment for minors</a:t>
            </a:r>
          </a:p>
          <a:p>
            <a:pPr lvl="2">
              <a:buClr>
                <a:srgbClr val="488F4D"/>
              </a:buClr>
            </a:pPr>
            <a:r>
              <a:rPr lang="en-US" sz="1867" dirty="0">
                <a:solidFill>
                  <a:srgbClr val="115BA4"/>
                </a:solidFill>
              </a:rPr>
              <a:t>Applications can be filed by parent, legal guardian</a:t>
            </a:r>
          </a:p>
          <a:p>
            <a:pPr lvl="2">
              <a:buClr>
                <a:srgbClr val="488F4D"/>
              </a:buClr>
            </a:pPr>
            <a:r>
              <a:rPr lang="en-US" sz="1867" dirty="0">
                <a:solidFill>
                  <a:srgbClr val="115BA4"/>
                </a:solidFill>
              </a:rPr>
              <a:t>Must be assessed within 72 hours of admission</a:t>
            </a:r>
          </a:p>
          <a:p>
            <a:pPr lvl="2">
              <a:buClr>
                <a:srgbClr val="488F4D"/>
              </a:buClr>
            </a:pPr>
            <a:r>
              <a:rPr lang="en-US" sz="1867" dirty="0">
                <a:solidFill>
                  <a:srgbClr val="115BA4"/>
                </a:solidFill>
              </a:rPr>
              <a:t>Can be retained for total of 5 days based on physician’s determination services are needed.</a:t>
            </a:r>
          </a:p>
          <a:p>
            <a:pPr lvl="1">
              <a:buClr>
                <a:srgbClr val="488F4D"/>
              </a:buClr>
            </a:pPr>
            <a:r>
              <a:rPr lang="en-US" sz="1867" dirty="0">
                <a:solidFill>
                  <a:srgbClr val="115BA4"/>
                </a:solidFill>
              </a:rPr>
              <a:t>Involuntary assessment and stabilization</a:t>
            </a:r>
          </a:p>
          <a:p>
            <a:pPr lvl="1">
              <a:buClr>
                <a:srgbClr val="488F4D"/>
              </a:buClr>
            </a:pPr>
            <a:r>
              <a:rPr lang="en-US" sz="1867" dirty="0">
                <a:solidFill>
                  <a:srgbClr val="115BA4"/>
                </a:solidFill>
              </a:rPr>
              <a:t>Involuntary treatment</a:t>
            </a:r>
          </a:p>
          <a:p>
            <a:pPr>
              <a:buClr>
                <a:srgbClr val="488F4D"/>
              </a:buClr>
            </a:pPr>
            <a:r>
              <a:rPr lang="en-US" sz="1867" dirty="0">
                <a:solidFill>
                  <a:srgbClr val="115BA4"/>
                </a:solidFill>
              </a:rPr>
              <a:t>The court may order individuals that meet the criteria for involuntary treatment to into treatment for up to 90 days and can extend an additional 90 days under certain circumstances. </a:t>
            </a:r>
          </a:p>
          <a:p>
            <a:endParaRPr lang="en-US" dirty="0"/>
          </a:p>
          <a:p>
            <a:endParaRPr lang="en-US" dirty="0"/>
          </a:p>
          <a:p>
            <a:pPr lvl="1"/>
            <a:endParaRPr lang="en-US" dirty="0"/>
          </a:p>
        </p:txBody>
      </p:sp>
      <p:sp>
        <p:nvSpPr>
          <p:cNvPr id="4" name="Slide Number Placeholder 2">
            <a:extLst>
              <a:ext uri="{FF2B5EF4-FFF2-40B4-BE49-F238E27FC236}">
                <a16:creationId xmlns:a16="http://schemas.microsoft.com/office/drawing/2014/main" id="{DBA52D67-354D-4850-82B0-2FDA2CFE1722}"/>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11</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214538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F13E-67A8-4BE9-8F1F-4A35A30474F2}"/>
              </a:ext>
            </a:extLst>
          </p:cNvPr>
          <p:cNvSpPr>
            <a:spLocks noGrp="1"/>
          </p:cNvSpPr>
          <p:nvPr>
            <p:ph type="title"/>
          </p:nvPr>
        </p:nvSpPr>
        <p:spPr>
          <a:xfrm>
            <a:off x="1060400" y="671592"/>
            <a:ext cx="10071200" cy="763600"/>
          </a:xfrm>
        </p:spPr>
        <p:txBody>
          <a:bodyPr/>
          <a:lstStyle/>
          <a:p>
            <a:r>
              <a:rPr lang="en-US" dirty="0"/>
              <a:t>Marchman Act Data</a:t>
            </a:r>
          </a:p>
        </p:txBody>
      </p:sp>
      <p:sp>
        <p:nvSpPr>
          <p:cNvPr id="3" name="Text Placeholder 2">
            <a:extLst>
              <a:ext uri="{FF2B5EF4-FFF2-40B4-BE49-F238E27FC236}">
                <a16:creationId xmlns:a16="http://schemas.microsoft.com/office/drawing/2014/main" id="{48B7136C-6306-4358-8D56-F55DDE44DDD8}"/>
              </a:ext>
            </a:extLst>
          </p:cNvPr>
          <p:cNvSpPr>
            <a:spLocks noGrp="1"/>
          </p:cNvSpPr>
          <p:nvPr>
            <p:ph type="body" sz="quarter" idx="10"/>
          </p:nvPr>
        </p:nvSpPr>
        <p:spPr>
          <a:xfrm>
            <a:off x="320299" y="1639441"/>
            <a:ext cx="11561735" cy="822883"/>
          </a:xfrm>
        </p:spPr>
        <p:txBody>
          <a:bodyPr/>
          <a:lstStyle/>
          <a:p>
            <a:pPr marL="169329" indent="0" algn="ctr">
              <a:buNone/>
            </a:pPr>
            <a:r>
              <a:rPr lang="en-US" dirty="0">
                <a:solidFill>
                  <a:schemeClr val="tx1"/>
                </a:solidFill>
              </a:rPr>
              <a:t>In SFY 2019-2020 there were a total of 9,268* court orders for Marchman Act. </a:t>
            </a:r>
          </a:p>
        </p:txBody>
      </p:sp>
      <p:grpSp>
        <p:nvGrpSpPr>
          <p:cNvPr id="4" name="Group 3">
            <a:extLst>
              <a:ext uri="{FF2B5EF4-FFF2-40B4-BE49-F238E27FC236}">
                <a16:creationId xmlns:a16="http://schemas.microsoft.com/office/drawing/2014/main" id="{C1149BE7-7D2E-4019-B51E-73F54374DD63}"/>
              </a:ext>
            </a:extLst>
          </p:cNvPr>
          <p:cNvGrpSpPr/>
          <p:nvPr/>
        </p:nvGrpSpPr>
        <p:grpSpPr>
          <a:xfrm>
            <a:off x="4948794" y="2626975"/>
            <a:ext cx="2182340" cy="2194560"/>
            <a:chOff x="3747590" y="2221506"/>
            <a:chExt cx="1636755" cy="1645920"/>
          </a:xfrm>
          <a:solidFill>
            <a:schemeClr val="tx1">
              <a:lumMod val="60000"/>
              <a:lumOff val="40000"/>
            </a:schemeClr>
          </a:solidFill>
        </p:grpSpPr>
        <p:sp>
          <p:nvSpPr>
            <p:cNvPr id="5" name="Google Shape;5481;p63">
              <a:extLst>
                <a:ext uri="{FF2B5EF4-FFF2-40B4-BE49-F238E27FC236}">
                  <a16:creationId xmlns:a16="http://schemas.microsoft.com/office/drawing/2014/main" id="{C820DCA0-5601-4FC9-A249-4869A6C512A5}"/>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0B73EB2E-B473-45DE-B18F-109C16757134}"/>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6293FFD3-F6C8-438C-9675-56EB0B89FCE4}"/>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4EAA6435-ABF8-4F45-8CF2-3D72E0B30AA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9" name="Group 8">
            <a:extLst>
              <a:ext uri="{FF2B5EF4-FFF2-40B4-BE49-F238E27FC236}">
                <a16:creationId xmlns:a16="http://schemas.microsoft.com/office/drawing/2014/main" id="{D89E7831-FCA6-4D0B-AF4A-27D5D4B37CBB}"/>
              </a:ext>
            </a:extLst>
          </p:cNvPr>
          <p:cNvGrpSpPr/>
          <p:nvPr/>
        </p:nvGrpSpPr>
        <p:grpSpPr>
          <a:xfrm>
            <a:off x="7739938" y="2634447"/>
            <a:ext cx="2182340" cy="2194560"/>
            <a:chOff x="5834859" y="2438630"/>
            <a:chExt cx="1636755" cy="1645920"/>
          </a:xfrm>
          <a:solidFill>
            <a:schemeClr val="accent3"/>
          </a:solidFill>
        </p:grpSpPr>
        <p:grpSp>
          <p:nvGrpSpPr>
            <p:cNvPr id="10" name="Google Shape;5480;p63">
              <a:extLst>
                <a:ext uri="{FF2B5EF4-FFF2-40B4-BE49-F238E27FC236}">
                  <a16:creationId xmlns:a16="http://schemas.microsoft.com/office/drawing/2014/main" id="{D52754E1-17AF-4AAE-ADA3-AD433C070058}"/>
                </a:ext>
              </a:extLst>
            </p:cNvPr>
            <p:cNvGrpSpPr>
              <a:grpSpLocks noChangeAspect="1"/>
            </p:cNvGrpSpPr>
            <p:nvPr/>
          </p:nvGrpSpPr>
          <p:grpSpPr>
            <a:xfrm>
              <a:off x="5834859" y="2438630"/>
              <a:ext cx="1636755" cy="1645920"/>
              <a:chOff x="4818100" y="1507675"/>
              <a:chExt cx="71225" cy="71625"/>
            </a:xfrm>
            <a:grpFill/>
          </p:grpSpPr>
          <p:sp>
            <p:nvSpPr>
              <p:cNvPr id="12" name="Google Shape;5481;p63">
                <a:extLst>
                  <a:ext uri="{FF2B5EF4-FFF2-40B4-BE49-F238E27FC236}">
                    <a16:creationId xmlns:a16="http://schemas.microsoft.com/office/drawing/2014/main" id="{7C07DE9F-F171-442C-87F0-0EA76DDC47FC}"/>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5482;p63">
                <a:extLst>
                  <a:ext uri="{FF2B5EF4-FFF2-40B4-BE49-F238E27FC236}">
                    <a16:creationId xmlns:a16="http://schemas.microsoft.com/office/drawing/2014/main" id="{C5376F8F-2192-4E42-A43A-FEA10FF8F931}"/>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5483;p63">
                <a:extLst>
                  <a:ext uri="{FF2B5EF4-FFF2-40B4-BE49-F238E27FC236}">
                    <a16:creationId xmlns:a16="http://schemas.microsoft.com/office/drawing/2014/main" id="{906A48E1-8EFF-4B1B-AC54-DB92D4164345}"/>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5484;p63">
                <a:extLst>
                  <a:ext uri="{FF2B5EF4-FFF2-40B4-BE49-F238E27FC236}">
                    <a16:creationId xmlns:a16="http://schemas.microsoft.com/office/drawing/2014/main" id="{E6271621-AA9F-430C-83F3-2D96981D114D}"/>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1" name="Graphic 10" descr="Children with solid fill">
              <a:extLst>
                <a:ext uri="{FF2B5EF4-FFF2-40B4-BE49-F238E27FC236}">
                  <a16:creationId xmlns:a16="http://schemas.microsoft.com/office/drawing/2014/main" id="{AAB369BA-42A3-4A31-938B-C729AF3AFE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38660" y="2831487"/>
              <a:ext cx="914400" cy="914400"/>
            </a:xfrm>
            <a:prstGeom prst="rect">
              <a:avLst/>
            </a:prstGeom>
          </p:spPr>
        </p:pic>
      </p:grpSp>
      <p:grpSp>
        <p:nvGrpSpPr>
          <p:cNvPr id="16" name="Group 15">
            <a:extLst>
              <a:ext uri="{FF2B5EF4-FFF2-40B4-BE49-F238E27FC236}">
                <a16:creationId xmlns:a16="http://schemas.microsoft.com/office/drawing/2014/main" id="{E64BE6A3-D7F3-4A73-981A-99F7BBF8B8E9}"/>
              </a:ext>
            </a:extLst>
          </p:cNvPr>
          <p:cNvGrpSpPr/>
          <p:nvPr/>
        </p:nvGrpSpPr>
        <p:grpSpPr>
          <a:xfrm>
            <a:off x="2139959" y="2634447"/>
            <a:ext cx="2182340" cy="2194560"/>
            <a:chOff x="1678420" y="2443226"/>
            <a:chExt cx="1636755" cy="1645920"/>
          </a:xfrm>
        </p:grpSpPr>
        <p:grpSp>
          <p:nvGrpSpPr>
            <p:cNvPr id="17" name="Google Shape;5480;p63">
              <a:extLst>
                <a:ext uri="{FF2B5EF4-FFF2-40B4-BE49-F238E27FC236}">
                  <a16:creationId xmlns:a16="http://schemas.microsoft.com/office/drawing/2014/main" id="{093B6E8D-698A-4885-8747-71A74A5BD94D}"/>
                </a:ext>
              </a:extLst>
            </p:cNvPr>
            <p:cNvGrpSpPr>
              <a:grpSpLocks noChangeAspect="1"/>
            </p:cNvGrpSpPr>
            <p:nvPr/>
          </p:nvGrpSpPr>
          <p:grpSpPr>
            <a:xfrm>
              <a:off x="1678420" y="2443226"/>
              <a:ext cx="1636755" cy="1645920"/>
              <a:chOff x="4818100" y="1507675"/>
              <a:chExt cx="71225" cy="71625"/>
            </a:xfrm>
          </p:grpSpPr>
          <p:sp>
            <p:nvSpPr>
              <p:cNvPr id="19" name="Google Shape;5481;p63">
                <a:extLst>
                  <a:ext uri="{FF2B5EF4-FFF2-40B4-BE49-F238E27FC236}">
                    <a16:creationId xmlns:a16="http://schemas.microsoft.com/office/drawing/2014/main" id="{C4EC1E85-8AA9-4E09-8D65-D53BAAB920B4}"/>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5">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5482;p63">
                <a:extLst>
                  <a:ext uri="{FF2B5EF4-FFF2-40B4-BE49-F238E27FC236}">
                    <a16:creationId xmlns:a16="http://schemas.microsoft.com/office/drawing/2014/main" id="{020E8499-A282-4FDA-9634-16E036F5A9A7}"/>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5">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5483;p63">
                <a:extLst>
                  <a:ext uri="{FF2B5EF4-FFF2-40B4-BE49-F238E27FC236}">
                    <a16:creationId xmlns:a16="http://schemas.microsoft.com/office/drawing/2014/main" id="{57E94B84-D53B-41FE-B076-07BF1D2DEA34}"/>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5">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22" name="Google Shape;5484;p63">
                <a:extLst>
                  <a:ext uri="{FF2B5EF4-FFF2-40B4-BE49-F238E27FC236}">
                    <a16:creationId xmlns:a16="http://schemas.microsoft.com/office/drawing/2014/main" id="{C601DD64-FED0-4333-9E76-F6BC0B9D724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5">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8" name="Graphic 17" descr="Group with solid fill">
              <a:extLst>
                <a:ext uri="{FF2B5EF4-FFF2-40B4-BE49-F238E27FC236}">
                  <a16:creationId xmlns:a16="http://schemas.microsoft.com/office/drawing/2014/main" id="{B259A3A9-C00A-4FDB-A6C8-5DAC5C9DCC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86091" y="2831487"/>
              <a:ext cx="914400" cy="914400"/>
            </a:xfrm>
            <a:prstGeom prst="rect">
              <a:avLst/>
            </a:prstGeom>
          </p:spPr>
        </p:pic>
      </p:grpSp>
      <p:sp>
        <p:nvSpPr>
          <p:cNvPr id="23" name="TextBox 22">
            <a:extLst>
              <a:ext uri="{FF2B5EF4-FFF2-40B4-BE49-F238E27FC236}">
                <a16:creationId xmlns:a16="http://schemas.microsoft.com/office/drawing/2014/main" id="{CAA6C76D-2793-4481-A647-AB6671369396}"/>
              </a:ext>
            </a:extLst>
          </p:cNvPr>
          <p:cNvSpPr txBox="1"/>
          <p:nvPr/>
        </p:nvSpPr>
        <p:spPr>
          <a:xfrm>
            <a:off x="2373544" y="4940801"/>
            <a:ext cx="1818488" cy="1036309"/>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3,914</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Dismissed before hearing</a:t>
            </a:r>
          </a:p>
        </p:txBody>
      </p:sp>
      <p:sp>
        <p:nvSpPr>
          <p:cNvPr id="24" name="TextBox 23">
            <a:extLst>
              <a:ext uri="{FF2B5EF4-FFF2-40B4-BE49-F238E27FC236}">
                <a16:creationId xmlns:a16="http://schemas.microsoft.com/office/drawing/2014/main" id="{2AF66197-FCFE-449D-BB9D-34078D869719}"/>
              </a:ext>
            </a:extLst>
          </p:cNvPr>
          <p:cNvSpPr txBox="1"/>
          <p:nvPr/>
        </p:nvSpPr>
        <p:spPr>
          <a:xfrm>
            <a:off x="5192537" y="4940802"/>
            <a:ext cx="1818488" cy="1036309"/>
          </a:xfrm>
          <a:prstGeom prst="rect">
            <a:avLst/>
          </a:prstGeom>
          <a:noFill/>
        </p:spPr>
        <p:txBody>
          <a:bodyPr wrap="square" rtlCol="0">
            <a:spAutoFit/>
          </a:bodyPr>
          <a:lstStyle/>
          <a:p>
            <a:pPr algn="ctr" defTabSz="1219170">
              <a:buClr>
                <a:srgbClr val="000000"/>
              </a:buClr>
            </a:pPr>
            <a:r>
              <a:rPr lang="en-US" sz="2400" b="1" kern="0" dirty="0">
                <a:solidFill>
                  <a:srgbClr val="115BA4">
                    <a:lumMod val="75000"/>
                  </a:srgbClr>
                </a:solidFill>
                <a:latin typeface="Roboto" panose="02000000000000000000" pitchFamily="2" charset="0"/>
                <a:ea typeface="Roboto" panose="02000000000000000000" pitchFamily="2" charset="0"/>
                <a:cs typeface="Arial"/>
                <a:sym typeface="Arial"/>
              </a:rPr>
              <a:t>5,287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Dismissed by judge</a:t>
            </a:r>
          </a:p>
        </p:txBody>
      </p:sp>
      <p:sp>
        <p:nvSpPr>
          <p:cNvPr id="25" name="TextBox 24">
            <a:extLst>
              <a:ext uri="{FF2B5EF4-FFF2-40B4-BE49-F238E27FC236}">
                <a16:creationId xmlns:a16="http://schemas.microsoft.com/office/drawing/2014/main" id="{D9085369-C56A-4CB6-A87A-E9243B44EFFC}"/>
              </a:ext>
            </a:extLst>
          </p:cNvPr>
          <p:cNvSpPr txBox="1"/>
          <p:nvPr/>
        </p:nvSpPr>
        <p:spPr>
          <a:xfrm>
            <a:off x="7979304" y="4940801"/>
            <a:ext cx="1818488" cy="1036309"/>
          </a:xfrm>
          <a:prstGeom prst="rect">
            <a:avLst/>
          </a:prstGeom>
          <a:noFill/>
        </p:spPr>
        <p:txBody>
          <a:bodyPr wrap="square" rtlCol="0">
            <a:spAutoFit/>
          </a:bodyPr>
          <a:lstStyle/>
          <a:p>
            <a:pPr algn="ctr" defTabSz="1219170">
              <a:buClr>
                <a:srgbClr val="000000"/>
              </a:buClr>
            </a:pPr>
            <a:r>
              <a:rPr lang="en-US" sz="2400" b="1" kern="0" dirty="0">
                <a:solidFill>
                  <a:srgbClr val="4472C4">
                    <a:lumMod val="50000"/>
                  </a:srgbClr>
                </a:solidFill>
                <a:latin typeface="Roboto" panose="02000000000000000000" pitchFamily="2" charset="0"/>
                <a:ea typeface="Roboto" panose="02000000000000000000" pitchFamily="2" charset="0"/>
                <a:cs typeface="Arial"/>
                <a:sym typeface="Arial"/>
              </a:rPr>
              <a:t>92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Disposed by non-jury trial</a:t>
            </a:r>
          </a:p>
        </p:txBody>
      </p:sp>
      <p:pic>
        <p:nvPicPr>
          <p:cNvPr id="26" name="Graphic 25" descr="Group with solid fill">
            <a:extLst>
              <a:ext uri="{FF2B5EF4-FFF2-40B4-BE49-F238E27FC236}">
                <a16:creationId xmlns:a16="http://schemas.microsoft.com/office/drawing/2014/main" id="{D30E418E-BFCA-43CF-808E-B41557B569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97036" y="3172545"/>
            <a:ext cx="1219200" cy="1219200"/>
          </a:xfrm>
          <a:prstGeom prst="rect">
            <a:avLst/>
          </a:prstGeom>
        </p:spPr>
      </p:pic>
      <p:sp>
        <p:nvSpPr>
          <p:cNvPr id="27" name="TextBox 26">
            <a:extLst>
              <a:ext uri="{FF2B5EF4-FFF2-40B4-BE49-F238E27FC236}">
                <a16:creationId xmlns:a16="http://schemas.microsoft.com/office/drawing/2014/main" id="{F54BA270-1A20-4492-AB56-39B4CBCB4BA5}"/>
              </a:ext>
            </a:extLst>
          </p:cNvPr>
          <p:cNvSpPr txBox="1"/>
          <p:nvPr/>
        </p:nvSpPr>
        <p:spPr>
          <a:xfrm>
            <a:off x="164779" y="6348190"/>
            <a:ext cx="4006091" cy="297454"/>
          </a:xfrm>
          <a:prstGeom prst="rect">
            <a:avLst/>
          </a:prstGeom>
          <a:noFill/>
        </p:spPr>
        <p:txBody>
          <a:bodyPr wrap="square" rtlCol="0">
            <a:spAutoFit/>
          </a:bodyPr>
          <a:lstStyle/>
          <a:p>
            <a:pPr defTabSz="1219170">
              <a:buClr>
                <a:srgbClr val="000000"/>
              </a:buClr>
            </a:pPr>
            <a:r>
              <a:rPr lang="en-US" sz="1333" kern="0" dirty="0">
                <a:solidFill>
                  <a:prstClr val="white">
                    <a:lumMod val="50000"/>
                  </a:prstClr>
                </a:solidFill>
                <a:latin typeface="Arial"/>
                <a:cs typeface="Arial"/>
                <a:sym typeface="Arial"/>
              </a:rPr>
              <a:t>*Source: Office of State Court Administrator</a:t>
            </a:r>
          </a:p>
        </p:txBody>
      </p:sp>
      <p:sp>
        <p:nvSpPr>
          <p:cNvPr id="28" name="Slide Number Placeholder 2">
            <a:extLst>
              <a:ext uri="{FF2B5EF4-FFF2-40B4-BE49-F238E27FC236}">
                <a16:creationId xmlns:a16="http://schemas.microsoft.com/office/drawing/2014/main" id="{6DAEEBC9-3BF4-4946-8B40-AB1B67319FC1}"/>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12</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20832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ED6E-1378-4A3E-AE77-4BF854AF7C43}"/>
              </a:ext>
            </a:extLst>
          </p:cNvPr>
          <p:cNvSpPr>
            <a:spLocks noGrp="1"/>
          </p:cNvSpPr>
          <p:nvPr>
            <p:ph type="title"/>
          </p:nvPr>
        </p:nvSpPr>
        <p:spPr/>
        <p:txBody>
          <a:bodyPr/>
          <a:lstStyle/>
          <a:p>
            <a:r>
              <a:rPr lang="en-US" dirty="0"/>
              <a:t>Training</a:t>
            </a:r>
          </a:p>
        </p:txBody>
      </p:sp>
      <p:sp>
        <p:nvSpPr>
          <p:cNvPr id="3" name="Text Placeholder 2">
            <a:extLst>
              <a:ext uri="{FF2B5EF4-FFF2-40B4-BE49-F238E27FC236}">
                <a16:creationId xmlns:a16="http://schemas.microsoft.com/office/drawing/2014/main" id="{108F3F3A-D209-4FAB-81F2-C0FDDE1FEE78}"/>
              </a:ext>
            </a:extLst>
          </p:cNvPr>
          <p:cNvSpPr>
            <a:spLocks noGrp="1"/>
          </p:cNvSpPr>
          <p:nvPr>
            <p:ph type="body" sz="quarter" idx="10"/>
          </p:nvPr>
        </p:nvSpPr>
        <p:spPr>
          <a:xfrm>
            <a:off x="1509184" y="1607127"/>
            <a:ext cx="8100483" cy="4890655"/>
          </a:xfrm>
        </p:spPr>
        <p:txBody>
          <a:bodyPr/>
          <a:lstStyle/>
          <a:p>
            <a:pPr>
              <a:buClr>
                <a:schemeClr val="accent6">
                  <a:lumMod val="75000"/>
                </a:schemeClr>
              </a:buClr>
            </a:pPr>
            <a:r>
              <a:rPr lang="en-US" dirty="0">
                <a:solidFill>
                  <a:schemeClr val="tx1"/>
                </a:solidFill>
              </a:rPr>
              <a:t>Training is one of the responsibilities of the office and is frequently requested by providers and system partners.</a:t>
            </a:r>
          </a:p>
          <a:p>
            <a:pPr>
              <a:buClr>
                <a:schemeClr val="accent6">
                  <a:lumMod val="75000"/>
                </a:schemeClr>
              </a:buClr>
            </a:pPr>
            <a:r>
              <a:rPr lang="en-US" dirty="0">
                <a:solidFill>
                  <a:schemeClr val="tx1"/>
                </a:solidFill>
              </a:rPr>
              <a:t>Training has been made available through our workforce development contract with the Florida Certification Board. This is a free, online option for training for anyone who is interested. Training can be completed at any time, started and stopped as convenient for the user.</a:t>
            </a:r>
          </a:p>
          <a:p>
            <a:pPr>
              <a:buClr>
                <a:schemeClr val="accent6">
                  <a:lumMod val="75000"/>
                </a:schemeClr>
              </a:buClr>
            </a:pPr>
            <a:r>
              <a:rPr lang="en-US" dirty="0">
                <a:solidFill>
                  <a:schemeClr val="tx1"/>
                </a:solidFill>
              </a:rPr>
              <a:t>There are a variety of course topics to choose from including</a:t>
            </a:r>
          </a:p>
          <a:p>
            <a:pPr lvl="1">
              <a:buClr>
                <a:schemeClr val="accent6">
                  <a:lumMod val="75000"/>
                </a:schemeClr>
              </a:buClr>
            </a:pPr>
            <a:r>
              <a:rPr lang="en-US" dirty="0">
                <a:solidFill>
                  <a:schemeClr val="tx1"/>
                </a:solidFill>
              </a:rPr>
              <a:t>Introduction to Baker Act</a:t>
            </a:r>
          </a:p>
          <a:p>
            <a:pPr lvl="1">
              <a:buClr>
                <a:schemeClr val="accent6">
                  <a:lumMod val="75000"/>
                </a:schemeClr>
              </a:buClr>
            </a:pPr>
            <a:r>
              <a:rPr lang="en-US" dirty="0">
                <a:solidFill>
                  <a:schemeClr val="tx1"/>
                </a:solidFill>
              </a:rPr>
              <a:t>Marchman Act Basics</a:t>
            </a:r>
          </a:p>
          <a:p>
            <a:pPr lvl="1">
              <a:buClr>
                <a:schemeClr val="accent6">
                  <a:lumMod val="75000"/>
                </a:schemeClr>
              </a:buClr>
            </a:pPr>
            <a:r>
              <a:rPr lang="en-US" dirty="0">
                <a:solidFill>
                  <a:schemeClr val="tx1"/>
                </a:solidFill>
              </a:rPr>
              <a:t>Law Enforcement and the Baker Act</a:t>
            </a:r>
          </a:p>
          <a:p>
            <a:pPr lvl="1">
              <a:buClr>
                <a:schemeClr val="accent6">
                  <a:lumMod val="75000"/>
                </a:schemeClr>
              </a:buClr>
            </a:pPr>
            <a:r>
              <a:rPr lang="en-US" dirty="0">
                <a:solidFill>
                  <a:schemeClr val="tx1"/>
                </a:solidFill>
              </a:rPr>
              <a:t>Law Enforcement and the Baker Act- Refresher</a:t>
            </a:r>
          </a:p>
          <a:p>
            <a:pPr lvl="1">
              <a:buClr>
                <a:schemeClr val="accent6">
                  <a:lumMod val="75000"/>
                </a:schemeClr>
              </a:buClr>
            </a:pPr>
            <a:r>
              <a:rPr lang="en-US" dirty="0">
                <a:solidFill>
                  <a:schemeClr val="tx1"/>
                </a:solidFill>
              </a:rPr>
              <a:t>Minors and the Baker Act</a:t>
            </a:r>
          </a:p>
          <a:p>
            <a:pPr lvl="1">
              <a:buClr>
                <a:schemeClr val="accent6">
                  <a:lumMod val="75000"/>
                </a:schemeClr>
              </a:buClr>
            </a:pPr>
            <a:r>
              <a:rPr lang="en-US" dirty="0">
                <a:solidFill>
                  <a:schemeClr val="tx1"/>
                </a:solidFill>
              </a:rPr>
              <a:t>Emergency Medical Treatment: Baker Act and Marchman Act</a:t>
            </a:r>
          </a:p>
          <a:p>
            <a:pPr lvl="1">
              <a:buClr>
                <a:schemeClr val="accent6">
                  <a:lumMod val="75000"/>
                </a:schemeClr>
              </a:buClr>
            </a:pPr>
            <a:r>
              <a:rPr lang="en-US" dirty="0">
                <a:solidFill>
                  <a:schemeClr val="tx1"/>
                </a:solidFill>
              </a:rPr>
              <a:t>Marchman Act Basic- Refresher</a:t>
            </a:r>
          </a:p>
          <a:p>
            <a:pPr lvl="1">
              <a:buClr>
                <a:schemeClr val="accent6">
                  <a:lumMod val="75000"/>
                </a:schemeClr>
              </a:buClr>
            </a:pPr>
            <a:r>
              <a:rPr lang="en-US" dirty="0">
                <a:solidFill>
                  <a:schemeClr val="tx1"/>
                </a:solidFill>
              </a:rPr>
              <a:t>Guardian Advocate and the Marchman Act</a:t>
            </a:r>
          </a:p>
          <a:p>
            <a:pPr lvl="1">
              <a:buClr>
                <a:schemeClr val="accent6">
                  <a:lumMod val="75000"/>
                </a:schemeClr>
              </a:buClr>
            </a:pPr>
            <a:r>
              <a:rPr lang="en-US" dirty="0">
                <a:solidFill>
                  <a:schemeClr val="tx1"/>
                </a:solidFill>
              </a:rPr>
              <a:t>Guardian Advocate and the Baker Act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5705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EAE0-02BC-4298-AD9B-BD82C7D4E8FC}"/>
              </a:ext>
            </a:extLst>
          </p:cNvPr>
          <p:cNvSpPr>
            <a:spLocks noGrp="1"/>
          </p:cNvSpPr>
          <p:nvPr>
            <p:ph type="title"/>
          </p:nvPr>
        </p:nvSpPr>
        <p:spPr/>
        <p:txBody>
          <a:bodyPr/>
          <a:lstStyle/>
          <a:p>
            <a:r>
              <a:rPr lang="en-US" dirty="0"/>
              <a:t>Other Resources</a:t>
            </a:r>
          </a:p>
        </p:txBody>
      </p:sp>
      <p:sp>
        <p:nvSpPr>
          <p:cNvPr id="3" name="Text Placeholder 2">
            <a:extLst>
              <a:ext uri="{FF2B5EF4-FFF2-40B4-BE49-F238E27FC236}">
                <a16:creationId xmlns:a16="http://schemas.microsoft.com/office/drawing/2014/main" id="{A3320EDC-B21F-4764-BD9D-DA9761972CC2}"/>
              </a:ext>
            </a:extLst>
          </p:cNvPr>
          <p:cNvSpPr>
            <a:spLocks noGrp="1"/>
          </p:cNvSpPr>
          <p:nvPr>
            <p:ph type="body" sz="quarter" idx="10"/>
          </p:nvPr>
        </p:nvSpPr>
        <p:spPr>
          <a:xfrm>
            <a:off x="1509184" y="1787237"/>
            <a:ext cx="8100483" cy="3967982"/>
          </a:xfrm>
        </p:spPr>
        <p:txBody>
          <a:bodyPr/>
          <a:lstStyle/>
          <a:p>
            <a:pPr>
              <a:buClr>
                <a:schemeClr val="accent6">
                  <a:lumMod val="75000"/>
                </a:schemeClr>
              </a:buClr>
            </a:pPr>
            <a:r>
              <a:rPr lang="en-US" sz="2000" dirty="0">
                <a:solidFill>
                  <a:schemeClr val="tx1"/>
                </a:solidFill>
              </a:rPr>
              <a:t>Baker Act Manual</a:t>
            </a:r>
          </a:p>
          <a:p>
            <a:pPr>
              <a:buClr>
                <a:schemeClr val="accent6">
                  <a:lumMod val="75000"/>
                </a:schemeClr>
              </a:buClr>
            </a:pPr>
            <a:r>
              <a:rPr lang="en-US" sz="2000" dirty="0">
                <a:solidFill>
                  <a:schemeClr val="tx1"/>
                </a:solidFill>
              </a:rPr>
              <a:t>Baker Act Frequently Asked Questions</a:t>
            </a:r>
          </a:p>
          <a:p>
            <a:pPr>
              <a:buClr>
                <a:schemeClr val="accent6">
                  <a:lumMod val="75000"/>
                </a:schemeClr>
              </a:buClr>
            </a:pPr>
            <a:r>
              <a:rPr lang="en-US" sz="2000" dirty="0">
                <a:solidFill>
                  <a:schemeClr val="tx1"/>
                </a:solidFill>
              </a:rPr>
              <a:t>Marchman Act User Reference Guide</a:t>
            </a:r>
          </a:p>
          <a:p>
            <a:pPr>
              <a:buClr>
                <a:schemeClr val="accent6">
                  <a:lumMod val="75000"/>
                </a:schemeClr>
              </a:buClr>
            </a:pPr>
            <a:r>
              <a:rPr lang="en-US" sz="2000" dirty="0">
                <a:solidFill>
                  <a:schemeClr val="tx1"/>
                </a:solidFill>
              </a:rPr>
              <a:t>Forms</a:t>
            </a:r>
          </a:p>
          <a:p>
            <a:pPr>
              <a:buClr>
                <a:schemeClr val="accent6">
                  <a:lumMod val="75000"/>
                </a:schemeClr>
              </a:buClr>
            </a:pPr>
            <a:r>
              <a:rPr lang="en-US" sz="2000" dirty="0">
                <a:solidFill>
                  <a:schemeClr val="tx1"/>
                </a:solidFill>
              </a:rPr>
              <a:t>Annual Reports</a:t>
            </a:r>
          </a:p>
          <a:p>
            <a:endParaRPr lang="en-US" dirty="0"/>
          </a:p>
        </p:txBody>
      </p:sp>
    </p:spTree>
    <p:extLst>
      <p:ext uri="{BB962C8B-B14F-4D97-AF65-F5344CB8AC3E}">
        <p14:creationId xmlns:p14="http://schemas.microsoft.com/office/powerpoint/2010/main" val="98417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400" y="749066"/>
            <a:ext cx="10071200" cy="763600"/>
          </a:xfrm>
        </p:spPr>
        <p:txBody>
          <a:bodyPr>
            <a:normAutofit/>
          </a:bodyPr>
          <a:lstStyle/>
          <a:p>
            <a:pPr algn="ctr"/>
            <a:r>
              <a:rPr lang="en-US" dirty="0"/>
              <a:t>SAMH Services Array</a:t>
            </a:r>
          </a:p>
        </p:txBody>
      </p:sp>
      <p:sp>
        <p:nvSpPr>
          <p:cNvPr id="3" name="Content Placeholder 2"/>
          <p:cNvSpPr>
            <a:spLocks noGrp="1"/>
          </p:cNvSpPr>
          <p:nvPr>
            <p:ph idx="1"/>
          </p:nvPr>
        </p:nvSpPr>
        <p:spPr>
          <a:xfrm>
            <a:off x="1981200" y="1355269"/>
            <a:ext cx="8229600" cy="5098540"/>
          </a:xfrm>
        </p:spPr>
        <p:txBody>
          <a:bodyPr>
            <a:noAutofit/>
          </a:bodyPr>
          <a:lstStyle/>
          <a:p>
            <a:pPr lvl="0">
              <a:buClr>
                <a:schemeClr val="accent6">
                  <a:lumMod val="75000"/>
                </a:schemeClr>
              </a:buClr>
              <a:buSzPct val="120000"/>
            </a:pPr>
            <a:r>
              <a:rPr lang="en-US" sz="2400" dirty="0">
                <a:solidFill>
                  <a:schemeClr val="tx1"/>
                </a:solidFill>
                <a:latin typeface="+mn-lt"/>
              </a:rPr>
              <a:t>Adult Mental Health</a:t>
            </a:r>
          </a:p>
          <a:p>
            <a:pPr lvl="0">
              <a:buSzPct val="120000"/>
            </a:pPr>
            <a:endParaRPr lang="en-US" dirty="0"/>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Adult Substance Abuse</a:t>
            </a:r>
          </a:p>
          <a:p>
            <a:pPr lvl="0">
              <a:buSzPct val="120000"/>
            </a:pPr>
            <a:endParaRPr lang="en-US" dirty="0"/>
          </a:p>
          <a:p>
            <a:pPr marL="0" indent="0">
              <a:buSzPct val="120000"/>
              <a:buNone/>
            </a:pPr>
            <a:endParaRPr lang="en-US" sz="1200" dirty="0">
              <a:latin typeface="+mj-lt"/>
            </a:endParaRPr>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Children’s Mental Health</a:t>
            </a:r>
          </a:p>
          <a:p>
            <a:pPr lvl="0">
              <a:buSzPct val="120000"/>
            </a:pPr>
            <a:endParaRPr lang="en-US" sz="2400" dirty="0">
              <a:latin typeface="+mj-lt"/>
            </a:endParaRPr>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Children’s Substance Abuse</a:t>
            </a:r>
          </a:p>
          <a:p>
            <a:pPr lvl="0">
              <a:buSzPct val="120000"/>
            </a:pPr>
            <a:endParaRPr lang="en-US" dirty="0"/>
          </a:p>
          <a:p>
            <a:pPr marL="0" indent="0">
              <a:buSzPct val="120000"/>
              <a:buNone/>
            </a:pPr>
            <a:r>
              <a:rPr lang="en-US" dirty="0"/>
              <a:t>	</a:t>
            </a:r>
          </a:p>
          <a:p>
            <a:endParaRPr lang="en-US" dirty="0"/>
          </a:p>
        </p:txBody>
      </p:sp>
      <p:graphicFrame>
        <p:nvGraphicFramePr>
          <p:cNvPr id="4" name="Diagram 3"/>
          <p:cNvGraphicFramePr/>
          <p:nvPr>
            <p:extLst>
              <p:ext uri="{D42A27DB-BD31-4B8C-83A1-F6EECF244321}">
                <p14:modId xmlns:p14="http://schemas.microsoft.com/office/powerpoint/2010/main" val="180995423"/>
              </p:ext>
            </p:extLst>
          </p:nvPr>
        </p:nvGraphicFramePr>
        <p:xfrm>
          <a:off x="1993127" y="1944100"/>
          <a:ext cx="8458200" cy="450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965542526"/>
              </p:ext>
            </p:extLst>
          </p:nvPr>
        </p:nvGraphicFramePr>
        <p:xfrm>
          <a:off x="1866900" y="2981738"/>
          <a:ext cx="8458200" cy="71396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Diagram 5"/>
          <p:cNvGraphicFramePr/>
          <p:nvPr>
            <p:extLst>
              <p:ext uri="{D42A27DB-BD31-4B8C-83A1-F6EECF244321}">
                <p14:modId xmlns:p14="http://schemas.microsoft.com/office/powerpoint/2010/main" val="1237172194"/>
              </p:ext>
            </p:extLst>
          </p:nvPr>
        </p:nvGraphicFramePr>
        <p:xfrm>
          <a:off x="1764527" y="4160234"/>
          <a:ext cx="8686800" cy="8845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Diagram 6"/>
          <p:cNvGraphicFramePr/>
          <p:nvPr>
            <p:extLst>
              <p:ext uri="{D42A27DB-BD31-4B8C-83A1-F6EECF244321}">
                <p14:modId xmlns:p14="http://schemas.microsoft.com/office/powerpoint/2010/main" val="421165013"/>
              </p:ext>
            </p:extLst>
          </p:nvPr>
        </p:nvGraphicFramePr>
        <p:xfrm>
          <a:off x="1993127" y="5511933"/>
          <a:ext cx="8458200" cy="8382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57241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36867-4CF7-4DD7-8DEC-07971C5090C1}"/>
              </a:ext>
            </a:extLst>
          </p:cNvPr>
          <p:cNvSpPr>
            <a:spLocks noGrp="1"/>
          </p:cNvSpPr>
          <p:nvPr>
            <p:ph type="title"/>
          </p:nvPr>
        </p:nvSpPr>
        <p:spPr/>
        <p:txBody>
          <a:bodyPr/>
          <a:lstStyle/>
          <a:p>
            <a:r>
              <a:rPr lang="en-US" dirty="0"/>
              <a:t>Department’s Role</a:t>
            </a:r>
          </a:p>
        </p:txBody>
      </p:sp>
      <p:sp>
        <p:nvSpPr>
          <p:cNvPr id="3" name="Text Placeholder 2">
            <a:extLst>
              <a:ext uri="{FF2B5EF4-FFF2-40B4-BE49-F238E27FC236}">
                <a16:creationId xmlns:a16="http://schemas.microsoft.com/office/drawing/2014/main" id="{995A97C1-90E3-46C5-A554-D345AB5B78D0}"/>
              </a:ext>
            </a:extLst>
          </p:cNvPr>
          <p:cNvSpPr>
            <a:spLocks noGrp="1"/>
          </p:cNvSpPr>
          <p:nvPr>
            <p:ph type="body" sz="quarter" idx="10"/>
          </p:nvPr>
        </p:nvSpPr>
        <p:spPr>
          <a:xfrm>
            <a:off x="848140" y="1762539"/>
            <a:ext cx="9356034" cy="4776806"/>
          </a:xfrm>
        </p:spPr>
        <p:txBody>
          <a:bodyPr/>
          <a:lstStyle/>
          <a:p>
            <a:pPr>
              <a:buClr>
                <a:schemeClr val="accent6">
                  <a:lumMod val="75000"/>
                </a:schemeClr>
              </a:buClr>
            </a:pPr>
            <a:r>
              <a:rPr lang="en-US" sz="2000" dirty="0">
                <a:solidFill>
                  <a:schemeClr val="tx1"/>
                </a:solidFill>
              </a:rPr>
              <a:t>Publish and distribute an information handbook</a:t>
            </a:r>
          </a:p>
          <a:p>
            <a:pPr>
              <a:buClr>
                <a:schemeClr val="accent6">
                  <a:lumMod val="75000"/>
                </a:schemeClr>
              </a:buClr>
            </a:pPr>
            <a:r>
              <a:rPr lang="en-US" sz="2000" dirty="0">
                <a:solidFill>
                  <a:schemeClr val="tx1"/>
                </a:solidFill>
              </a:rPr>
              <a:t>Adopt rules:</a:t>
            </a:r>
          </a:p>
          <a:p>
            <a:pPr lvl="1">
              <a:buClr>
                <a:schemeClr val="accent6">
                  <a:lumMod val="75000"/>
                </a:schemeClr>
              </a:buClr>
            </a:pPr>
            <a:r>
              <a:rPr lang="en-US" sz="2000" dirty="0">
                <a:solidFill>
                  <a:schemeClr val="tx1"/>
                </a:solidFill>
              </a:rPr>
              <a:t>Establish forms and procedures relating to the rights and privileges of individuals served</a:t>
            </a:r>
          </a:p>
          <a:p>
            <a:pPr lvl="1">
              <a:buClr>
                <a:schemeClr val="accent6">
                  <a:lumMod val="75000"/>
                </a:schemeClr>
              </a:buClr>
            </a:pPr>
            <a:r>
              <a:rPr lang="en-US" sz="2000" dirty="0">
                <a:solidFill>
                  <a:schemeClr val="tx1"/>
                </a:solidFill>
              </a:rPr>
              <a:t>Establish minimum standards for services provided by a mental health overlay program or a mobile crisis response services</a:t>
            </a:r>
          </a:p>
          <a:p>
            <a:pPr>
              <a:buClr>
                <a:schemeClr val="accent6">
                  <a:lumMod val="75000"/>
                </a:schemeClr>
              </a:buClr>
            </a:pPr>
            <a:r>
              <a:rPr lang="en-US" sz="2000" dirty="0">
                <a:solidFill>
                  <a:schemeClr val="tx1"/>
                </a:solidFill>
              </a:rPr>
              <a:t>Designate receiving facilities and treatment facilities</a:t>
            </a:r>
          </a:p>
          <a:p>
            <a:pPr>
              <a:buClr>
                <a:schemeClr val="accent6">
                  <a:lumMod val="75000"/>
                </a:schemeClr>
              </a:buClr>
            </a:pPr>
            <a:r>
              <a:rPr lang="en-US" sz="2000" dirty="0">
                <a:solidFill>
                  <a:schemeClr val="tx1"/>
                </a:solidFill>
              </a:rPr>
              <a:t>Receive and maintain copies of Baker Act initiation forms to be used to prepare an annual report analyzing the data for the Legislature</a:t>
            </a:r>
          </a:p>
          <a:p>
            <a:pPr>
              <a:buClr>
                <a:schemeClr val="accent6">
                  <a:lumMod val="75000"/>
                </a:schemeClr>
              </a:buClr>
            </a:pPr>
            <a:r>
              <a:rPr lang="en-US" sz="2000" dirty="0">
                <a:solidFill>
                  <a:schemeClr val="tx1"/>
                </a:solidFill>
              </a:rPr>
              <a:t>Analyze data of involuntary examination of children and students who are removed from a school; identify trends and cases of repeated initiations on the same child or student; study root causes and submit a report on findings and recommendation to the Governor and Legislature each off numbered year. </a:t>
            </a:r>
          </a:p>
          <a:p>
            <a:endParaRPr lang="en-US" dirty="0"/>
          </a:p>
          <a:p>
            <a:pPr lvl="1"/>
            <a:endParaRPr lang="en-US" dirty="0"/>
          </a:p>
        </p:txBody>
      </p:sp>
    </p:spTree>
    <p:extLst>
      <p:ext uri="{BB962C8B-B14F-4D97-AF65-F5344CB8AC3E}">
        <p14:creationId xmlns:p14="http://schemas.microsoft.com/office/powerpoint/2010/main" val="34098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D81B-3FE1-482E-AA71-7C90BE961B0F}"/>
              </a:ext>
            </a:extLst>
          </p:cNvPr>
          <p:cNvSpPr>
            <a:spLocks noGrp="1"/>
          </p:cNvSpPr>
          <p:nvPr>
            <p:ph type="title"/>
          </p:nvPr>
        </p:nvSpPr>
        <p:spPr/>
        <p:txBody>
          <a:bodyPr/>
          <a:lstStyle/>
          <a:p>
            <a:r>
              <a:rPr lang="en-US" dirty="0"/>
              <a:t>Baker Act Overview</a:t>
            </a:r>
          </a:p>
        </p:txBody>
      </p:sp>
      <p:sp>
        <p:nvSpPr>
          <p:cNvPr id="3" name="Text Placeholder 2">
            <a:extLst>
              <a:ext uri="{FF2B5EF4-FFF2-40B4-BE49-F238E27FC236}">
                <a16:creationId xmlns:a16="http://schemas.microsoft.com/office/drawing/2014/main" id="{E430EC3E-7A37-4FF1-BEB7-0E5C5F8F95D7}"/>
              </a:ext>
            </a:extLst>
          </p:cNvPr>
          <p:cNvSpPr>
            <a:spLocks noGrp="1"/>
          </p:cNvSpPr>
          <p:nvPr>
            <p:ph type="body" sz="quarter" idx="10"/>
          </p:nvPr>
        </p:nvSpPr>
        <p:spPr>
          <a:xfrm>
            <a:off x="530087" y="1696278"/>
            <a:ext cx="10164417" cy="4704521"/>
          </a:xfrm>
        </p:spPr>
        <p:txBody>
          <a:bodyPr/>
          <a:lstStyle/>
          <a:p>
            <a:pPr indent="-457200">
              <a:lnSpc>
                <a:spcPct val="100000"/>
              </a:lnSpc>
              <a:spcBef>
                <a:spcPct val="20000"/>
              </a:spcBef>
              <a:buClr>
                <a:srgbClr val="488F4D"/>
              </a:buClr>
              <a:buSzTx/>
              <a:defRPr/>
            </a:pPr>
            <a:r>
              <a:rPr kumimoji="0" lang="en-US" sz="3000" i="0" u="none" strike="noStrike" kern="1200" cap="none" spc="0" normalizeH="0" baseline="0" noProof="0" dirty="0">
                <a:ln>
                  <a:noFill/>
                </a:ln>
                <a:solidFill>
                  <a:srgbClr val="115BA4"/>
                </a:solidFill>
                <a:effectLst/>
                <a:uLnTx/>
                <a:uFillTx/>
                <a:latin typeface="Roboto" panose="02000000000000000000" pitchFamily="2" charset="0"/>
                <a:ea typeface="Roboto" panose="02000000000000000000" pitchFamily="2" charset="0"/>
                <a:cs typeface="Times New Roman" pitchFamily="18" charset="0"/>
              </a:rPr>
              <a:t>Balances liberty interests against safety of individual and society.</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The Baker Act and Marchman Act are the only ways an individual can be held without being arrested for a crime. </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Typically, treatment must be voluntary, unless certain circumstances exist</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Follow up after a Baker Act or Marchman Act is also voluntary, also unless there is a court order for treatment</a:t>
            </a:r>
          </a:p>
          <a:p>
            <a:pPr indent="-457200">
              <a:lnSpc>
                <a:spcPct val="100000"/>
              </a:lnSpc>
              <a:spcBef>
                <a:spcPct val="20000"/>
              </a:spcBef>
              <a:buClr>
                <a:srgbClr val="488F4D"/>
              </a:buClr>
              <a:buSzTx/>
              <a:defRPr/>
            </a:pPr>
            <a:endParaRPr lang="en-US" sz="3000" b="1" kern="1200" dirty="0">
              <a:solidFill>
                <a:srgbClr val="115BA4"/>
              </a:solidFill>
              <a:latin typeface="Times New Roman" pitchFamily="18" charset="0"/>
              <a:ea typeface="+mn-ea"/>
              <a:cs typeface="Times New Roman" pitchFamily="18" charset="0"/>
            </a:endParaRPr>
          </a:p>
          <a:p>
            <a:pPr indent="-457200">
              <a:lnSpc>
                <a:spcPct val="100000"/>
              </a:lnSpc>
              <a:spcBef>
                <a:spcPct val="20000"/>
              </a:spcBef>
              <a:buClr>
                <a:srgbClr val="488F4D"/>
              </a:buClr>
              <a:buSzTx/>
              <a:defRPr/>
            </a:pPr>
            <a:endParaRPr lang="en-US" sz="3000" b="1" kern="1200" dirty="0">
              <a:solidFill>
                <a:srgbClr val="115BA4"/>
              </a:solidFill>
              <a:latin typeface="Times New Roman" pitchFamily="18" charset="0"/>
              <a:ea typeface="+mn-ea"/>
              <a:cs typeface="Times New Roman" pitchFamily="18" charset="0"/>
            </a:endParaRPr>
          </a:p>
          <a:p>
            <a:pPr indent="-457200" algn="ctr">
              <a:lnSpc>
                <a:spcPct val="100000"/>
              </a:lnSpc>
              <a:spcBef>
                <a:spcPct val="20000"/>
              </a:spcBef>
              <a:buClr>
                <a:srgbClr val="488F4D"/>
              </a:buClr>
              <a:buSzTx/>
              <a:defRPr/>
            </a:pPr>
            <a:endParaRPr kumimoji="0" lang="en-US" sz="3000" b="1" i="0" u="none" strike="noStrike" kern="1200" cap="none" spc="0" normalizeH="0" baseline="0" noProof="0" dirty="0">
              <a:ln>
                <a:noFill/>
              </a:ln>
              <a:solidFill>
                <a:srgbClr val="115BA4"/>
              </a:solidFill>
              <a:effectLst/>
              <a:uLnTx/>
              <a:uFillTx/>
              <a:latin typeface="Times New Roman" pitchFamily="18" charset="0"/>
              <a:ea typeface="+mn-ea"/>
              <a:cs typeface="Times New Roman" pitchFamily="18" charset="0"/>
            </a:endParaRPr>
          </a:p>
          <a:p>
            <a:endParaRPr lang="en-US" dirty="0"/>
          </a:p>
        </p:txBody>
      </p:sp>
    </p:spTree>
    <p:extLst>
      <p:ext uri="{BB962C8B-B14F-4D97-AF65-F5344CB8AC3E}">
        <p14:creationId xmlns:p14="http://schemas.microsoft.com/office/powerpoint/2010/main" val="2938018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68E3-49D7-4A23-A31E-5571DF5A08F4}"/>
              </a:ext>
            </a:extLst>
          </p:cNvPr>
          <p:cNvSpPr>
            <a:spLocks noGrp="1"/>
          </p:cNvSpPr>
          <p:nvPr>
            <p:ph type="title"/>
          </p:nvPr>
        </p:nvSpPr>
        <p:spPr>
          <a:xfrm>
            <a:off x="1518182" y="473636"/>
            <a:ext cx="9155636" cy="763600"/>
          </a:xfrm>
        </p:spPr>
        <p:txBody>
          <a:bodyPr/>
          <a:lstStyle/>
          <a:p>
            <a:r>
              <a:rPr lang="en-US" dirty="0">
                <a:solidFill>
                  <a:schemeClr val="tx1"/>
                </a:solidFill>
                <a:highlight>
                  <a:srgbClr val="FFFFFF"/>
                </a:highlight>
              </a:rPr>
              <a:t>Baker Act Overview</a:t>
            </a:r>
            <a:endParaRPr lang="en-US" dirty="0">
              <a:highlight>
                <a:srgbClr val="FFFFFF"/>
              </a:highlight>
            </a:endParaRPr>
          </a:p>
        </p:txBody>
      </p:sp>
      <p:graphicFrame>
        <p:nvGraphicFramePr>
          <p:cNvPr id="4" name="Content Placeholder 4">
            <a:extLst>
              <a:ext uri="{FF2B5EF4-FFF2-40B4-BE49-F238E27FC236}">
                <a16:creationId xmlns:a16="http://schemas.microsoft.com/office/drawing/2014/main" id="{6E49A657-17CC-4BEF-BBFA-3610B89E634A}"/>
              </a:ext>
            </a:extLst>
          </p:cNvPr>
          <p:cNvGraphicFramePr>
            <a:graphicFrameLocks/>
          </p:cNvGraphicFramePr>
          <p:nvPr>
            <p:extLst>
              <p:ext uri="{D42A27DB-BD31-4B8C-83A1-F6EECF244321}">
                <p14:modId xmlns:p14="http://schemas.microsoft.com/office/powerpoint/2010/main" val="438141917"/>
              </p:ext>
            </p:extLst>
          </p:nvPr>
        </p:nvGraphicFramePr>
        <p:xfrm>
          <a:off x="1343187" y="1863447"/>
          <a:ext cx="9515958" cy="4520917"/>
        </p:xfrm>
        <a:graphic>
          <a:graphicData uri="http://schemas.openxmlformats.org/drawingml/2006/table">
            <a:tbl>
              <a:tblPr firstRow="1" firstCol="1" bandRow="1">
                <a:tableStyleId>{073A0DAA-6AF3-43AB-8588-CEC1D06C72B9}</a:tableStyleId>
              </a:tblPr>
              <a:tblGrid>
                <a:gridCol w="3315663">
                  <a:extLst>
                    <a:ext uri="{9D8B030D-6E8A-4147-A177-3AD203B41FA5}">
                      <a16:colId xmlns:a16="http://schemas.microsoft.com/office/drawing/2014/main" val="20000"/>
                    </a:ext>
                  </a:extLst>
                </a:gridCol>
                <a:gridCol w="6200295">
                  <a:extLst>
                    <a:ext uri="{9D8B030D-6E8A-4147-A177-3AD203B41FA5}">
                      <a16:colId xmlns:a16="http://schemas.microsoft.com/office/drawing/2014/main" val="20001"/>
                    </a:ext>
                  </a:extLst>
                </a:gridCol>
              </a:tblGrid>
              <a:tr h="827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Who may initiate crisis </a:t>
                      </a:r>
                      <a:r>
                        <a:rPr lang="en-US" sz="1300" dirty="0">
                          <a:effectLst/>
                          <a:latin typeface="Roboto" panose="02000000000000000000" pitchFamily="2" charset="0"/>
                          <a:ea typeface="Roboto" panose="02000000000000000000" pitchFamily="2" charset="0"/>
                        </a:rPr>
                        <a:t>admission</a:t>
                      </a:r>
                      <a:r>
                        <a:rPr lang="en-US" sz="1300" dirty="0">
                          <a:effectLst/>
                        </a:rPr>
                        <a:t>?</a:t>
                      </a:r>
                      <a:endParaRPr lang="en-US" sz="1300" b="1" dirty="0">
                        <a:solidFill>
                          <a:srgbClr val="000000"/>
                        </a:solidFill>
                        <a:effectLst/>
                        <a:latin typeface="+mn-lt"/>
                        <a:ea typeface="Calibri"/>
                        <a:cs typeface="Times New Roman"/>
                      </a:endParaRP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Law enforcement officer, licensed clinical practitioner, or court.</a:t>
                      </a:r>
                      <a:endParaRPr lang="en-US" sz="1300" b="1" dirty="0">
                        <a:solidFill>
                          <a:schemeClr val="tx1">
                            <a:lumMod val="75000"/>
                          </a:schemeClr>
                        </a:solidFill>
                        <a:effectLst/>
                        <a:latin typeface="+mn-lt"/>
                        <a:ea typeface="Calibri"/>
                        <a:cs typeface="Times New Roman"/>
                      </a:endParaRPr>
                    </a:p>
                  </a:txBody>
                  <a:tcPr marL="71445" marR="71445" marT="0" marB="0" anchor="ctr"/>
                </a:tc>
                <a:extLst>
                  <a:ext uri="{0D108BD9-81ED-4DB2-BD59-A6C34878D82A}">
                    <a16:rowId xmlns:a16="http://schemas.microsoft.com/office/drawing/2014/main" val="3096693496"/>
                  </a:ext>
                </a:extLst>
              </a:tr>
              <a:tr h="776072">
                <a:tc>
                  <a:txBody>
                    <a:bodyPr/>
                    <a:lstStyle/>
                    <a:p>
                      <a:pPr marL="0" marR="0">
                        <a:lnSpc>
                          <a:spcPct val="100000"/>
                        </a:lnSpc>
                        <a:spcBef>
                          <a:spcPts val="0"/>
                        </a:spcBef>
                        <a:spcAft>
                          <a:spcPts val="0"/>
                        </a:spcAft>
                      </a:pPr>
                      <a:r>
                        <a:rPr lang="en-US" sz="1300" dirty="0">
                          <a:effectLst/>
                        </a:rPr>
                        <a:t>Transportation for involuntary examination</a:t>
                      </a:r>
                      <a:endParaRPr lang="en-US" sz="1300" dirty="0">
                        <a:solidFill>
                          <a:srgbClr val="000000"/>
                        </a:solidFill>
                        <a:effectLst/>
                        <a:latin typeface="Calibri"/>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Designated law enforcement must transport examinees</a:t>
                      </a:r>
                      <a:r>
                        <a:rPr lang="en-US" sz="1300" baseline="0" dirty="0">
                          <a:effectLst/>
                        </a:rPr>
                        <a:t> unless county-approved transportation plans permits EMS or MRT Teams.</a:t>
                      </a:r>
                      <a:endParaRPr lang="en-US" sz="1300" b="1" dirty="0">
                        <a:solidFill>
                          <a:schemeClr val="tx1">
                            <a:lumMod val="75000"/>
                          </a:schemeClr>
                        </a:solidFill>
                        <a:effectLst/>
                        <a:latin typeface="Calibri"/>
                        <a:ea typeface="Calibri"/>
                        <a:cs typeface="Times New Roman"/>
                      </a:endParaRPr>
                    </a:p>
                  </a:txBody>
                  <a:tcPr marL="71445" marR="71445" marT="0" marB="0" anchor="ctr"/>
                </a:tc>
                <a:extLst>
                  <a:ext uri="{0D108BD9-81ED-4DB2-BD59-A6C34878D82A}">
                    <a16:rowId xmlns:a16="http://schemas.microsoft.com/office/drawing/2014/main" val="10000"/>
                  </a:ext>
                </a:extLst>
              </a:tr>
              <a:tr h="616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Baker Act Facilities </a:t>
                      </a:r>
                      <a:endParaRPr lang="en-US" sz="1300" b="1" dirty="0">
                        <a:solidFill>
                          <a:schemeClr val="bg1"/>
                        </a:solidFill>
                        <a:effectLst/>
                        <a:latin typeface="+mn-lt"/>
                        <a:ea typeface="Calibri"/>
                        <a:cs typeface="Times New Roman"/>
                      </a:endParaRP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Crisis Stabilization Units and Inpatient Psychiatric Hospitals designated by DCF as receiving facilities.</a:t>
                      </a:r>
                      <a:endParaRPr lang="en-US" sz="1300" b="1" dirty="0">
                        <a:solidFill>
                          <a:schemeClr val="tx1">
                            <a:lumMod val="75000"/>
                          </a:schemeClr>
                        </a:solidFill>
                        <a:effectLst/>
                        <a:latin typeface="+mn-lt"/>
                        <a:ea typeface="Calibri"/>
                        <a:cs typeface="Times New Roman"/>
                      </a:endParaRPr>
                    </a:p>
                  </a:txBody>
                  <a:tcPr marL="71445" marR="71445" marT="0" marB="0" anchor="ctr"/>
                </a:tc>
                <a:extLst>
                  <a:ext uri="{0D108BD9-81ED-4DB2-BD59-A6C34878D82A}">
                    <a16:rowId xmlns:a16="http://schemas.microsoft.com/office/drawing/2014/main" val="1256431138"/>
                  </a:ext>
                </a:extLst>
              </a:tr>
              <a:tr h="684308">
                <a:tc>
                  <a:txBody>
                    <a:bodyPr/>
                    <a:lstStyle/>
                    <a:p>
                      <a:pPr marL="0" marR="0">
                        <a:lnSpc>
                          <a:spcPct val="100000"/>
                        </a:lnSpc>
                        <a:spcBef>
                          <a:spcPts val="0"/>
                        </a:spcBef>
                        <a:spcAft>
                          <a:spcPts val="0"/>
                        </a:spcAft>
                      </a:pPr>
                      <a:r>
                        <a:rPr lang="en-US" sz="1300" dirty="0">
                          <a:effectLst/>
                        </a:rPr>
                        <a:t>Requirement to accept for crisis assessment/examination</a:t>
                      </a:r>
                      <a:endParaRPr lang="en-US" sz="1300" dirty="0">
                        <a:solidFill>
                          <a:srgbClr val="000000"/>
                        </a:solidFill>
                        <a:effectLst/>
                        <a:latin typeface="Calibri"/>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Except for a serious medical condition, receiving facilities must accept individuals for examination.</a:t>
                      </a:r>
                      <a:endParaRPr lang="en-US" sz="1300" b="1" dirty="0">
                        <a:solidFill>
                          <a:schemeClr val="tx1">
                            <a:lumMod val="75000"/>
                          </a:schemeClr>
                        </a:solidFill>
                        <a:effectLst/>
                        <a:latin typeface="Calibri"/>
                        <a:ea typeface="Calibri"/>
                        <a:cs typeface="Times New Roman"/>
                      </a:endParaRPr>
                    </a:p>
                  </a:txBody>
                  <a:tcPr marL="71445" marR="71445" marT="0" marB="0" anchor="ctr"/>
                </a:tc>
                <a:extLst>
                  <a:ext uri="{0D108BD9-81ED-4DB2-BD59-A6C34878D82A}">
                    <a16:rowId xmlns:a16="http://schemas.microsoft.com/office/drawing/2014/main" val="10001"/>
                  </a:ext>
                </a:extLst>
              </a:tr>
              <a:tr h="45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Maximum initial period of examination/ assessment</a:t>
                      </a:r>
                      <a:endParaRPr lang="en-US" sz="1300" dirty="0">
                        <a:solidFill>
                          <a:srgbClr val="000000"/>
                        </a:solidFill>
                        <a:effectLst/>
                        <a:latin typeface="+mn-lt"/>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Up to 72 hours (for minors, exam must begin within</a:t>
                      </a:r>
                      <a:r>
                        <a:rPr lang="en-US" sz="1300" baseline="0" dirty="0">
                          <a:effectLst/>
                        </a:rPr>
                        <a:t> 12 hours of arrival).</a:t>
                      </a:r>
                      <a:endParaRPr lang="en-US" sz="1300" b="1" dirty="0">
                        <a:solidFill>
                          <a:schemeClr val="tx1">
                            <a:lumMod val="75000"/>
                          </a:schemeClr>
                        </a:solidFill>
                        <a:effectLst/>
                        <a:latin typeface="+mn-lt"/>
                        <a:ea typeface="Calibri"/>
                        <a:cs typeface="Arial" panose="020B0604020202020204" pitchFamily="34" charset="0"/>
                      </a:endParaRPr>
                    </a:p>
                  </a:txBody>
                  <a:tcPr marL="71445" marR="71445" marT="0" marB="0" anchor="ctr"/>
                </a:tc>
                <a:extLst>
                  <a:ext uri="{0D108BD9-81ED-4DB2-BD59-A6C34878D82A}">
                    <a16:rowId xmlns:a16="http://schemas.microsoft.com/office/drawing/2014/main" val="10002"/>
                  </a:ext>
                </a:extLst>
              </a:tr>
              <a:tr h="1158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1" dirty="0">
                          <a:solidFill>
                            <a:schemeClr val="bg1"/>
                          </a:solidFill>
                          <a:effectLst/>
                          <a:latin typeface="+mn-lt"/>
                          <a:ea typeface="Calibri"/>
                          <a:cs typeface="Times New Roman"/>
                        </a:rPr>
                        <a:t>Discharge planning</a:t>
                      </a: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dirty="0">
                          <a:solidFill>
                            <a:schemeClr val="tx1">
                              <a:lumMod val="75000"/>
                            </a:schemeClr>
                          </a:solidFill>
                          <a:effectLst/>
                          <a:latin typeface="+mn-lt"/>
                          <a:ea typeface="Calibri"/>
                          <a:cs typeface="Times New Roman"/>
                        </a:rPr>
                        <a:t>Must be discharged as soon the patient does not meet the criteria. (This may be sooner than 72 hours.) If the patient meets criteria beyond 72 hours a petition must be filed for continued treatment.  </a:t>
                      </a:r>
                    </a:p>
                  </a:txBody>
                  <a:tcPr marL="71445" marR="71445" marT="0" marB="0" anchor="ctr"/>
                </a:tc>
                <a:extLst>
                  <a:ext uri="{0D108BD9-81ED-4DB2-BD59-A6C34878D82A}">
                    <a16:rowId xmlns:a16="http://schemas.microsoft.com/office/drawing/2014/main" val="10007"/>
                  </a:ext>
                </a:extLst>
              </a:tr>
            </a:tbl>
          </a:graphicData>
        </a:graphic>
      </p:graphicFrame>
      <p:sp>
        <p:nvSpPr>
          <p:cNvPr id="5" name="Slide Number Placeholder 2">
            <a:extLst>
              <a:ext uri="{FF2B5EF4-FFF2-40B4-BE49-F238E27FC236}">
                <a16:creationId xmlns:a16="http://schemas.microsoft.com/office/drawing/2014/main" id="{64E9B42A-646A-4BBD-B189-454E413EE80D}"/>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5</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7770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4BF83-E847-4768-916E-A1C4262BC271}"/>
              </a:ext>
            </a:extLst>
          </p:cNvPr>
          <p:cNvSpPr>
            <a:spLocks noGrp="1"/>
          </p:cNvSpPr>
          <p:nvPr>
            <p:ph type="title"/>
          </p:nvPr>
        </p:nvSpPr>
        <p:spPr>
          <a:xfrm>
            <a:off x="657727" y="606279"/>
            <a:ext cx="10876547" cy="803331"/>
          </a:xfrm>
        </p:spPr>
        <p:txBody>
          <a:bodyPr/>
          <a:lstStyle/>
          <a:p>
            <a:r>
              <a:rPr lang="en-US" dirty="0"/>
              <a:t>Discharge Planning</a:t>
            </a:r>
            <a:br>
              <a:rPr lang="en-US" dirty="0"/>
            </a:br>
            <a:endParaRPr lang="en-US" dirty="0"/>
          </a:p>
        </p:txBody>
      </p:sp>
      <p:sp>
        <p:nvSpPr>
          <p:cNvPr id="3" name="Text Placeholder 2">
            <a:extLst>
              <a:ext uri="{FF2B5EF4-FFF2-40B4-BE49-F238E27FC236}">
                <a16:creationId xmlns:a16="http://schemas.microsoft.com/office/drawing/2014/main" id="{4DDFE258-E01A-41C0-867A-D2DDB3CCB4AF}"/>
              </a:ext>
            </a:extLst>
          </p:cNvPr>
          <p:cNvSpPr>
            <a:spLocks noGrp="1"/>
          </p:cNvSpPr>
          <p:nvPr>
            <p:ph type="body" sz="quarter" idx="10"/>
          </p:nvPr>
        </p:nvSpPr>
        <p:spPr>
          <a:xfrm>
            <a:off x="1161093" y="1723697"/>
            <a:ext cx="10576956" cy="4738600"/>
          </a:xfrm>
        </p:spPr>
        <p:txBody>
          <a:bodyPr/>
          <a:lstStyle/>
          <a:p>
            <a:endParaRPr lang="en-US" sz="1867" dirty="0">
              <a:solidFill>
                <a:srgbClr val="115BA4"/>
              </a:solidFill>
            </a:endParaRPr>
          </a:p>
          <a:p>
            <a:pPr>
              <a:buClr>
                <a:srgbClr val="488F4D"/>
              </a:buClr>
            </a:pPr>
            <a:r>
              <a:rPr lang="en-US" sz="1867" dirty="0">
                <a:solidFill>
                  <a:srgbClr val="115BA4"/>
                </a:solidFill>
              </a:rPr>
              <a:t>If the individual is a minor, information regarding the availability of community supports is provided to the patient’s guardian or representative</a:t>
            </a:r>
          </a:p>
          <a:p>
            <a:endParaRPr lang="en-US" sz="1867" dirty="0">
              <a:solidFill>
                <a:srgbClr val="115BA4"/>
              </a:solidFill>
            </a:endParaRPr>
          </a:p>
          <a:p>
            <a:pPr>
              <a:buClr>
                <a:srgbClr val="488F4D"/>
              </a:buClr>
            </a:pPr>
            <a:r>
              <a:rPr lang="en-US" sz="1867" dirty="0">
                <a:solidFill>
                  <a:srgbClr val="115BA4"/>
                </a:solidFill>
              </a:rPr>
              <a:t>Care Coordination may be provided (optional) </a:t>
            </a:r>
          </a:p>
          <a:p>
            <a:endParaRPr lang="en-US" sz="1867" dirty="0">
              <a:solidFill>
                <a:srgbClr val="115BA4"/>
              </a:solidFill>
            </a:endParaRPr>
          </a:p>
          <a:p>
            <a:pPr>
              <a:buClr>
                <a:srgbClr val="488F4D"/>
              </a:buClr>
            </a:pPr>
            <a:r>
              <a:rPr lang="en-US" sz="1867" dirty="0">
                <a:solidFill>
                  <a:srgbClr val="115BA4"/>
                </a:solidFill>
              </a:rPr>
              <a:t>Patient participation (optional)</a:t>
            </a:r>
          </a:p>
          <a:p>
            <a:endParaRPr lang="en-US" sz="1867" dirty="0">
              <a:solidFill>
                <a:srgbClr val="115BA4"/>
              </a:solidFill>
            </a:endParaRPr>
          </a:p>
          <a:p>
            <a:pPr>
              <a:buClr>
                <a:srgbClr val="488F4D"/>
              </a:buClr>
            </a:pPr>
            <a:r>
              <a:rPr lang="en-US" sz="1867" dirty="0">
                <a:solidFill>
                  <a:srgbClr val="115BA4"/>
                </a:solidFill>
              </a:rPr>
              <a:t>Notification of the right to receive follow up care is provided</a:t>
            </a:r>
          </a:p>
          <a:p>
            <a:pPr marL="169329" indent="0">
              <a:buNone/>
            </a:pPr>
            <a:endParaRPr lang="en-US" sz="1867" dirty="0">
              <a:solidFill>
                <a:srgbClr val="115BA4"/>
              </a:solidFill>
            </a:endParaRPr>
          </a:p>
          <a:p>
            <a:pPr>
              <a:buClr>
                <a:srgbClr val="488F4D"/>
              </a:buClr>
            </a:pPr>
            <a:r>
              <a:rPr lang="en-US" sz="1867" dirty="0">
                <a:solidFill>
                  <a:srgbClr val="115BA4"/>
                </a:solidFill>
              </a:rPr>
              <a:t>If the individual is a minor, notification of release must be given to patient’s guardian</a:t>
            </a:r>
          </a:p>
          <a:p>
            <a:endParaRPr lang="en-US" sz="1867" dirty="0">
              <a:solidFill>
                <a:srgbClr val="115BA4"/>
              </a:solidFill>
            </a:endParaRPr>
          </a:p>
          <a:p>
            <a:endParaRPr lang="en-US" sz="1867" dirty="0">
              <a:solidFill>
                <a:srgbClr val="115BA4"/>
              </a:solidFill>
            </a:endParaRPr>
          </a:p>
          <a:p>
            <a:pPr marL="169329" indent="0">
              <a:buNone/>
            </a:pPr>
            <a:endParaRPr lang="en-US" sz="1467" dirty="0"/>
          </a:p>
        </p:txBody>
      </p:sp>
      <p:sp>
        <p:nvSpPr>
          <p:cNvPr id="4" name="Slide Number Placeholder 2">
            <a:extLst>
              <a:ext uri="{FF2B5EF4-FFF2-40B4-BE49-F238E27FC236}">
                <a16:creationId xmlns:a16="http://schemas.microsoft.com/office/drawing/2014/main" id="{B4A1ADBB-3B64-4286-B0E4-A28FE5E25DB7}"/>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6</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7151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3ED41-F597-4FF8-A4E8-3C9F9732F756}"/>
              </a:ext>
            </a:extLst>
          </p:cNvPr>
          <p:cNvSpPr>
            <a:spLocks noGrp="1"/>
          </p:cNvSpPr>
          <p:nvPr>
            <p:ph type="title"/>
          </p:nvPr>
        </p:nvSpPr>
        <p:spPr>
          <a:xfrm>
            <a:off x="1060400" y="578493"/>
            <a:ext cx="10071200" cy="763600"/>
          </a:xfrm>
        </p:spPr>
        <p:txBody>
          <a:bodyPr/>
          <a:lstStyle/>
          <a:p>
            <a:r>
              <a:rPr lang="en-US" dirty="0"/>
              <a:t>Baker Act Examinations by Initiating Professional</a:t>
            </a:r>
          </a:p>
        </p:txBody>
      </p:sp>
      <p:grpSp>
        <p:nvGrpSpPr>
          <p:cNvPr id="52" name="Group 51">
            <a:extLst>
              <a:ext uri="{FF2B5EF4-FFF2-40B4-BE49-F238E27FC236}">
                <a16:creationId xmlns:a16="http://schemas.microsoft.com/office/drawing/2014/main" id="{A22985FD-4518-4986-8F17-4A9747D90E03}"/>
              </a:ext>
            </a:extLst>
          </p:cNvPr>
          <p:cNvGrpSpPr/>
          <p:nvPr/>
        </p:nvGrpSpPr>
        <p:grpSpPr>
          <a:xfrm>
            <a:off x="2181192" y="1824562"/>
            <a:ext cx="2111048" cy="2659527"/>
            <a:chOff x="1550396" y="1372852"/>
            <a:chExt cx="1583286" cy="1994645"/>
          </a:xfrm>
        </p:grpSpPr>
        <p:grpSp>
          <p:nvGrpSpPr>
            <p:cNvPr id="41" name="Group 40">
              <a:extLst>
                <a:ext uri="{FF2B5EF4-FFF2-40B4-BE49-F238E27FC236}">
                  <a16:creationId xmlns:a16="http://schemas.microsoft.com/office/drawing/2014/main" id="{DD0B4DF1-410C-4FF1-9DED-93FDA9AC2EAC}"/>
                </a:ext>
              </a:extLst>
            </p:cNvPr>
            <p:cNvGrpSpPr/>
            <p:nvPr/>
          </p:nvGrpSpPr>
          <p:grpSpPr>
            <a:xfrm>
              <a:off x="1743052" y="1372852"/>
              <a:ext cx="1197975" cy="1358025"/>
              <a:chOff x="1111273" y="1506795"/>
              <a:chExt cx="1034799" cy="1188720"/>
            </a:xfrm>
            <a:gradFill>
              <a:gsLst>
                <a:gs pos="50000">
                  <a:schemeClr val="tx1">
                    <a:lumMod val="60000"/>
                    <a:lumOff val="40000"/>
                  </a:schemeClr>
                </a:gs>
                <a:gs pos="41000">
                  <a:schemeClr val="bg2">
                    <a:lumMod val="90000"/>
                  </a:schemeClr>
                </a:gs>
              </a:gsLst>
              <a:lin ang="5400000" scaled="1"/>
            </a:gradFill>
          </p:grpSpPr>
          <p:sp>
            <p:nvSpPr>
              <p:cNvPr id="33" name="Google Shape;9545;p66">
                <a:extLst>
                  <a:ext uri="{FF2B5EF4-FFF2-40B4-BE49-F238E27FC236}">
                    <a16:creationId xmlns:a16="http://schemas.microsoft.com/office/drawing/2014/main" id="{9D6A1DF6-62B5-449C-9CAB-AEE4A9B20F21}"/>
                  </a:ext>
                </a:extLst>
              </p:cNvPr>
              <p:cNvSpPr>
                <a:spLocks noChangeAspect="1"/>
              </p:cNvSpPr>
              <p:nvPr/>
            </p:nvSpPr>
            <p:spPr>
              <a:xfrm>
                <a:off x="1111273" y="1506795"/>
                <a:ext cx="1034799" cy="1188720"/>
              </a:xfrm>
              <a:custGeom>
                <a:avLst/>
                <a:gdLst/>
                <a:ahLst/>
                <a:cxnLst/>
                <a:rect l="l" t="t" r="r" b="b"/>
                <a:pathLst>
                  <a:path w="11059" h="12704" extrusionOk="0">
                    <a:moveTo>
                      <a:pt x="5545" y="3449"/>
                    </a:moveTo>
                    <a:cubicBezTo>
                      <a:pt x="5797" y="3449"/>
                      <a:pt x="5955" y="3638"/>
                      <a:pt x="5955" y="3859"/>
                    </a:cubicBezTo>
                    <a:lnTo>
                      <a:pt x="5955" y="4111"/>
                    </a:lnTo>
                    <a:cubicBezTo>
                      <a:pt x="6427" y="4268"/>
                      <a:pt x="6774" y="4741"/>
                      <a:pt x="6774" y="5308"/>
                    </a:cubicBezTo>
                    <a:cubicBezTo>
                      <a:pt x="6774" y="5528"/>
                      <a:pt x="6585" y="5749"/>
                      <a:pt x="6333" y="5749"/>
                    </a:cubicBezTo>
                    <a:cubicBezTo>
                      <a:pt x="6081" y="5749"/>
                      <a:pt x="5955" y="5528"/>
                      <a:pt x="5955" y="5308"/>
                    </a:cubicBezTo>
                    <a:cubicBezTo>
                      <a:pt x="5955" y="5056"/>
                      <a:pt x="5734" y="4898"/>
                      <a:pt x="5545" y="4898"/>
                    </a:cubicBezTo>
                    <a:cubicBezTo>
                      <a:pt x="5293" y="4898"/>
                      <a:pt x="5104" y="5119"/>
                      <a:pt x="5104" y="5308"/>
                    </a:cubicBezTo>
                    <a:cubicBezTo>
                      <a:pt x="5104" y="5528"/>
                      <a:pt x="5419" y="5780"/>
                      <a:pt x="5766" y="6001"/>
                    </a:cubicBezTo>
                    <a:cubicBezTo>
                      <a:pt x="6207" y="6316"/>
                      <a:pt x="6774" y="6725"/>
                      <a:pt x="6774" y="7387"/>
                    </a:cubicBezTo>
                    <a:cubicBezTo>
                      <a:pt x="6774" y="7954"/>
                      <a:pt x="6427" y="8364"/>
                      <a:pt x="5923" y="8584"/>
                    </a:cubicBezTo>
                    <a:lnTo>
                      <a:pt x="5923" y="8836"/>
                    </a:lnTo>
                    <a:cubicBezTo>
                      <a:pt x="5923" y="9088"/>
                      <a:pt x="5734" y="9246"/>
                      <a:pt x="5545" y="9246"/>
                    </a:cubicBezTo>
                    <a:cubicBezTo>
                      <a:pt x="5293" y="9246"/>
                      <a:pt x="5104" y="9057"/>
                      <a:pt x="5104" y="8836"/>
                    </a:cubicBezTo>
                    <a:lnTo>
                      <a:pt x="5104" y="8584"/>
                    </a:lnTo>
                    <a:cubicBezTo>
                      <a:pt x="4632" y="8427"/>
                      <a:pt x="4285" y="7954"/>
                      <a:pt x="4285" y="7387"/>
                    </a:cubicBezTo>
                    <a:cubicBezTo>
                      <a:pt x="4285" y="7167"/>
                      <a:pt x="4474" y="7009"/>
                      <a:pt x="4726" y="7009"/>
                    </a:cubicBezTo>
                    <a:cubicBezTo>
                      <a:pt x="4947" y="7009"/>
                      <a:pt x="5104" y="7198"/>
                      <a:pt x="5104" y="7387"/>
                    </a:cubicBezTo>
                    <a:cubicBezTo>
                      <a:pt x="5104" y="7639"/>
                      <a:pt x="5293" y="7828"/>
                      <a:pt x="5545" y="7828"/>
                    </a:cubicBezTo>
                    <a:cubicBezTo>
                      <a:pt x="5766" y="7828"/>
                      <a:pt x="5923" y="7639"/>
                      <a:pt x="5923" y="7387"/>
                    </a:cubicBezTo>
                    <a:cubicBezTo>
                      <a:pt x="5923" y="7167"/>
                      <a:pt x="5608" y="6914"/>
                      <a:pt x="5262" y="6694"/>
                    </a:cubicBezTo>
                    <a:cubicBezTo>
                      <a:pt x="4821" y="6379"/>
                      <a:pt x="4285" y="5969"/>
                      <a:pt x="4285" y="5308"/>
                    </a:cubicBezTo>
                    <a:cubicBezTo>
                      <a:pt x="4285" y="4741"/>
                      <a:pt x="4632" y="4331"/>
                      <a:pt x="5104" y="4111"/>
                    </a:cubicBezTo>
                    <a:lnTo>
                      <a:pt x="5104" y="3859"/>
                    </a:lnTo>
                    <a:cubicBezTo>
                      <a:pt x="5104" y="3606"/>
                      <a:pt x="5293" y="3449"/>
                      <a:pt x="5545" y="3449"/>
                    </a:cubicBezTo>
                    <a:close/>
                    <a:moveTo>
                      <a:pt x="10651" y="1"/>
                    </a:moveTo>
                    <a:cubicBezTo>
                      <a:pt x="10562" y="1"/>
                      <a:pt x="10473" y="34"/>
                      <a:pt x="10397" y="109"/>
                    </a:cubicBezTo>
                    <a:cubicBezTo>
                      <a:pt x="9389" y="834"/>
                      <a:pt x="8538" y="960"/>
                      <a:pt x="8034" y="960"/>
                    </a:cubicBezTo>
                    <a:cubicBezTo>
                      <a:pt x="7310" y="960"/>
                      <a:pt x="6396" y="645"/>
                      <a:pt x="5766" y="172"/>
                    </a:cubicBezTo>
                    <a:cubicBezTo>
                      <a:pt x="5703" y="109"/>
                      <a:pt x="5616" y="78"/>
                      <a:pt x="5526" y="78"/>
                    </a:cubicBezTo>
                    <a:cubicBezTo>
                      <a:pt x="5435" y="78"/>
                      <a:pt x="5341" y="109"/>
                      <a:pt x="5262" y="172"/>
                    </a:cubicBezTo>
                    <a:cubicBezTo>
                      <a:pt x="4632" y="645"/>
                      <a:pt x="3781" y="960"/>
                      <a:pt x="3025" y="960"/>
                    </a:cubicBezTo>
                    <a:cubicBezTo>
                      <a:pt x="2237" y="960"/>
                      <a:pt x="1418" y="645"/>
                      <a:pt x="662" y="109"/>
                    </a:cubicBezTo>
                    <a:cubicBezTo>
                      <a:pt x="582" y="47"/>
                      <a:pt x="495" y="20"/>
                      <a:pt x="411" y="20"/>
                    </a:cubicBezTo>
                    <a:cubicBezTo>
                      <a:pt x="196" y="20"/>
                      <a:pt x="0" y="198"/>
                      <a:pt x="0" y="424"/>
                    </a:cubicBezTo>
                    <a:lnTo>
                      <a:pt x="0" y="5276"/>
                    </a:lnTo>
                    <a:cubicBezTo>
                      <a:pt x="0" y="8616"/>
                      <a:pt x="2143" y="11609"/>
                      <a:pt x="5388" y="12680"/>
                    </a:cubicBezTo>
                    <a:cubicBezTo>
                      <a:pt x="5419" y="12696"/>
                      <a:pt x="5459" y="12703"/>
                      <a:pt x="5506" y="12703"/>
                    </a:cubicBezTo>
                    <a:cubicBezTo>
                      <a:pt x="5553" y="12703"/>
                      <a:pt x="5608" y="12696"/>
                      <a:pt x="5671" y="12680"/>
                    </a:cubicBezTo>
                    <a:cubicBezTo>
                      <a:pt x="8885" y="11609"/>
                      <a:pt x="11059" y="8616"/>
                      <a:pt x="11059" y="5276"/>
                    </a:cubicBezTo>
                    <a:lnTo>
                      <a:pt x="11059" y="424"/>
                    </a:lnTo>
                    <a:cubicBezTo>
                      <a:pt x="11059" y="182"/>
                      <a:pt x="10858" y="1"/>
                      <a:pt x="10651" y="1"/>
                    </a:cubicBezTo>
                    <a:close/>
                  </a:path>
                </a:pathLst>
              </a:custGeom>
              <a:grpFill/>
              <a:ln>
                <a:gradFill>
                  <a:gsLst>
                    <a:gs pos="42000">
                      <a:schemeClr val="accent1">
                        <a:lumMod val="5000"/>
                        <a:lumOff val="95000"/>
                      </a:schemeClr>
                    </a:gs>
                    <a:gs pos="45000">
                      <a:schemeClr val="tx1">
                        <a:lumMod val="60000"/>
                        <a:lumOff val="40000"/>
                      </a:schemeClr>
                    </a:gs>
                  </a:gsLst>
                  <a:lin ang="5400000" scaled="1"/>
                </a:grad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40" name="Rectangle 39">
                <a:extLst>
                  <a:ext uri="{FF2B5EF4-FFF2-40B4-BE49-F238E27FC236}">
                    <a16:creationId xmlns:a16="http://schemas.microsoft.com/office/drawing/2014/main" id="{96E2B8B0-58F3-4184-A68D-452E9CC57750}"/>
                  </a:ext>
                </a:extLst>
              </p:cNvPr>
              <p:cNvSpPr/>
              <p:nvPr/>
            </p:nvSpPr>
            <p:spPr>
              <a:xfrm>
                <a:off x="1338079" y="1742812"/>
                <a:ext cx="581186" cy="6359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prstClr val="white"/>
                  </a:solidFill>
                  <a:latin typeface="Arial"/>
                  <a:sym typeface="Arial"/>
                </a:endParaRPr>
              </a:p>
            </p:txBody>
          </p:sp>
        </p:grpSp>
        <p:sp>
          <p:nvSpPr>
            <p:cNvPr id="45" name="TextBox 44">
              <a:extLst>
                <a:ext uri="{FF2B5EF4-FFF2-40B4-BE49-F238E27FC236}">
                  <a16:creationId xmlns:a16="http://schemas.microsoft.com/office/drawing/2014/main" id="{67E8245A-2E8F-42D6-B01B-1583213A2999}"/>
                </a:ext>
              </a:extLst>
            </p:cNvPr>
            <p:cNvSpPr txBox="1"/>
            <p:nvPr/>
          </p:nvSpPr>
          <p:spPr>
            <a:xfrm>
              <a:off x="1550396" y="2805756"/>
              <a:ext cx="1583286"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52%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Law Enforcement</a:t>
              </a:r>
            </a:p>
          </p:txBody>
        </p:sp>
      </p:grpSp>
      <p:grpSp>
        <p:nvGrpSpPr>
          <p:cNvPr id="53" name="Group 52">
            <a:extLst>
              <a:ext uri="{FF2B5EF4-FFF2-40B4-BE49-F238E27FC236}">
                <a16:creationId xmlns:a16="http://schemas.microsoft.com/office/drawing/2014/main" id="{E077A1AD-22DA-428F-B738-A58015E3B985}"/>
              </a:ext>
            </a:extLst>
          </p:cNvPr>
          <p:cNvGrpSpPr/>
          <p:nvPr/>
        </p:nvGrpSpPr>
        <p:grpSpPr>
          <a:xfrm>
            <a:off x="7899760" y="1824562"/>
            <a:ext cx="2111048" cy="2665434"/>
            <a:chOff x="6292634" y="1368421"/>
            <a:chExt cx="1583286" cy="1999076"/>
          </a:xfrm>
        </p:grpSpPr>
        <p:grpSp>
          <p:nvGrpSpPr>
            <p:cNvPr id="26" name="Google Shape;11454;p70">
              <a:extLst>
                <a:ext uri="{FF2B5EF4-FFF2-40B4-BE49-F238E27FC236}">
                  <a16:creationId xmlns:a16="http://schemas.microsoft.com/office/drawing/2014/main" id="{B42B26C9-D2EF-422E-A2DE-E04418354423}"/>
                </a:ext>
              </a:extLst>
            </p:cNvPr>
            <p:cNvGrpSpPr>
              <a:grpSpLocks noChangeAspect="1"/>
            </p:cNvGrpSpPr>
            <p:nvPr/>
          </p:nvGrpSpPr>
          <p:grpSpPr>
            <a:xfrm>
              <a:off x="6399376" y="1368421"/>
              <a:ext cx="1369801" cy="1362456"/>
              <a:chOff x="-29946000" y="3183175"/>
              <a:chExt cx="293800" cy="292225"/>
            </a:xfrm>
            <a:gradFill>
              <a:gsLst>
                <a:gs pos="92000">
                  <a:schemeClr val="tx1">
                    <a:lumMod val="60000"/>
                    <a:lumOff val="40000"/>
                  </a:schemeClr>
                </a:gs>
                <a:gs pos="88000">
                  <a:schemeClr val="bg2">
                    <a:lumMod val="90000"/>
                  </a:schemeClr>
                </a:gs>
              </a:gsLst>
              <a:lin ang="5400000" scaled="1"/>
            </a:gradFill>
          </p:grpSpPr>
          <p:sp>
            <p:nvSpPr>
              <p:cNvPr id="27" name="Google Shape;11455;p70">
                <a:extLst>
                  <a:ext uri="{FF2B5EF4-FFF2-40B4-BE49-F238E27FC236}">
                    <a16:creationId xmlns:a16="http://schemas.microsoft.com/office/drawing/2014/main" id="{722BDA36-E46E-4443-9138-FEFD570D5AE7}"/>
                  </a:ext>
                </a:extLst>
              </p:cNvPr>
              <p:cNvSpPr/>
              <p:nvPr/>
            </p:nvSpPr>
            <p:spPr>
              <a:xfrm>
                <a:off x="-29839675" y="3355650"/>
                <a:ext cx="186700" cy="33900"/>
              </a:xfrm>
              <a:custGeom>
                <a:avLst/>
                <a:gdLst/>
                <a:ahLst/>
                <a:cxnLst/>
                <a:rect l="l" t="t" r="r" b="b"/>
                <a:pathLst>
                  <a:path w="7468" h="1356" extrusionOk="0">
                    <a:moveTo>
                      <a:pt x="568" y="1"/>
                    </a:moveTo>
                    <a:cubicBezTo>
                      <a:pt x="568" y="505"/>
                      <a:pt x="379" y="977"/>
                      <a:pt x="1" y="1356"/>
                    </a:cubicBezTo>
                    <a:lnTo>
                      <a:pt x="7467" y="1356"/>
                    </a:lnTo>
                    <a:lnTo>
                      <a:pt x="746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11456;p70">
                <a:extLst>
                  <a:ext uri="{FF2B5EF4-FFF2-40B4-BE49-F238E27FC236}">
                    <a16:creationId xmlns:a16="http://schemas.microsoft.com/office/drawing/2014/main" id="{E1B4DCD0-129F-45B3-8467-BF22DC7107FC}"/>
                  </a:ext>
                </a:extLst>
              </p:cNvPr>
              <p:cNvSpPr/>
              <p:nvPr/>
            </p:nvSpPr>
            <p:spPr>
              <a:xfrm>
                <a:off x="-29824700" y="3406850"/>
                <a:ext cx="172500" cy="68550"/>
              </a:xfrm>
              <a:custGeom>
                <a:avLst/>
                <a:gdLst/>
                <a:ahLst/>
                <a:cxnLst/>
                <a:rect l="l" t="t" r="r" b="b"/>
                <a:pathLst>
                  <a:path w="6900" h="2742" extrusionOk="0">
                    <a:moveTo>
                      <a:pt x="0" y="1"/>
                    </a:moveTo>
                    <a:cubicBezTo>
                      <a:pt x="662" y="505"/>
                      <a:pt x="1134" y="1292"/>
                      <a:pt x="1292" y="2237"/>
                    </a:cubicBezTo>
                    <a:cubicBezTo>
                      <a:pt x="1355" y="2395"/>
                      <a:pt x="1292" y="2584"/>
                      <a:pt x="1260" y="2742"/>
                    </a:cubicBezTo>
                    <a:lnTo>
                      <a:pt x="6553" y="2742"/>
                    </a:lnTo>
                    <a:cubicBezTo>
                      <a:pt x="6742" y="2742"/>
                      <a:pt x="6900" y="2584"/>
                      <a:pt x="6900" y="2395"/>
                    </a:cubicBezTo>
                    <a:lnTo>
                      <a:pt x="6900"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11457;p70">
                <a:extLst>
                  <a:ext uri="{FF2B5EF4-FFF2-40B4-BE49-F238E27FC236}">
                    <a16:creationId xmlns:a16="http://schemas.microsoft.com/office/drawing/2014/main" id="{351D4BF8-C881-4EEB-922B-EA7CFBBE07DD}"/>
                  </a:ext>
                </a:extLst>
              </p:cNvPr>
              <p:cNvSpPr/>
              <p:nvPr/>
            </p:nvSpPr>
            <p:spPr>
              <a:xfrm>
                <a:off x="-29756975" y="3183175"/>
                <a:ext cx="69325" cy="68550"/>
              </a:xfrm>
              <a:custGeom>
                <a:avLst/>
                <a:gdLst/>
                <a:ahLst/>
                <a:cxnLst/>
                <a:rect l="l" t="t" r="r" b="b"/>
                <a:pathLst>
                  <a:path w="2773" h="2742" extrusionOk="0">
                    <a:moveTo>
                      <a:pt x="1387" y="0"/>
                    </a:moveTo>
                    <a:cubicBezTo>
                      <a:pt x="631" y="0"/>
                      <a:pt x="1" y="630"/>
                      <a:pt x="1" y="1386"/>
                    </a:cubicBezTo>
                    <a:cubicBezTo>
                      <a:pt x="1" y="2111"/>
                      <a:pt x="631" y="2741"/>
                      <a:pt x="1387" y="2741"/>
                    </a:cubicBezTo>
                    <a:cubicBezTo>
                      <a:pt x="2143" y="2741"/>
                      <a:pt x="2773" y="2174"/>
                      <a:pt x="2773" y="1386"/>
                    </a:cubicBezTo>
                    <a:cubicBezTo>
                      <a:pt x="2773" y="630"/>
                      <a:pt x="2143" y="0"/>
                      <a:pt x="1387"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11458;p70">
                <a:extLst>
                  <a:ext uri="{FF2B5EF4-FFF2-40B4-BE49-F238E27FC236}">
                    <a16:creationId xmlns:a16="http://schemas.microsoft.com/office/drawing/2014/main" id="{7488DF97-47C9-4038-81E6-932DABEA845D}"/>
                  </a:ext>
                </a:extLst>
              </p:cNvPr>
              <p:cNvSpPr/>
              <p:nvPr/>
            </p:nvSpPr>
            <p:spPr>
              <a:xfrm>
                <a:off x="-29790850" y="3269025"/>
                <a:ext cx="137875" cy="68550"/>
              </a:xfrm>
              <a:custGeom>
                <a:avLst/>
                <a:gdLst/>
                <a:ahLst/>
                <a:cxnLst/>
                <a:rect l="l" t="t" r="r" b="b"/>
                <a:pathLst>
                  <a:path w="5515" h="2742" extrusionOk="0">
                    <a:moveTo>
                      <a:pt x="2773" y="0"/>
                    </a:moveTo>
                    <a:cubicBezTo>
                      <a:pt x="1419" y="0"/>
                      <a:pt x="221" y="1040"/>
                      <a:pt x="32" y="2363"/>
                    </a:cubicBezTo>
                    <a:cubicBezTo>
                      <a:pt x="1" y="2552"/>
                      <a:pt x="158" y="2741"/>
                      <a:pt x="379" y="2741"/>
                    </a:cubicBezTo>
                    <a:lnTo>
                      <a:pt x="5136" y="2741"/>
                    </a:lnTo>
                    <a:cubicBezTo>
                      <a:pt x="5357" y="2741"/>
                      <a:pt x="5514" y="2552"/>
                      <a:pt x="5514" y="2363"/>
                    </a:cubicBezTo>
                    <a:cubicBezTo>
                      <a:pt x="5294" y="1008"/>
                      <a:pt x="4160" y="0"/>
                      <a:pt x="2773"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11459;p70">
                <a:extLst>
                  <a:ext uri="{FF2B5EF4-FFF2-40B4-BE49-F238E27FC236}">
                    <a16:creationId xmlns:a16="http://schemas.microsoft.com/office/drawing/2014/main" id="{0E03FFED-8F70-433B-B296-6A09A7779F14}"/>
                  </a:ext>
                </a:extLst>
              </p:cNvPr>
              <p:cNvSpPr/>
              <p:nvPr/>
            </p:nvSpPr>
            <p:spPr>
              <a:xfrm>
                <a:off x="-29911350" y="3321000"/>
                <a:ext cx="69325" cy="68550"/>
              </a:xfrm>
              <a:custGeom>
                <a:avLst/>
                <a:gdLst/>
                <a:ahLst/>
                <a:cxnLst/>
                <a:rect l="l" t="t" r="r" b="b"/>
                <a:pathLst>
                  <a:path w="2773" h="2742" extrusionOk="0">
                    <a:moveTo>
                      <a:pt x="1387" y="1"/>
                    </a:moveTo>
                    <a:cubicBezTo>
                      <a:pt x="631" y="1"/>
                      <a:pt x="1" y="599"/>
                      <a:pt x="1" y="1387"/>
                    </a:cubicBezTo>
                    <a:cubicBezTo>
                      <a:pt x="1" y="2143"/>
                      <a:pt x="631" y="2742"/>
                      <a:pt x="1387" y="2742"/>
                    </a:cubicBezTo>
                    <a:cubicBezTo>
                      <a:pt x="2143" y="2742"/>
                      <a:pt x="2773" y="2143"/>
                      <a:pt x="2773" y="1387"/>
                    </a:cubicBezTo>
                    <a:cubicBezTo>
                      <a:pt x="2773" y="599"/>
                      <a:pt x="2143" y="1"/>
                      <a:pt x="138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11460;p70">
                <a:extLst>
                  <a:ext uri="{FF2B5EF4-FFF2-40B4-BE49-F238E27FC236}">
                    <a16:creationId xmlns:a16="http://schemas.microsoft.com/office/drawing/2014/main" id="{1103F8CC-0A35-4198-AD08-FDF7FF45FAAB}"/>
                  </a:ext>
                </a:extLst>
              </p:cNvPr>
              <p:cNvSpPr/>
              <p:nvPr/>
            </p:nvSpPr>
            <p:spPr>
              <a:xfrm>
                <a:off x="-29946000" y="3406850"/>
                <a:ext cx="137075" cy="67775"/>
              </a:xfrm>
              <a:custGeom>
                <a:avLst/>
                <a:gdLst/>
                <a:ahLst/>
                <a:cxnLst/>
                <a:rect l="l" t="t" r="r" b="b"/>
                <a:pathLst>
                  <a:path w="5483" h="2711" extrusionOk="0">
                    <a:moveTo>
                      <a:pt x="2773" y="1"/>
                    </a:moveTo>
                    <a:cubicBezTo>
                      <a:pt x="1387" y="1"/>
                      <a:pt x="252" y="1009"/>
                      <a:pt x="63" y="2300"/>
                    </a:cubicBezTo>
                    <a:cubicBezTo>
                      <a:pt x="0" y="2521"/>
                      <a:pt x="158" y="2710"/>
                      <a:pt x="410" y="2710"/>
                    </a:cubicBezTo>
                    <a:lnTo>
                      <a:pt x="5136" y="2710"/>
                    </a:lnTo>
                    <a:cubicBezTo>
                      <a:pt x="5325" y="2710"/>
                      <a:pt x="5482" y="2521"/>
                      <a:pt x="5482" y="2300"/>
                    </a:cubicBezTo>
                    <a:cubicBezTo>
                      <a:pt x="5293" y="1009"/>
                      <a:pt x="4159" y="1"/>
                      <a:pt x="277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6" name="TextBox 45">
              <a:extLst>
                <a:ext uri="{FF2B5EF4-FFF2-40B4-BE49-F238E27FC236}">
                  <a16:creationId xmlns:a16="http://schemas.microsoft.com/office/drawing/2014/main" id="{BB3CD0E5-0B95-470F-BCE4-5F8B3AD49E0C}"/>
                </a:ext>
              </a:extLst>
            </p:cNvPr>
            <p:cNvSpPr txBox="1"/>
            <p:nvPr/>
          </p:nvSpPr>
          <p:spPr>
            <a:xfrm>
              <a:off x="6292634" y="2805756"/>
              <a:ext cx="1583286"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Court Order</a:t>
              </a:r>
            </a:p>
          </p:txBody>
        </p:sp>
      </p:grpSp>
      <p:grpSp>
        <p:nvGrpSpPr>
          <p:cNvPr id="51" name="Group 50">
            <a:extLst>
              <a:ext uri="{FF2B5EF4-FFF2-40B4-BE49-F238E27FC236}">
                <a16:creationId xmlns:a16="http://schemas.microsoft.com/office/drawing/2014/main" id="{772771B5-C286-4F27-9372-459ABF8A199B}"/>
              </a:ext>
            </a:extLst>
          </p:cNvPr>
          <p:cNvGrpSpPr/>
          <p:nvPr/>
        </p:nvGrpSpPr>
        <p:grpSpPr>
          <a:xfrm>
            <a:off x="4682834" y="1824561"/>
            <a:ext cx="2826333" cy="2665435"/>
            <a:chOff x="3468571" y="1368421"/>
            <a:chExt cx="2119750" cy="1999076"/>
          </a:xfrm>
        </p:grpSpPr>
        <p:grpSp>
          <p:nvGrpSpPr>
            <p:cNvPr id="37" name="Google Shape;11751;p71">
              <a:extLst>
                <a:ext uri="{FF2B5EF4-FFF2-40B4-BE49-F238E27FC236}">
                  <a16:creationId xmlns:a16="http://schemas.microsoft.com/office/drawing/2014/main" id="{212F5698-1575-46ED-99F9-8F7BEA4ADBF1}"/>
                </a:ext>
              </a:extLst>
            </p:cNvPr>
            <p:cNvGrpSpPr>
              <a:grpSpLocks noChangeAspect="1"/>
            </p:cNvGrpSpPr>
            <p:nvPr/>
          </p:nvGrpSpPr>
          <p:grpSpPr>
            <a:xfrm>
              <a:off x="3849082" y="1368421"/>
              <a:ext cx="1369801" cy="1362456"/>
              <a:chOff x="-24353075" y="3891250"/>
              <a:chExt cx="293800" cy="292225"/>
            </a:xfrm>
            <a:gradFill>
              <a:gsLst>
                <a:gs pos="62000">
                  <a:schemeClr val="tx1">
                    <a:lumMod val="60000"/>
                    <a:lumOff val="40000"/>
                  </a:schemeClr>
                </a:gs>
                <a:gs pos="59000">
                  <a:schemeClr val="bg2">
                    <a:lumMod val="90000"/>
                  </a:schemeClr>
                </a:gs>
              </a:gsLst>
              <a:lin ang="5400000" scaled="1"/>
            </a:gradFill>
          </p:grpSpPr>
          <p:sp>
            <p:nvSpPr>
              <p:cNvPr id="38" name="Google Shape;11752;p71">
                <a:extLst>
                  <a:ext uri="{FF2B5EF4-FFF2-40B4-BE49-F238E27FC236}">
                    <a16:creationId xmlns:a16="http://schemas.microsoft.com/office/drawing/2014/main" id="{D662DC45-40A0-49E3-A93C-4BBCECB47CE1}"/>
                  </a:ext>
                </a:extLst>
              </p:cNvPr>
              <p:cNvSpPr/>
              <p:nvPr/>
            </p:nvSpPr>
            <p:spPr>
              <a:xfrm>
                <a:off x="-24251475" y="4012525"/>
                <a:ext cx="88225" cy="65400"/>
              </a:xfrm>
              <a:custGeom>
                <a:avLst/>
                <a:gdLst/>
                <a:ahLst/>
                <a:cxnLst/>
                <a:rect l="l" t="t" r="r" b="b"/>
                <a:pathLst>
                  <a:path w="3529" h="2616" extrusionOk="0">
                    <a:moveTo>
                      <a:pt x="725" y="1"/>
                    </a:moveTo>
                    <a:cubicBezTo>
                      <a:pt x="315" y="1"/>
                      <a:pt x="0" y="347"/>
                      <a:pt x="0" y="725"/>
                    </a:cubicBezTo>
                    <a:cubicBezTo>
                      <a:pt x="0" y="1356"/>
                      <a:pt x="1040" y="2049"/>
                      <a:pt x="1733" y="2616"/>
                    </a:cubicBezTo>
                    <a:cubicBezTo>
                      <a:pt x="2458" y="2017"/>
                      <a:pt x="3466" y="1356"/>
                      <a:pt x="3466" y="725"/>
                    </a:cubicBezTo>
                    <a:cubicBezTo>
                      <a:pt x="3529" y="410"/>
                      <a:pt x="3277" y="1"/>
                      <a:pt x="2804" y="1"/>
                    </a:cubicBezTo>
                    <a:cubicBezTo>
                      <a:pt x="2300" y="1"/>
                      <a:pt x="2111" y="599"/>
                      <a:pt x="2111" y="599"/>
                    </a:cubicBezTo>
                    <a:cubicBezTo>
                      <a:pt x="2063" y="745"/>
                      <a:pt x="1906" y="824"/>
                      <a:pt x="1753" y="824"/>
                    </a:cubicBezTo>
                    <a:cubicBezTo>
                      <a:pt x="1607" y="824"/>
                      <a:pt x="1464" y="753"/>
                      <a:pt x="1418" y="599"/>
                    </a:cubicBezTo>
                    <a:cubicBezTo>
                      <a:pt x="1418" y="568"/>
                      <a:pt x="1229" y="1"/>
                      <a:pt x="725"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11753;p71">
                <a:extLst>
                  <a:ext uri="{FF2B5EF4-FFF2-40B4-BE49-F238E27FC236}">
                    <a16:creationId xmlns:a16="http://schemas.microsoft.com/office/drawing/2014/main" id="{B7F0FCF8-E23B-47EF-B86E-DCA95388E0E1}"/>
                  </a:ext>
                </a:extLst>
              </p:cNvPr>
              <p:cNvSpPr/>
              <p:nvPr/>
            </p:nvSpPr>
            <p:spPr>
              <a:xfrm>
                <a:off x="-24353075" y="3891250"/>
                <a:ext cx="293800" cy="292225"/>
              </a:xfrm>
              <a:custGeom>
                <a:avLst/>
                <a:gdLst/>
                <a:ahLst/>
                <a:cxnLst/>
                <a:rect l="l" t="t" r="r" b="b"/>
                <a:pathLst>
                  <a:path w="11752" h="11689" extrusionOk="0">
                    <a:moveTo>
                      <a:pt x="6837" y="4159"/>
                    </a:moveTo>
                    <a:cubicBezTo>
                      <a:pt x="7624" y="4159"/>
                      <a:pt x="8223" y="4789"/>
                      <a:pt x="8223" y="5576"/>
                    </a:cubicBezTo>
                    <a:cubicBezTo>
                      <a:pt x="8254" y="6616"/>
                      <a:pt x="7309" y="7183"/>
                      <a:pt x="6049" y="8223"/>
                    </a:cubicBezTo>
                    <a:cubicBezTo>
                      <a:pt x="5986" y="8286"/>
                      <a:pt x="5907" y="8317"/>
                      <a:pt x="5829" y="8317"/>
                    </a:cubicBezTo>
                    <a:cubicBezTo>
                      <a:pt x="5750" y="8317"/>
                      <a:pt x="5671" y="8286"/>
                      <a:pt x="5608" y="8223"/>
                    </a:cubicBezTo>
                    <a:cubicBezTo>
                      <a:pt x="4348" y="7183"/>
                      <a:pt x="3403" y="6585"/>
                      <a:pt x="3403" y="5576"/>
                    </a:cubicBezTo>
                    <a:cubicBezTo>
                      <a:pt x="3403" y="4789"/>
                      <a:pt x="4033" y="4159"/>
                      <a:pt x="4789" y="4159"/>
                    </a:cubicBezTo>
                    <a:cubicBezTo>
                      <a:pt x="5293" y="4159"/>
                      <a:pt x="5608" y="4411"/>
                      <a:pt x="5797" y="4663"/>
                    </a:cubicBezTo>
                    <a:cubicBezTo>
                      <a:pt x="6018" y="4411"/>
                      <a:pt x="6364" y="4159"/>
                      <a:pt x="6837" y="4159"/>
                    </a:cubicBezTo>
                    <a:close/>
                    <a:moveTo>
                      <a:pt x="4474" y="0"/>
                    </a:moveTo>
                    <a:cubicBezTo>
                      <a:pt x="3875" y="0"/>
                      <a:pt x="3466" y="473"/>
                      <a:pt x="3466" y="1008"/>
                    </a:cubicBezTo>
                    <a:lnTo>
                      <a:pt x="3466" y="3466"/>
                    </a:lnTo>
                    <a:lnTo>
                      <a:pt x="1008" y="3466"/>
                    </a:lnTo>
                    <a:cubicBezTo>
                      <a:pt x="410" y="3466"/>
                      <a:pt x="0" y="3938"/>
                      <a:pt x="0" y="4474"/>
                    </a:cubicBezTo>
                    <a:lnTo>
                      <a:pt x="0" y="7246"/>
                    </a:lnTo>
                    <a:cubicBezTo>
                      <a:pt x="0" y="7813"/>
                      <a:pt x="473" y="8254"/>
                      <a:pt x="1008" y="8254"/>
                    </a:cubicBezTo>
                    <a:lnTo>
                      <a:pt x="3466" y="8254"/>
                    </a:lnTo>
                    <a:lnTo>
                      <a:pt x="3466" y="10649"/>
                    </a:lnTo>
                    <a:cubicBezTo>
                      <a:pt x="3466" y="11247"/>
                      <a:pt x="3938" y="11688"/>
                      <a:pt x="4474" y="11688"/>
                    </a:cubicBezTo>
                    <a:lnTo>
                      <a:pt x="7246" y="11688"/>
                    </a:lnTo>
                    <a:cubicBezTo>
                      <a:pt x="7813" y="11688"/>
                      <a:pt x="8254" y="11216"/>
                      <a:pt x="8254" y="10649"/>
                    </a:cubicBezTo>
                    <a:lnTo>
                      <a:pt x="8254" y="8254"/>
                    </a:lnTo>
                    <a:lnTo>
                      <a:pt x="10680" y="8254"/>
                    </a:lnTo>
                    <a:cubicBezTo>
                      <a:pt x="11279" y="8254"/>
                      <a:pt x="11720" y="7782"/>
                      <a:pt x="11720" y="7246"/>
                    </a:cubicBezTo>
                    <a:lnTo>
                      <a:pt x="11720" y="4474"/>
                    </a:lnTo>
                    <a:cubicBezTo>
                      <a:pt x="11751" y="3938"/>
                      <a:pt x="11279" y="3466"/>
                      <a:pt x="10680" y="3466"/>
                    </a:cubicBezTo>
                    <a:lnTo>
                      <a:pt x="8254" y="3466"/>
                    </a:lnTo>
                    <a:lnTo>
                      <a:pt x="8254" y="1008"/>
                    </a:lnTo>
                    <a:cubicBezTo>
                      <a:pt x="8254" y="410"/>
                      <a:pt x="7782" y="0"/>
                      <a:pt x="7246"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7" name="TextBox 46">
              <a:extLst>
                <a:ext uri="{FF2B5EF4-FFF2-40B4-BE49-F238E27FC236}">
                  <a16:creationId xmlns:a16="http://schemas.microsoft.com/office/drawing/2014/main" id="{84F68401-F297-43B6-BD57-B1D0E4C6F699}"/>
                </a:ext>
              </a:extLst>
            </p:cNvPr>
            <p:cNvSpPr txBox="1"/>
            <p:nvPr/>
          </p:nvSpPr>
          <p:spPr>
            <a:xfrm>
              <a:off x="3468571" y="2805756"/>
              <a:ext cx="2119750"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46%</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Professional Certificate</a:t>
              </a:r>
            </a:p>
          </p:txBody>
        </p:sp>
      </p:grpSp>
      <p:grpSp>
        <p:nvGrpSpPr>
          <p:cNvPr id="54" name="Google Shape;6240;p64">
            <a:extLst>
              <a:ext uri="{FF2B5EF4-FFF2-40B4-BE49-F238E27FC236}">
                <a16:creationId xmlns:a16="http://schemas.microsoft.com/office/drawing/2014/main" id="{314D1FA8-D4BE-41D2-8632-433A7CCCC18C}"/>
              </a:ext>
            </a:extLst>
          </p:cNvPr>
          <p:cNvGrpSpPr/>
          <p:nvPr/>
        </p:nvGrpSpPr>
        <p:grpSpPr>
          <a:xfrm>
            <a:off x="4035367" y="4625364"/>
            <a:ext cx="4138756" cy="1914101"/>
            <a:chOff x="4379739" y="3450715"/>
            <a:chExt cx="390506" cy="754153"/>
          </a:xfrm>
          <a:solidFill>
            <a:schemeClr val="tx1">
              <a:lumMod val="20000"/>
              <a:lumOff val="80000"/>
            </a:schemeClr>
          </a:solidFill>
        </p:grpSpPr>
        <p:sp>
          <p:nvSpPr>
            <p:cNvPr id="55" name="Google Shape;6241;p64">
              <a:extLst>
                <a:ext uri="{FF2B5EF4-FFF2-40B4-BE49-F238E27FC236}">
                  <a16:creationId xmlns:a16="http://schemas.microsoft.com/office/drawing/2014/main" id="{E6383E17-B659-4474-BBC1-C9A24E85B187}"/>
                </a:ext>
              </a:extLst>
            </p:cNvPr>
            <p:cNvSpPr/>
            <p:nvPr/>
          </p:nvSpPr>
          <p:spPr>
            <a:xfrm>
              <a:off x="4379739" y="3450715"/>
              <a:ext cx="390506" cy="126338"/>
            </a:xfrm>
            <a:custGeom>
              <a:avLst/>
              <a:gdLst/>
              <a:ahLst/>
              <a:cxnLst/>
              <a:rect l="l" t="t" r="r" b="b"/>
              <a:pathLst>
                <a:path w="8988" h="2905" extrusionOk="0">
                  <a:moveTo>
                    <a:pt x="4488" y="1"/>
                  </a:moveTo>
                  <a:cubicBezTo>
                    <a:pt x="4086" y="712"/>
                    <a:pt x="3329" y="1149"/>
                    <a:pt x="2503" y="1149"/>
                  </a:cubicBezTo>
                  <a:lnTo>
                    <a:pt x="1470" y="1149"/>
                  </a:lnTo>
                  <a:cubicBezTo>
                    <a:pt x="953" y="1149"/>
                    <a:pt x="494" y="1481"/>
                    <a:pt x="322" y="1975"/>
                  </a:cubicBezTo>
                  <a:lnTo>
                    <a:pt x="1" y="2905"/>
                  </a:lnTo>
                  <a:lnTo>
                    <a:pt x="8987" y="2905"/>
                  </a:lnTo>
                  <a:lnTo>
                    <a:pt x="8666" y="1975"/>
                  </a:lnTo>
                  <a:cubicBezTo>
                    <a:pt x="8494" y="1481"/>
                    <a:pt x="8035" y="1160"/>
                    <a:pt x="7518" y="1149"/>
                  </a:cubicBezTo>
                  <a:lnTo>
                    <a:pt x="6474" y="1149"/>
                  </a:lnTo>
                  <a:cubicBezTo>
                    <a:pt x="5659" y="1149"/>
                    <a:pt x="4901" y="712"/>
                    <a:pt x="4488" y="1"/>
                  </a:cubicBezTo>
                  <a:close/>
                </a:path>
              </a:pathLst>
            </a:custGeom>
            <a:solidFill>
              <a:schemeClr val="tx1">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6242;p64">
              <a:extLst>
                <a:ext uri="{FF2B5EF4-FFF2-40B4-BE49-F238E27FC236}">
                  <a16:creationId xmlns:a16="http://schemas.microsoft.com/office/drawing/2014/main" id="{FF392C51-9752-4976-BFB5-4F3C3D3C89C7}"/>
                </a:ext>
              </a:extLst>
            </p:cNvPr>
            <p:cNvSpPr/>
            <p:nvPr/>
          </p:nvSpPr>
          <p:spPr>
            <a:xfrm>
              <a:off x="4380722" y="3577053"/>
              <a:ext cx="388548" cy="627815"/>
            </a:xfrm>
            <a:custGeom>
              <a:avLst/>
              <a:gdLst/>
              <a:ahLst/>
              <a:cxnLst/>
              <a:rect l="l" t="t" r="r" b="b"/>
              <a:pathLst>
                <a:path w="8987" h="14726" extrusionOk="0">
                  <a:moveTo>
                    <a:pt x="0" y="1"/>
                  </a:moveTo>
                  <a:lnTo>
                    <a:pt x="0" y="14726"/>
                  </a:lnTo>
                  <a:lnTo>
                    <a:pt x="8987" y="14726"/>
                  </a:lnTo>
                  <a:lnTo>
                    <a:pt x="8987" y="1"/>
                  </a:lnTo>
                  <a:close/>
                </a:path>
              </a:pathLst>
            </a:custGeom>
            <a:solidFill>
              <a:schemeClr val="bg2">
                <a:lumMod val="90000"/>
              </a:schemeClr>
            </a:solidFill>
            <a:ln>
              <a:noFill/>
            </a:ln>
          </p:spPr>
          <p:txBody>
            <a:bodyPr spcFirstLastPara="1" wrap="square" lIns="121900" tIns="121900" rIns="121900" bIns="121900" anchor="ctr" anchorCtr="0">
              <a:noAutofit/>
            </a:bodyPr>
            <a:lstStyle/>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66% - Physicians</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11.5% - Licensed Mental Health Counselor</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9.5% Psychiatrist</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6% - Licensed Clinical Social Worker</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2% - Psychiatric Nurse</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1.5% Psychologist</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1.5% Physician Assistant</a:t>
              </a:r>
              <a:endParaRPr sz="1333" kern="0" dirty="0">
                <a:solidFill>
                  <a:srgbClr val="488F4D"/>
                </a:solidFill>
                <a:latin typeface="Roboto" panose="02000000000000000000" pitchFamily="2" charset="0"/>
                <a:ea typeface="Roboto" panose="02000000000000000000" pitchFamily="2" charset="0"/>
                <a:cs typeface="Arial"/>
                <a:sym typeface="Arial"/>
              </a:endParaRPr>
            </a:p>
          </p:txBody>
        </p:sp>
      </p:grpSp>
      <p:sp>
        <p:nvSpPr>
          <p:cNvPr id="57" name="Callout: Right Arrow 56">
            <a:extLst>
              <a:ext uri="{FF2B5EF4-FFF2-40B4-BE49-F238E27FC236}">
                <a16:creationId xmlns:a16="http://schemas.microsoft.com/office/drawing/2014/main" id="{BB33D7E2-AB0E-421D-A87E-48658EC012AD}"/>
              </a:ext>
            </a:extLst>
          </p:cNvPr>
          <p:cNvSpPr/>
          <p:nvPr/>
        </p:nvSpPr>
        <p:spPr>
          <a:xfrm>
            <a:off x="621263" y="2110150"/>
            <a:ext cx="1424117" cy="3249900"/>
          </a:xfrm>
          <a:prstGeom prst="rightArrowCallout">
            <a:avLst>
              <a:gd name="adj1" fmla="val 12707"/>
              <a:gd name="adj2" fmla="val 19091"/>
              <a:gd name="adj3" fmla="val 25000"/>
              <a:gd name="adj4" fmla="val 56997"/>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defTabSz="1219170">
              <a:buClr>
                <a:srgbClr val="000000"/>
              </a:buClr>
            </a:pPr>
            <a:r>
              <a:rPr lang="en-US" sz="2400" kern="0" dirty="0">
                <a:solidFill>
                  <a:prstClr val="white"/>
                </a:solidFill>
                <a:latin typeface="Roboto" panose="02000000000000000000" pitchFamily="2" charset="0"/>
                <a:ea typeface="Roboto" panose="02000000000000000000" pitchFamily="2" charset="0"/>
                <a:sym typeface="Arial"/>
              </a:rPr>
              <a:t>202,598 examinations</a:t>
            </a:r>
          </a:p>
        </p:txBody>
      </p:sp>
      <p:sp>
        <p:nvSpPr>
          <p:cNvPr id="34" name="Slide Number Placeholder 2">
            <a:extLst>
              <a:ext uri="{FF2B5EF4-FFF2-40B4-BE49-F238E27FC236}">
                <a16:creationId xmlns:a16="http://schemas.microsoft.com/office/drawing/2014/main" id="{9FCBB6F6-1008-441B-9F9B-2F2162452AA8}"/>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7</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07307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F13E-67A8-4BE9-8F1F-4A35A30474F2}"/>
              </a:ext>
            </a:extLst>
          </p:cNvPr>
          <p:cNvSpPr>
            <a:spLocks noGrp="1"/>
          </p:cNvSpPr>
          <p:nvPr>
            <p:ph type="title"/>
          </p:nvPr>
        </p:nvSpPr>
        <p:spPr>
          <a:xfrm>
            <a:off x="1060400" y="671592"/>
            <a:ext cx="10071200" cy="763600"/>
          </a:xfrm>
        </p:spPr>
        <p:txBody>
          <a:bodyPr/>
          <a:lstStyle/>
          <a:p>
            <a:r>
              <a:rPr lang="en-US" dirty="0"/>
              <a:t>Involuntary Examinations by Age Group</a:t>
            </a:r>
          </a:p>
        </p:txBody>
      </p:sp>
      <p:sp>
        <p:nvSpPr>
          <p:cNvPr id="3" name="Text Placeholder 2">
            <a:extLst>
              <a:ext uri="{FF2B5EF4-FFF2-40B4-BE49-F238E27FC236}">
                <a16:creationId xmlns:a16="http://schemas.microsoft.com/office/drawing/2014/main" id="{48B7136C-6306-4358-8D56-F55DDE44DDD8}"/>
              </a:ext>
            </a:extLst>
          </p:cNvPr>
          <p:cNvSpPr>
            <a:spLocks noGrp="1"/>
          </p:cNvSpPr>
          <p:nvPr>
            <p:ph type="body" sz="quarter" idx="10"/>
          </p:nvPr>
        </p:nvSpPr>
        <p:spPr>
          <a:xfrm>
            <a:off x="309967" y="1627195"/>
            <a:ext cx="11582400" cy="1158236"/>
          </a:xfrm>
        </p:spPr>
        <p:txBody>
          <a:bodyPr/>
          <a:lstStyle/>
          <a:p>
            <a:pPr marL="169329" indent="0" algn="ctr">
              <a:buNone/>
            </a:pPr>
            <a:r>
              <a:rPr lang="en-US" dirty="0">
                <a:solidFill>
                  <a:schemeClr val="tx1"/>
                </a:solidFill>
              </a:rPr>
              <a:t>In SFY 2019-2020 there were a total of 202,598 involuntary examinations.</a:t>
            </a:r>
            <a:br>
              <a:rPr lang="en-US" dirty="0">
                <a:solidFill>
                  <a:schemeClr val="tx1"/>
                </a:solidFill>
              </a:rPr>
            </a:br>
            <a:r>
              <a:rPr lang="en-US" dirty="0">
                <a:solidFill>
                  <a:schemeClr val="tx1"/>
                </a:solidFill>
              </a:rPr>
              <a:t>A decrease of 3.98% (210,992) from SFY 2018-2019.</a:t>
            </a:r>
          </a:p>
        </p:txBody>
      </p:sp>
      <p:grpSp>
        <p:nvGrpSpPr>
          <p:cNvPr id="4" name="Group 3">
            <a:extLst>
              <a:ext uri="{FF2B5EF4-FFF2-40B4-BE49-F238E27FC236}">
                <a16:creationId xmlns:a16="http://schemas.microsoft.com/office/drawing/2014/main" id="{C1149BE7-7D2E-4019-B51E-73F54374DD63}"/>
              </a:ext>
            </a:extLst>
          </p:cNvPr>
          <p:cNvGrpSpPr/>
          <p:nvPr/>
        </p:nvGrpSpPr>
        <p:grpSpPr>
          <a:xfrm>
            <a:off x="5007119" y="2879352"/>
            <a:ext cx="2182340" cy="2194560"/>
            <a:chOff x="3747590" y="2221506"/>
            <a:chExt cx="1636755" cy="1645920"/>
          </a:xfrm>
          <a:solidFill>
            <a:schemeClr val="tx1">
              <a:lumMod val="60000"/>
              <a:lumOff val="40000"/>
            </a:schemeClr>
          </a:solidFill>
        </p:grpSpPr>
        <p:sp>
          <p:nvSpPr>
            <p:cNvPr id="5" name="Google Shape;5481;p63">
              <a:extLst>
                <a:ext uri="{FF2B5EF4-FFF2-40B4-BE49-F238E27FC236}">
                  <a16:creationId xmlns:a16="http://schemas.microsoft.com/office/drawing/2014/main" id="{C820DCA0-5601-4FC9-A249-4869A6C512A5}"/>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0B73EB2E-B473-45DE-B18F-109C16757134}"/>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6293FFD3-F6C8-438C-9675-56EB0B89FCE4}"/>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4EAA6435-ABF8-4F45-8CF2-3D72E0B30AA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9" name="Group 8">
            <a:extLst>
              <a:ext uri="{FF2B5EF4-FFF2-40B4-BE49-F238E27FC236}">
                <a16:creationId xmlns:a16="http://schemas.microsoft.com/office/drawing/2014/main" id="{D89E7831-FCA6-4D0B-AF4A-27D5D4B37CBB}"/>
              </a:ext>
            </a:extLst>
          </p:cNvPr>
          <p:cNvGrpSpPr/>
          <p:nvPr/>
        </p:nvGrpSpPr>
        <p:grpSpPr>
          <a:xfrm>
            <a:off x="7862469" y="2879555"/>
            <a:ext cx="2182340" cy="2194560"/>
            <a:chOff x="5834859" y="2438630"/>
            <a:chExt cx="1636755" cy="1645920"/>
          </a:xfrm>
          <a:solidFill>
            <a:schemeClr val="accent3"/>
          </a:solidFill>
        </p:grpSpPr>
        <p:grpSp>
          <p:nvGrpSpPr>
            <p:cNvPr id="10" name="Google Shape;5480;p63">
              <a:extLst>
                <a:ext uri="{FF2B5EF4-FFF2-40B4-BE49-F238E27FC236}">
                  <a16:creationId xmlns:a16="http://schemas.microsoft.com/office/drawing/2014/main" id="{D52754E1-17AF-4AAE-ADA3-AD433C070058}"/>
                </a:ext>
              </a:extLst>
            </p:cNvPr>
            <p:cNvGrpSpPr>
              <a:grpSpLocks noChangeAspect="1"/>
            </p:cNvGrpSpPr>
            <p:nvPr/>
          </p:nvGrpSpPr>
          <p:grpSpPr>
            <a:xfrm>
              <a:off x="5834859" y="2438630"/>
              <a:ext cx="1636755" cy="1645920"/>
              <a:chOff x="4818100" y="1507675"/>
              <a:chExt cx="71225" cy="71625"/>
            </a:xfrm>
            <a:grpFill/>
          </p:grpSpPr>
          <p:sp>
            <p:nvSpPr>
              <p:cNvPr id="12" name="Google Shape;5481;p63">
                <a:extLst>
                  <a:ext uri="{FF2B5EF4-FFF2-40B4-BE49-F238E27FC236}">
                    <a16:creationId xmlns:a16="http://schemas.microsoft.com/office/drawing/2014/main" id="{7C07DE9F-F171-442C-87F0-0EA76DDC47FC}"/>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5482;p63">
                <a:extLst>
                  <a:ext uri="{FF2B5EF4-FFF2-40B4-BE49-F238E27FC236}">
                    <a16:creationId xmlns:a16="http://schemas.microsoft.com/office/drawing/2014/main" id="{C5376F8F-2192-4E42-A43A-FEA10FF8F931}"/>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5483;p63">
                <a:extLst>
                  <a:ext uri="{FF2B5EF4-FFF2-40B4-BE49-F238E27FC236}">
                    <a16:creationId xmlns:a16="http://schemas.microsoft.com/office/drawing/2014/main" id="{906A48E1-8EFF-4B1B-AC54-DB92D4164345}"/>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5484;p63">
                <a:extLst>
                  <a:ext uri="{FF2B5EF4-FFF2-40B4-BE49-F238E27FC236}">
                    <a16:creationId xmlns:a16="http://schemas.microsoft.com/office/drawing/2014/main" id="{E6271621-AA9F-430C-83F3-2D96981D114D}"/>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1" name="Graphic 10" descr="Children with solid fill">
              <a:extLst>
                <a:ext uri="{FF2B5EF4-FFF2-40B4-BE49-F238E27FC236}">
                  <a16:creationId xmlns:a16="http://schemas.microsoft.com/office/drawing/2014/main" id="{AAB369BA-42A3-4A31-938B-C729AF3AFE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46409" y="2831487"/>
              <a:ext cx="914400" cy="914400"/>
            </a:xfrm>
            <a:prstGeom prst="rect">
              <a:avLst/>
            </a:prstGeom>
          </p:spPr>
        </p:pic>
      </p:grpSp>
      <p:grpSp>
        <p:nvGrpSpPr>
          <p:cNvPr id="16" name="Group 15">
            <a:extLst>
              <a:ext uri="{FF2B5EF4-FFF2-40B4-BE49-F238E27FC236}">
                <a16:creationId xmlns:a16="http://schemas.microsoft.com/office/drawing/2014/main" id="{E64BE6A3-D7F3-4A73-981A-99F7BBF8B8E9}"/>
              </a:ext>
            </a:extLst>
          </p:cNvPr>
          <p:cNvGrpSpPr/>
          <p:nvPr/>
        </p:nvGrpSpPr>
        <p:grpSpPr>
          <a:xfrm>
            <a:off x="2147191" y="2873224"/>
            <a:ext cx="2182340" cy="2194560"/>
            <a:chOff x="1678420" y="2443226"/>
            <a:chExt cx="1636755" cy="1645920"/>
          </a:xfrm>
        </p:grpSpPr>
        <p:grpSp>
          <p:nvGrpSpPr>
            <p:cNvPr id="17" name="Google Shape;5480;p63">
              <a:extLst>
                <a:ext uri="{FF2B5EF4-FFF2-40B4-BE49-F238E27FC236}">
                  <a16:creationId xmlns:a16="http://schemas.microsoft.com/office/drawing/2014/main" id="{093B6E8D-698A-4885-8747-71A74A5BD94D}"/>
                </a:ext>
              </a:extLst>
            </p:cNvPr>
            <p:cNvGrpSpPr>
              <a:grpSpLocks noChangeAspect="1"/>
            </p:cNvGrpSpPr>
            <p:nvPr/>
          </p:nvGrpSpPr>
          <p:grpSpPr>
            <a:xfrm>
              <a:off x="1678420" y="2443226"/>
              <a:ext cx="1636755" cy="1645920"/>
              <a:chOff x="4818100" y="1507675"/>
              <a:chExt cx="71225" cy="71625"/>
            </a:xfrm>
          </p:grpSpPr>
          <p:sp>
            <p:nvSpPr>
              <p:cNvPr id="19" name="Google Shape;5481;p63">
                <a:extLst>
                  <a:ext uri="{FF2B5EF4-FFF2-40B4-BE49-F238E27FC236}">
                    <a16:creationId xmlns:a16="http://schemas.microsoft.com/office/drawing/2014/main" id="{C4EC1E85-8AA9-4E09-8D65-D53BAAB920B4}"/>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5">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5482;p63">
                <a:extLst>
                  <a:ext uri="{FF2B5EF4-FFF2-40B4-BE49-F238E27FC236}">
                    <a16:creationId xmlns:a16="http://schemas.microsoft.com/office/drawing/2014/main" id="{020E8499-A282-4FDA-9634-16E036F5A9A7}"/>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5">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5483;p63">
                <a:extLst>
                  <a:ext uri="{FF2B5EF4-FFF2-40B4-BE49-F238E27FC236}">
                    <a16:creationId xmlns:a16="http://schemas.microsoft.com/office/drawing/2014/main" id="{57E94B84-D53B-41FE-B076-07BF1D2DEA34}"/>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5">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22" name="Google Shape;5484;p63">
                <a:extLst>
                  <a:ext uri="{FF2B5EF4-FFF2-40B4-BE49-F238E27FC236}">
                    <a16:creationId xmlns:a16="http://schemas.microsoft.com/office/drawing/2014/main" id="{C601DD64-FED0-4333-9E76-F6BC0B9D724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5">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8" name="Graphic 17" descr="Group with solid fill">
              <a:extLst>
                <a:ext uri="{FF2B5EF4-FFF2-40B4-BE49-F238E27FC236}">
                  <a16:creationId xmlns:a16="http://schemas.microsoft.com/office/drawing/2014/main" id="{B259A3A9-C00A-4FDB-A6C8-5DAC5C9DCC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78342" y="2831487"/>
              <a:ext cx="914400" cy="914400"/>
            </a:xfrm>
            <a:prstGeom prst="rect">
              <a:avLst/>
            </a:prstGeom>
          </p:spPr>
        </p:pic>
      </p:grpSp>
      <p:sp>
        <p:nvSpPr>
          <p:cNvPr id="23" name="TextBox 22">
            <a:extLst>
              <a:ext uri="{FF2B5EF4-FFF2-40B4-BE49-F238E27FC236}">
                <a16:creationId xmlns:a16="http://schemas.microsoft.com/office/drawing/2014/main" id="{CAA6C76D-2793-4481-A647-AB6671369396}"/>
              </a:ext>
            </a:extLst>
          </p:cNvPr>
          <p:cNvSpPr txBox="1"/>
          <p:nvPr/>
        </p:nvSpPr>
        <p:spPr>
          <a:xfrm>
            <a:off x="2381373" y="5211994"/>
            <a:ext cx="1818488" cy="748988"/>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73.80%</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Adults 18 - 64</a:t>
            </a:r>
          </a:p>
        </p:txBody>
      </p:sp>
      <p:sp>
        <p:nvSpPr>
          <p:cNvPr id="24" name="TextBox 23">
            <a:extLst>
              <a:ext uri="{FF2B5EF4-FFF2-40B4-BE49-F238E27FC236}">
                <a16:creationId xmlns:a16="http://schemas.microsoft.com/office/drawing/2014/main" id="{2AF66197-FCFE-449D-BB9D-34078D869719}"/>
              </a:ext>
            </a:extLst>
          </p:cNvPr>
          <p:cNvSpPr txBox="1"/>
          <p:nvPr/>
        </p:nvSpPr>
        <p:spPr>
          <a:xfrm>
            <a:off x="5190777" y="5194633"/>
            <a:ext cx="1818488" cy="1036309"/>
          </a:xfrm>
          <a:prstGeom prst="rect">
            <a:avLst/>
          </a:prstGeom>
          <a:noFill/>
        </p:spPr>
        <p:txBody>
          <a:bodyPr wrap="square" rtlCol="0">
            <a:spAutoFit/>
          </a:bodyPr>
          <a:lstStyle/>
          <a:p>
            <a:pPr algn="ctr" defTabSz="1219170">
              <a:buClr>
                <a:srgbClr val="000000"/>
              </a:buClr>
            </a:pPr>
            <a:r>
              <a:rPr lang="en-US" sz="2400" b="1" kern="0" dirty="0">
                <a:solidFill>
                  <a:srgbClr val="115BA4">
                    <a:lumMod val="75000"/>
                  </a:srgbClr>
                </a:solidFill>
                <a:latin typeface="Roboto" panose="02000000000000000000" pitchFamily="2" charset="0"/>
                <a:ea typeface="Roboto" panose="02000000000000000000" pitchFamily="2" charset="0"/>
                <a:cs typeface="Arial"/>
                <a:sym typeface="Arial"/>
              </a:rPr>
              <a:t>7.30%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Older Adults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65+</a:t>
            </a:r>
          </a:p>
        </p:txBody>
      </p:sp>
      <p:sp>
        <p:nvSpPr>
          <p:cNvPr id="25" name="TextBox 24">
            <a:extLst>
              <a:ext uri="{FF2B5EF4-FFF2-40B4-BE49-F238E27FC236}">
                <a16:creationId xmlns:a16="http://schemas.microsoft.com/office/drawing/2014/main" id="{D9085369-C56A-4CB6-A87A-E9243B44EFFC}"/>
              </a:ext>
            </a:extLst>
          </p:cNvPr>
          <p:cNvSpPr txBox="1"/>
          <p:nvPr/>
        </p:nvSpPr>
        <p:spPr>
          <a:xfrm>
            <a:off x="8111557" y="5211994"/>
            <a:ext cx="1818488" cy="748988"/>
          </a:xfrm>
          <a:prstGeom prst="rect">
            <a:avLst/>
          </a:prstGeom>
          <a:noFill/>
        </p:spPr>
        <p:txBody>
          <a:bodyPr wrap="square" rtlCol="0">
            <a:spAutoFit/>
          </a:bodyPr>
          <a:lstStyle/>
          <a:p>
            <a:pPr algn="ctr" defTabSz="1219170">
              <a:buClr>
                <a:srgbClr val="000000"/>
              </a:buClr>
            </a:pPr>
            <a:r>
              <a:rPr lang="en-US" sz="2400" b="1" kern="0" dirty="0">
                <a:solidFill>
                  <a:srgbClr val="4472C4">
                    <a:lumMod val="50000"/>
                  </a:srgbClr>
                </a:solidFill>
                <a:latin typeface="Roboto" panose="02000000000000000000" pitchFamily="2" charset="0"/>
                <a:ea typeface="Roboto" panose="02000000000000000000" pitchFamily="2" charset="0"/>
                <a:cs typeface="Arial"/>
                <a:sym typeface="Arial"/>
              </a:rPr>
              <a:t>17.74%</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Children &lt;18</a:t>
            </a:r>
          </a:p>
        </p:txBody>
      </p:sp>
      <p:pic>
        <p:nvPicPr>
          <p:cNvPr id="26" name="Graphic 25" descr="Group with solid fill">
            <a:extLst>
              <a:ext uri="{FF2B5EF4-FFF2-40B4-BE49-F238E27FC236}">
                <a16:creationId xmlns:a16="http://schemas.microsoft.com/office/drawing/2014/main" id="{D30E418E-BFCA-43CF-808E-B41557B569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60465" y="3445491"/>
            <a:ext cx="1219200" cy="1219200"/>
          </a:xfrm>
          <a:prstGeom prst="rect">
            <a:avLst/>
          </a:prstGeom>
        </p:spPr>
      </p:pic>
      <p:sp>
        <p:nvSpPr>
          <p:cNvPr id="27" name="Slide Number Placeholder 2">
            <a:extLst>
              <a:ext uri="{FF2B5EF4-FFF2-40B4-BE49-F238E27FC236}">
                <a16:creationId xmlns:a16="http://schemas.microsoft.com/office/drawing/2014/main" id="{6A799477-5301-4749-A7C3-D0FE6EAE5B9A}"/>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8</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13866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88BE0-53A4-44B7-8F33-3073DA957237}"/>
              </a:ext>
            </a:extLst>
          </p:cNvPr>
          <p:cNvSpPr>
            <a:spLocks noGrp="1"/>
          </p:cNvSpPr>
          <p:nvPr>
            <p:ph type="title"/>
          </p:nvPr>
        </p:nvSpPr>
        <p:spPr>
          <a:xfrm>
            <a:off x="1060400" y="661260"/>
            <a:ext cx="10071200" cy="763600"/>
          </a:xfrm>
        </p:spPr>
        <p:txBody>
          <a:bodyPr/>
          <a:lstStyle/>
          <a:p>
            <a:r>
              <a:rPr lang="en-US" dirty="0"/>
              <a:t>Repeated Involuntary Examinations</a:t>
            </a:r>
          </a:p>
        </p:txBody>
      </p:sp>
      <p:sp>
        <p:nvSpPr>
          <p:cNvPr id="3" name="Text Placeholder 2">
            <a:extLst>
              <a:ext uri="{FF2B5EF4-FFF2-40B4-BE49-F238E27FC236}">
                <a16:creationId xmlns:a16="http://schemas.microsoft.com/office/drawing/2014/main" id="{C6465EC3-7004-4897-AC3B-49A6406B1ECC}"/>
              </a:ext>
            </a:extLst>
          </p:cNvPr>
          <p:cNvSpPr>
            <a:spLocks noGrp="1"/>
          </p:cNvSpPr>
          <p:nvPr>
            <p:ph type="body" sz="quarter" idx="10"/>
          </p:nvPr>
        </p:nvSpPr>
        <p:spPr>
          <a:xfrm>
            <a:off x="330632" y="1638860"/>
            <a:ext cx="11561736" cy="1022379"/>
          </a:xfrm>
        </p:spPr>
        <p:txBody>
          <a:bodyPr/>
          <a:lstStyle/>
          <a:p>
            <a:pPr marL="169329" indent="0" algn="ctr">
              <a:buNone/>
            </a:pPr>
            <a:r>
              <a:rPr lang="en-US" dirty="0">
                <a:solidFill>
                  <a:schemeClr val="tx1"/>
                </a:solidFill>
              </a:rPr>
              <a:t>Of the 128,193 people with involuntary exams during the year,</a:t>
            </a:r>
            <a:br>
              <a:rPr lang="en-US" dirty="0">
                <a:solidFill>
                  <a:schemeClr val="tx1"/>
                </a:solidFill>
              </a:rPr>
            </a:br>
            <a:r>
              <a:rPr lang="en-US" dirty="0">
                <a:solidFill>
                  <a:schemeClr val="tx1"/>
                </a:solidFill>
              </a:rPr>
              <a:t>approximately ¼ experienced more than one exam during the year.</a:t>
            </a:r>
          </a:p>
        </p:txBody>
      </p:sp>
      <p:grpSp>
        <p:nvGrpSpPr>
          <p:cNvPr id="43" name="Group 42">
            <a:extLst>
              <a:ext uri="{FF2B5EF4-FFF2-40B4-BE49-F238E27FC236}">
                <a16:creationId xmlns:a16="http://schemas.microsoft.com/office/drawing/2014/main" id="{C180A64C-E19D-4564-B1CE-A9F2A4F77FBC}"/>
              </a:ext>
            </a:extLst>
          </p:cNvPr>
          <p:cNvGrpSpPr/>
          <p:nvPr/>
        </p:nvGrpSpPr>
        <p:grpSpPr>
          <a:xfrm>
            <a:off x="5007119" y="2879357"/>
            <a:ext cx="2182340" cy="2194560"/>
            <a:chOff x="3747590" y="2221506"/>
            <a:chExt cx="1636755" cy="1645920"/>
          </a:xfrm>
        </p:grpSpPr>
        <p:sp>
          <p:nvSpPr>
            <p:cNvPr id="5" name="Google Shape;5481;p63">
              <a:extLst>
                <a:ext uri="{FF2B5EF4-FFF2-40B4-BE49-F238E27FC236}">
                  <a16:creationId xmlns:a16="http://schemas.microsoft.com/office/drawing/2014/main" id="{011F26CE-BF5C-463F-93E5-8A9341AFF9E7}"/>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6">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7F063938-8F79-45BF-87A5-9C086A2AE341}"/>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6">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311C4128-F73F-460A-907E-9ADA3D4FFD48}"/>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6">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671D5C70-E31A-4F91-AAD1-3E3D99177E3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6">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26" name="Graphic 25" descr="Family with two children with solid fill">
            <a:extLst>
              <a:ext uri="{FF2B5EF4-FFF2-40B4-BE49-F238E27FC236}">
                <a16:creationId xmlns:a16="http://schemas.microsoft.com/office/drawing/2014/main" id="{DCC2AB8E-4EBC-4B5E-8080-FD1ABEC101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45796" y="3346349"/>
            <a:ext cx="1219200" cy="1219200"/>
          </a:xfrm>
          <a:prstGeom prst="rect">
            <a:avLst/>
          </a:prstGeom>
        </p:spPr>
      </p:pic>
      <p:grpSp>
        <p:nvGrpSpPr>
          <p:cNvPr id="44" name="Group 43">
            <a:extLst>
              <a:ext uri="{FF2B5EF4-FFF2-40B4-BE49-F238E27FC236}">
                <a16:creationId xmlns:a16="http://schemas.microsoft.com/office/drawing/2014/main" id="{49B24CB5-A157-4ED5-B132-B6EAE8E9BCA1}"/>
              </a:ext>
            </a:extLst>
          </p:cNvPr>
          <p:cNvGrpSpPr/>
          <p:nvPr/>
        </p:nvGrpSpPr>
        <p:grpSpPr>
          <a:xfrm>
            <a:off x="7852665" y="2879555"/>
            <a:ext cx="2182340" cy="2194560"/>
            <a:chOff x="5834859" y="2438630"/>
            <a:chExt cx="1636755" cy="1645920"/>
          </a:xfrm>
          <a:solidFill>
            <a:schemeClr val="tx1"/>
          </a:solidFill>
        </p:grpSpPr>
        <p:grpSp>
          <p:nvGrpSpPr>
            <p:cNvPr id="14" name="Google Shape;5480;p63">
              <a:extLst>
                <a:ext uri="{FF2B5EF4-FFF2-40B4-BE49-F238E27FC236}">
                  <a16:creationId xmlns:a16="http://schemas.microsoft.com/office/drawing/2014/main" id="{6A176FBC-FC63-4320-B7FB-B442E6BAF100}"/>
                </a:ext>
              </a:extLst>
            </p:cNvPr>
            <p:cNvGrpSpPr>
              <a:grpSpLocks noChangeAspect="1"/>
            </p:cNvGrpSpPr>
            <p:nvPr/>
          </p:nvGrpSpPr>
          <p:grpSpPr>
            <a:xfrm>
              <a:off x="5834859" y="2438630"/>
              <a:ext cx="1636755" cy="1645920"/>
              <a:chOff x="4818100" y="1507675"/>
              <a:chExt cx="71225" cy="71625"/>
            </a:xfrm>
            <a:grpFill/>
          </p:grpSpPr>
          <p:sp>
            <p:nvSpPr>
              <p:cNvPr id="15" name="Google Shape;5481;p63">
                <a:extLst>
                  <a:ext uri="{FF2B5EF4-FFF2-40B4-BE49-F238E27FC236}">
                    <a16:creationId xmlns:a16="http://schemas.microsoft.com/office/drawing/2014/main" id="{83ED7F13-6540-48F1-BC08-D874F33D3903}"/>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5482;p63">
                <a:extLst>
                  <a:ext uri="{FF2B5EF4-FFF2-40B4-BE49-F238E27FC236}">
                    <a16:creationId xmlns:a16="http://schemas.microsoft.com/office/drawing/2014/main" id="{6178BD5A-82E3-44A1-8E99-8DDABE6817A5}"/>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5483;p63">
                <a:extLst>
                  <a:ext uri="{FF2B5EF4-FFF2-40B4-BE49-F238E27FC236}">
                    <a16:creationId xmlns:a16="http://schemas.microsoft.com/office/drawing/2014/main" id="{AFFAE0F1-69D7-47F7-8774-60B38A8ACBA9}"/>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5484;p63">
                <a:extLst>
                  <a:ext uri="{FF2B5EF4-FFF2-40B4-BE49-F238E27FC236}">
                    <a16:creationId xmlns:a16="http://schemas.microsoft.com/office/drawing/2014/main" id="{299D0BFA-6D4F-47F8-A51E-17D36665CD3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36" name="Graphic 35" descr="Children with solid fill">
              <a:extLst>
                <a:ext uri="{FF2B5EF4-FFF2-40B4-BE49-F238E27FC236}">
                  <a16:creationId xmlns:a16="http://schemas.microsoft.com/office/drawing/2014/main" id="{839A2AA4-6728-48B5-8B0F-7DA77AB9DA1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46409" y="2831487"/>
              <a:ext cx="914400" cy="914400"/>
            </a:xfrm>
            <a:prstGeom prst="rect">
              <a:avLst/>
            </a:prstGeom>
          </p:spPr>
        </p:pic>
      </p:grpSp>
      <p:grpSp>
        <p:nvGrpSpPr>
          <p:cNvPr id="42" name="Group 41">
            <a:extLst>
              <a:ext uri="{FF2B5EF4-FFF2-40B4-BE49-F238E27FC236}">
                <a16:creationId xmlns:a16="http://schemas.microsoft.com/office/drawing/2014/main" id="{E50B5FF1-A1AE-4EC3-84D7-CCEBE6E3D5B5}"/>
              </a:ext>
            </a:extLst>
          </p:cNvPr>
          <p:cNvGrpSpPr/>
          <p:nvPr/>
        </p:nvGrpSpPr>
        <p:grpSpPr>
          <a:xfrm>
            <a:off x="2158121" y="2880401"/>
            <a:ext cx="2182340" cy="2194560"/>
            <a:chOff x="1678420" y="2443226"/>
            <a:chExt cx="1636755" cy="1645920"/>
          </a:xfrm>
          <a:solidFill>
            <a:schemeClr val="accent1"/>
          </a:solidFill>
        </p:grpSpPr>
        <p:grpSp>
          <p:nvGrpSpPr>
            <p:cNvPr id="9" name="Google Shape;5480;p63">
              <a:extLst>
                <a:ext uri="{FF2B5EF4-FFF2-40B4-BE49-F238E27FC236}">
                  <a16:creationId xmlns:a16="http://schemas.microsoft.com/office/drawing/2014/main" id="{538DC95C-0043-441A-977F-B53AAEDF5051}"/>
                </a:ext>
              </a:extLst>
            </p:cNvPr>
            <p:cNvGrpSpPr>
              <a:grpSpLocks noChangeAspect="1"/>
            </p:cNvGrpSpPr>
            <p:nvPr/>
          </p:nvGrpSpPr>
          <p:grpSpPr>
            <a:xfrm>
              <a:off x="1678420" y="2443226"/>
              <a:ext cx="1636755" cy="1645920"/>
              <a:chOff x="4818100" y="1507675"/>
              <a:chExt cx="71225" cy="71625"/>
            </a:xfrm>
            <a:grpFill/>
          </p:grpSpPr>
          <p:sp>
            <p:nvSpPr>
              <p:cNvPr id="10" name="Google Shape;5481;p63">
                <a:extLst>
                  <a:ext uri="{FF2B5EF4-FFF2-40B4-BE49-F238E27FC236}">
                    <a16:creationId xmlns:a16="http://schemas.microsoft.com/office/drawing/2014/main" id="{394757D4-DEEA-42C9-8E2C-0C74ED64D596}"/>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5482;p63">
                <a:extLst>
                  <a:ext uri="{FF2B5EF4-FFF2-40B4-BE49-F238E27FC236}">
                    <a16:creationId xmlns:a16="http://schemas.microsoft.com/office/drawing/2014/main" id="{F6AA64BF-31FC-4C19-8BC5-050EB3B8BA89}"/>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5483;p63">
                <a:extLst>
                  <a:ext uri="{FF2B5EF4-FFF2-40B4-BE49-F238E27FC236}">
                    <a16:creationId xmlns:a16="http://schemas.microsoft.com/office/drawing/2014/main" id="{D407FD58-3305-41AC-8CD7-D4B69DB229C7}"/>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3" name="Google Shape;5484;p63">
                <a:extLst>
                  <a:ext uri="{FF2B5EF4-FFF2-40B4-BE49-F238E27FC236}">
                    <a16:creationId xmlns:a16="http://schemas.microsoft.com/office/drawing/2014/main" id="{0574741B-4B6B-44C5-8031-A4F576A3EC78}"/>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38" name="Graphic 37" descr="Group with solid fill">
              <a:extLst>
                <a:ext uri="{FF2B5EF4-FFF2-40B4-BE49-F238E27FC236}">
                  <a16:creationId xmlns:a16="http://schemas.microsoft.com/office/drawing/2014/main" id="{1EBF6EAB-B0C7-424B-8D31-0B7F0C92CBC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78342" y="2831487"/>
              <a:ext cx="914400" cy="914400"/>
            </a:xfrm>
            <a:prstGeom prst="rect">
              <a:avLst/>
            </a:prstGeom>
          </p:spPr>
        </p:pic>
      </p:grpSp>
      <p:sp>
        <p:nvSpPr>
          <p:cNvPr id="39" name="TextBox 38">
            <a:extLst>
              <a:ext uri="{FF2B5EF4-FFF2-40B4-BE49-F238E27FC236}">
                <a16:creationId xmlns:a16="http://schemas.microsoft.com/office/drawing/2014/main" id="{BBBCD48C-EE71-41BC-B906-49E173A77B34}"/>
              </a:ext>
            </a:extLst>
          </p:cNvPr>
          <p:cNvSpPr txBox="1"/>
          <p:nvPr/>
        </p:nvSpPr>
        <p:spPr>
          <a:xfrm>
            <a:off x="2391705" y="5242990"/>
            <a:ext cx="1818488" cy="748988"/>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25.97%</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Adults 18 - 64</a:t>
            </a:r>
          </a:p>
        </p:txBody>
      </p:sp>
      <p:sp>
        <p:nvSpPr>
          <p:cNvPr id="40" name="TextBox 39">
            <a:extLst>
              <a:ext uri="{FF2B5EF4-FFF2-40B4-BE49-F238E27FC236}">
                <a16:creationId xmlns:a16="http://schemas.microsoft.com/office/drawing/2014/main" id="{74C8E812-4BFF-45DF-8105-A4B4FBC49330}"/>
              </a:ext>
            </a:extLst>
          </p:cNvPr>
          <p:cNvSpPr txBox="1"/>
          <p:nvPr/>
        </p:nvSpPr>
        <p:spPr>
          <a:xfrm>
            <a:off x="5190777" y="5215303"/>
            <a:ext cx="1818488" cy="748988"/>
          </a:xfrm>
          <a:prstGeom prst="rect">
            <a:avLst/>
          </a:prstGeom>
          <a:noFill/>
        </p:spPr>
        <p:txBody>
          <a:bodyPr wrap="square" rtlCol="0">
            <a:spAutoFit/>
          </a:bodyPr>
          <a:lstStyle/>
          <a:p>
            <a:pPr algn="ctr" defTabSz="1219170">
              <a:buClr>
                <a:srgbClr val="000000"/>
              </a:buClr>
            </a:pPr>
            <a:r>
              <a:rPr lang="en-US" sz="2400" b="1" kern="0" dirty="0">
                <a:solidFill>
                  <a:srgbClr val="70AD47">
                    <a:lumMod val="50000"/>
                  </a:srgbClr>
                </a:solidFill>
                <a:latin typeface="Roboto" panose="02000000000000000000" pitchFamily="2" charset="0"/>
                <a:ea typeface="Roboto" panose="02000000000000000000" pitchFamily="2" charset="0"/>
                <a:cs typeface="Arial"/>
                <a:sym typeface="Arial"/>
              </a:rPr>
              <a:t>25.42% </a:t>
            </a:r>
          </a:p>
          <a:p>
            <a:pPr algn="ctr" defTabSz="1219170">
              <a:buClr>
                <a:srgbClr val="000000"/>
              </a:buClr>
            </a:pPr>
            <a:r>
              <a:rPr lang="en-US" sz="1867" kern="0" dirty="0">
                <a:solidFill>
                  <a:srgbClr val="70AD47">
                    <a:lumMod val="75000"/>
                  </a:srgbClr>
                </a:solidFill>
                <a:latin typeface="Roboto" panose="02000000000000000000" pitchFamily="2" charset="0"/>
                <a:ea typeface="Roboto" panose="02000000000000000000" pitchFamily="2" charset="0"/>
                <a:cs typeface="Arial"/>
                <a:sym typeface="Arial"/>
              </a:rPr>
              <a:t>All Ages</a:t>
            </a:r>
          </a:p>
        </p:txBody>
      </p:sp>
      <p:sp>
        <p:nvSpPr>
          <p:cNvPr id="41" name="TextBox 40">
            <a:extLst>
              <a:ext uri="{FF2B5EF4-FFF2-40B4-BE49-F238E27FC236}">
                <a16:creationId xmlns:a16="http://schemas.microsoft.com/office/drawing/2014/main" id="{C472C39B-C4AD-4537-9989-9E032ACD72A3}"/>
              </a:ext>
            </a:extLst>
          </p:cNvPr>
          <p:cNvSpPr txBox="1"/>
          <p:nvPr/>
        </p:nvSpPr>
        <p:spPr>
          <a:xfrm>
            <a:off x="8091408" y="5237114"/>
            <a:ext cx="1818488" cy="748988"/>
          </a:xfrm>
          <a:prstGeom prst="rect">
            <a:avLst/>
          </a:prstGeom>
          <a:noFill/>
        </p:spPr>
        <p:txBody>
          <a:bodyPr wrap="square" rtlCol="0">
            <a:spAutoFit/>
          </a:bodyPr>
          <a:lstStyle/>
          <a:p>
            <a:pPr algn="ctr" defTabSz="1219170">
              <a:buClr>
                <a:srgbClr val="000000"/>
              </a:buClr>
            </a:pPr>
            <a:r>
              <a:rPr lang="en-US" sz="2400" b="1" kern="0" dirty="0">
                <a:solidFill>
                  <a:srgbClr val="115BA4"/>
                </a:solidFill>
                <a:latin typeface="Roboto" panose="02000000000000000000" pitchFamily="2" charset="0"/>
                <a:ea typeface="Roboto" panose="02000000000000000000" pitchFamily="2" charset="0"/>
                <a:cs typeface="Arial"/>
                <a:sym typeface="Arial"/>
              </a:rPr>
              <a:t>23.97% </a:t>
            </a:r>
          </a:p>
          <a:p>
            <a:pPr algn="ctr" defTabSz="1219170">
              <a:buClr>
                <a:srgbClr val="000000"/>
              </a:buClr>
            </a:pPr>
            <a:r>
              <a:rPr lang="en-US" sz="1867" kern="0" dirty="0">
                <a:solidFill>
                  <a:srgbClr val="1E82E6"/>
                </a:solidFill>
                <a:latin typeface="Roboto" panose="02000000000000000000" pitchFamily="2" charset="0"/>
                <a:ea typeface="Roboto" panose="02000000000000000000" pitchFamily="2" charset="0"/>
                <a:cs typeface="Arial"/>
                <a:sym typeface="Arial"/>
              </a:rPr>
              <a:t>Children &lt;18</a:t>
            </a:r>
          </a:p>
        </p:txBody>
      </p:sp>
      <p:sp>
        <p:nvSpPr>
          <p:cNvPr id="27" name="Slide Number Placeholder 2">
            <a:extLst>
              <a:ext uri="{FF2B5EF4-FFF2-40B4-BE49-F238E27FC236}">
                <a16:creationId xmlns:a16="http://schemas.microsoft.com/office/drawing/2014/main" id="{ACFDCB8E-D81E-48FC-9C78-6B946C4685BB}"/>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9</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697764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CF Master">
  <a:themeElements>
    <a:clrScheme name="DCF">
      <a:dk1>
        <a:srgbClr val="115BA4"/>
      </a:dk1>
      <a:lt1>
        <a:sysClr val="window" lastClr="FFFFFF"/>
      </a:lt1>
      <a:dk2>
        <a:srgbClr val="193441"/>
      </a:dk2>
      <a:lt2>
        <a:srgbClr val="E7E6E6"/>
      </a:lt2>
      <a:accent1>
        <a:srgbClr val="4472C4"/>
      </a:accent1>
      <a:accent2>
        <a:srgbClr val="ED7D31"/>
      </a:accent2>
      <a:accent3>
        <a:srgbClr val="87BDF2"/>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1400</TotalTime>
  <Words>1215</Words>
  <Application>Microsoft Office PowerPoint</Application>
  <PresentationFormat>Widescreen</PresentationFormat>
  <Paragraphs>185</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Roboto</vt:lpstr>
      <vt:lpstr>Roboto Medium</vt:lpstr>
      <vt:lpstr>Times New Roman</vt:lpstr>
      <vt:lpstr>Office Theme</vt:lpstr>
      <vt:lpstr>DCF Master</vt:lpstr>
      <vt:lpstr>Behavioral Health System of Care </vt:lpstr>
      <vt:lpstr>SAMH Services Array</vt:lpstr>
      <vt:lpstr>Department’s Role</vt:lpstr>
      <vt:lpstr>Baker Act Overview</vt:lpstr>
      <vt:lpstr>Baker Act Overview</vt:lpstr>
      <vt:lpstr>Discharge Planning </vt:lpstr>
      <vt:lpstr>Baker Act Examinations by Initiating Professional</vt:lpstr>
      <vt:lpstr>Involuntary Examinations by Age Group</vt:lpstr>
      <vt:lpstr>Repeated Involuntary Examinations</vt:lpstr>
      <vt:lpstr>Key Marchman Act Features</vt:lpstr>
      <vt:lpstr>Unique Features of the Marchman Act</vt:lpstr>
      <vt:lpstr>Marchman Act Data</vt:lpstr>
      <vt:lpstr>Training</vt:lpstr>
      <vt:lpstr>Other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Behavioral Health System of Care (November 17 2021)</dc:title>
  <dc:creator>Allman, Heather</dc:creator>
  <cp:lastModifiedBy>VanDyke, Misty N</cp:lastModifiedBy>
  <cp:revision>18</cp:revision>
  <dcterms:created xsi:type="dcterms:W3CDTF">2021-11-15T16:09:49Z</dcterms:created>
  <dcterms:modified xsi:type="dcterms:W3CDTF">2025-06-06T20:15:51Z</dcterms:modified>
</cp:coreProperties>
</file>