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2">
  <p:sldMasterIdLst>
    <p:sldMasterId id="2147483648" r:id="rId4"/>
  </p:sldMasterIdLst>
  <p:notesMasterIdLst>
    <p:notesMasterId r:id="rId19"/>
  </p:notesMasterIdLst>
  <p:sldIdLst>
    <p:sldId id="256" r:id="rId5"/>
    <p:sldId id="277" r:id="rId6"/>
    <p:sldId id="280" r:id="rId7"/>
    <p:sldId id="257" r:id="rId8"/>
    <p:sldId id="271" r:id="rId9"/>
    <p:sldId id="283" r:id="rId10"/>
    <p:sldId id="282" r:id="rId11"/>
    <p:sldId id="273" r:id="rId12"/>
    <p:sldId id="284" r:id="rId13"/>
    <p:sldId id="272" r:id="rId14"/>
    <p:sldId id="274" r:id="rId15"/>
    <p:sldId id="281" r:id="rId16"/>
    <p:sldId id="276" r:id="rId17"/>
    <p:sldId id="293" r:id="rId18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8BF4A63-8088-4B46-8F67-ED52E2D3E544}">
          <p14:sldIdLst>
            <p14:sldId id="256"/>
            <p14:sldId id="277"/>
            <p14:sldId id="280"/>
            <p14:sldId id="257"/>
            <p14:sldId id="271"/>
            <p14:sldId id="283"/>
          </p14:sldIdLst>
        </p14:section>
        <p14:section name="Untitled Section" id="{BEACBF12-3CCF-4605-8E19-7DBE828C1238}">
          <p14:sldIdLst>
            <p14:sldId id="282"/>
            <p14:sldId id="273"/>
            <p14:sldId id="284"/>
            <p14:sldId id="272"/>
            <p14:sldId id="274"/>
            <p14:sldId id="281"/>
            <p14:sldId id="276"/>
            <p14:sldId id="29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7433C0F-6155-8A46-B01D-9D1FB954BE74}" name="Mary Katherine Delegal" initials="MKD" userId="S::MaryKatherine@floridabha.org::eb6f5799-0187-4ef5-9b38-0bbb785ab32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CBDD2"/>
    <a:srgbClr val="EE904A"/>
    <a:srgbClr val="99CA43"/>
    <a:srgbClr val="9FAEE5"/>
    <a:srgbClr val="ACD368"/>
    <a:srgbClr val="A8B4DC"/>
    <a:srgbClr val="B2BCE0"/>
    <a:srgbClr val="D3DAE2"/>
    <a:srgbClr val="8EA1B2"/>
    <a:srgbClr val="E3F0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B43BC66-CC9A-40C3-B8B4-4BEA8C82A19C}" v="3" dt="2021-11-12T20:44:04.080"/>
  </p1510:revLst>
</p1510:revInfo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68"/>
    <p:restoredTop sz="94711"/>
  </p:normalViewPr>
  <p:slideViewPr>
    <p:cSldViewPr snapToGrid="0" snapToObjects="1">
      <p:cViewPr varScale="1">
        <p:scale>
          <a:sx n="115" d="100"/>
          <a:sy n="115" d="100"/>
        </p:scale>
        <p:origin x="82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Percent of patients reporting positive outcomes at baseline and 6-month reassessment (N=346)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Sheet1!$D$45</c:f>
              <c:strCache>
                <c:ptCount val="1"/>
                <c:pt idx="0">
                  <c:v>Positive at Baseline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Sheet1!$C$46:$C$56</c:f>
              <c:strCache>
                <c:ptCount val="11"/>
                <c:pt idx="0">
                  <c:v>Healthy overall</c:v>
                </c:pt>
                <c:pt idx="1">
                  <c:v>Functioning in everyday life</c:v>
                </c:pt>
                <c:pt idx="2">
                  <c:v>No serious psychological distress</c:v>
                </c:pt>
                <c:pt idx="3">
                  <c:v>Were never using illegal substances</c:v>
                </c:pt>
                <c:pt idx="4">
                  <c:v>Were not using tobacco products</c:v>
                </c:pt>
                <c:pt idx="5">
                  <c:v>Were not binge drinking</c:v>
                </c:pt>
                <c:pt idx="6">
                  <c:v>Retained in the Community</c:v>
                </c:pt>
                <c:pt idx="7">
                  <c:v>Had a stable place to live</c:v>
                </c:pt>
                <c:pt idx="8">
                  <c:v>Attending school/ employed/ retired</c:v>
                </c:pt>
                <c:pt idx="9">
                  <c:v>Not involved with the criminal justice system</c:v>
                </c:pt>
                <c:pt idx="10">
                  <c:v>Socially connected</c:v>
                </c:pt>
              </c:strCache>
              <c:extLst/>
            </c:strRef>
          </c:cat>
          <c:val>
            <c:numRef>
              <c:f>Sheet1!$D$46:$D$56</c:f>
              <c:numCache>
                <c:formatCode>0.0%</c:formatCode>
                <c:ptCount val="11"/>
                <c:pt idx="0">
                  <c:v>0.5213675213675214</c:v>
                </c:pt>
                <c:pt idx="1">
                  <c:v>0.45915492957746479</c:v>
                </c:pt>
                <c:pt idx="2">
                  <c:v>0.61695906432748537</c:v>
                </c:pt>
                <c:pt idx="3">
                  <c:v>0.55151515151515151</c:v>
                </c:pt>
                <c:pt idx="4">
                  <c:v>0.52366863905325445</c:v>
                </c:pt>
                <c:pt idx="5">
                  <c:v>0.86626139817629177</c:v>
                </c:pt>
                <c:pt idx="6">
                  <c:v>0.73728813559322037</c:v>
                </c:pt>
                <c:pt idx="7">
                  <c:v>0.55907780979827093</c:v>
                </c:pt>
                <c:pt idx="8">
                  <c:v>0.37784090909090912</c:v>
                </c:pt>
                <c:pt idx="9">
                  <c:v>0.97733711048158645</c:v>
                </c:pt>
                <c:pt idx="10">
                  <c:v>0.61473087818696881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5D01-447C-9F88-2A134F01DAFA}"/>
            </c:ext>
          </c:extLst>
        </c:ser>
        <c:ser>
          <c:idx val="2"/>
          <c:order val="2"/>
          <c:tx>
            <c:strRef>
              <c:f>Sheet1!$E$45</c:f>
              <c:strCache>
                <c:ptCount val="1"/>
                <c:pt idx="0">
                  <c:v>Positive at Second Interview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Sheet1!$C$46:$C$56</c:f>
              <c:strCache>
                <c:ptCount val="11"/>
                <c:pt idx="0">
                  <c:v>Healthy overall</c:v>
                </c:pt>
                <c:pt idx="1">
                  <c:v>Functioning in everyday life</c:v>
                </c:pt>
                <c:pt idx="2">
                  <c:v>No serious psychological distress</c:v>
                </c:pt>
                <c:pt idx="3">
                  <c:v>Were never using illegal substances</c:v>
                </c:pt>
                <c:pt idx="4">
                  <c:v>Were not using tobacco products</c:v>
                </c:pt>
                <c:pt idx="5">
                  <c:v>Were not binge drinking</c:v>
                </c:pt>
                <c:pt idx="6">
                  <c:v>Retained in the Community</c:v>
                </c:pt>
                <c:pt idx="7">
                  <c:v>Had a stable place to live</c:v>
                </c:pt>
                <c:pt idx="8">
                  <c:v>Attending school/ employed/ retired</c:v>
                </c:pt>
                <c:pt idx="9">
                  <c:v>Not involved with the criminal justice system</c:v>
                </c:pt>
                <c:pt idx="10">
                  <c:v>Socially connected</c:v>
                </c:pt>
              </c:strCache>
              <c:extLst/>
            </c:strRef>
          </c:cat>
          <c:val>
            <c:numRef>
              <c:f>Sheet1!$E$46:$E$56</c:f>
              <c:numCache>
                <c:formatCode>0.0%</c:formatCode>
                <c:ptCount val="11"/>
                <c:pt idx="0">
                  <c:v>0.59259259259259256</c:v>
                </c:pt>
                <c:pt idx="1">
                  <c:v>0.6</c:v>
                </c:pt>
                <c:pt idx="2">
                  <c:v>0.75730994152046782</c:v>
                </c:pt>
                <c:pt idx="3">
                  <c:v>0.6393939393939394</c:v>
                </c:pt>
                <c:pt idx="4">
                  <c:v>0.54437869822485208</c:v>
                </c:pt>
                <c:pt idx="5">
                  <c:v>0.91185410334346506</c:v>
                </c:pt>
                <c:pt idx="6">
                  <c:v>0.8615819209039548</c:v>
                </c:pt>
                <c:pt idx="7">
                  <c:v>0.55907780979827093</c:v>
                </c:pt>
                <c:pt idx="8">
                  <c:v>0.43465909090909088</c:v>
                </c:pt>
                <c:pt idx="9">
                  <c:v>1</c:v>
                </c:pt>
                <c:pt idx="10">
                  <c:v>0.70821529745042489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1-5D01-447C-9F88-2A134F01DA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494325983"/>
        <c:axId val="1494328063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Sheet1!$C$45</c15:sqref>
                        </c15:formulaRef>
                      </c:ext>
                    </c:extLst>
                    <c:strCache>
                      <c:ptCount val="1"/>
                      <c:pt idx="0">
                        <c:v>National Outcome Measures (NOMs)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Sheet1!$C$46:$C$56</c15:sqref>
                        </c15:formulaRef>
                      </c:ext>
                    </c:extLst>
                    <c:strCache>
                      <c:ptCount val="11"/>
                      <c:pt idx="0">
                        <c:v>Healthy overall</c:v>
                      </c:pt>
                      <c:pt idx="1">
                        <c:v>Functioning in everyday life</c:v>
                      </c:pt>
                      <c:pt idx="2">
                        <c:v>No serious psychological distress</c:v>
                      </c:pt>
                      <c:pt idx="3">
                        <c:v>Were never using illegal substances</c:v>
                      </c:pt>
                      <c:pt idx="4">
                        <c:v>Were not using tobacco products</c:v>
                      </c:pt>
                      <c:pt idx="5">
                        <c:v>Were not binge drinking</c:v>
                      </c:pt>
                      <c:pt idx="6">
                        <c:v>Retained in the Community</c:v>
                      </c:pt>
                      <c:pt idx="7">
                        <c:v>Had a stable place to live</c:v>
                      </c:pt>
                      <c:pt idx="8">
                        <c:v>Attending school/ employed/ retired</c:v>
                      </c:pt>
                      <c:pt idx="9">
                        <c:v>Not involved with the criminal justice system</c:v>
                      </c:pt>
                      <c:pt idx="10">
                        <c:v>Socially connected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Sheet1!$C$46:$C$56</c15:sqref>
                        </c15:formulaRef>
                      </c:ext>
                    </c:extLst>
                    <c:numCache>
                      <c:formatCode>General</c:formatCode>
                      <c:ptCount val="11"/>
                      <c:pt idx="0">
                        <c:v>0</c:v>
                      </c:pt>
                      <c:pt idx="1">
                        <c:v>0</c:v>
                      </c:pt>
                      <c:pt idx="2">
                        <c:v>0</c:v>
                      </c:pt>
                      <c:pt idx="3">
                        <c:v>0</c:v>
                      </c:pt>
                      <c:pt idx="4">
                        <c:v>0</c:v>
                      </c:pt>
                      <c:pt idx="5">
                        <c:v>0</c:v>
                      </c:pt>
                      <c:pt idx="6">
                        <c:v>0</c:v>
                      </c:pt>
                      <c:pt idx="7">
                        <c:v>0</c:v>
                      </c:pt>
                      <c:pt idx="8">
                        <c:v>0</c:v>
                      </c:pt>
                      <c:pt idx="9">
                        <c:v>0</c:v>
                      </c:pt>
                      <c:pt idx="10">
                        <c:v>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2-5D01-447C-9F88-2A134F01DAFA}"/>
                  </c:ext>
                </c:extLst>
              </c15:ser>
            </c15:filteredBarSeries>
          </c:ext>
        </c:extLst>
      </c:barChart>
      <c:catAx>
        <c:axId val="149432598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94328063"/>
        <c:crosses val="autoZero"/>
        <c:auto val="1"/>
        <c:lblAlgn val="ctr"/>
        <c:lblOffset val="100"/>
        <c:noMultiLvlLbl val="0"/>
      </c:catAx>
      <c:valAx>
        <c:axId val="1494328063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94325983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legend>
      <c:legendPos val="t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BB8C1BB-FE0A-4131-9490-4C787406AFFA}" type="doc">
      <dgm:prSet loTypeId="urn:microsoft.com/office/officeart/2005/8/layout/chevron1" loCatId="process" qsTypeId="urn:microsoft.com/office/officeart/2005/8/quickstyle/3d2" qsCatId="3D" csTypeId="urn:microsoft.com/office/officeart/2005/8/colors/colorful5" csCatId="colorful" phldr="1"/>
      <dgm:spPr/>
    </dgm:pt>
    <dgm:pt modelId="{2EF56064-42AC-42F3-8A08-E44F3D0962F1}">
      <dgm:prSet phldrT="[Text]"/>
      <dgm:spPr>
        <a:solidFill>
          <a:srgbClr val="EE904A"/>
        </a:solidFill>
      </dgm:spPr>
      <dgm:t>
        <a:bodyPr/>
        <a:lstStyle/>
        <a:p>
          <a:r>
            <a:rPr lang="en-US" b="1" dirty="0"/>
            <a:t>Ensure access to integrated, evidence-based behavioral health care</a:t>
          </a:r>
        </a:p>
      </dgm:t>
    </dgm:pt>
    <dgm:pt modelId="{2C7ED724-2951-4756-AA08-69FFCE59881F}" type="parTrans" cxnId="{937F80C6-7013-4741-8906-2E8DBC1D6563}">
      <dgm:prSet/>
      <dgm:spPr/>
      <dgm:t>
        <a:bodyPr/>
        <a:lstStyle/>
        <a:p>
          <a:endParaRPr lang="en-US"/>
        </a:p>
      </dgm:t>
    </dgm:pt>
    <dgm:pt modelId="{42740D3D-9D2D-4FA5-8FEC-26FBB42E2616}" type="sibTrans" cxnId="{937F80C6-7013-4741-8906-2E8DBC1D6563}">
      <dgm:prSet/>
      <dgm:spPr/>
      <dgm:t>
        <a:bodyPr/>
        <a:lstStyle/>
        <a:p>
          <a:endParaRPr lang="en-US"/>
        </a:p>
      </dgm:t>
    </dgm:pt>
    <dgm:pt modelId="{0AD8107B-3B76-4BA0-88E9-8DEC86F5CB80}">
      <dgm:prSet phldrT="[Text]"/>
      <dgm:spPr>
        <a:solidFill>
          <a:srgbClr val="9FAEE5"/>
        </a:solidFill>
      </dgm:spPr>
      <dgm:t>
        <a:bodyPr/>
        <a:lstStyle/>
        <a:p>
          <a:r>
            <a:rPr lang="en-US" b="1" dirty="0"/>
            <a:t>Meet stringent criteria regarding timeliness of access, quality reporting, staffing,  and care coordination </a:t>
          </a:r>
        </a:p>
      </dgm:t>
    </dgm:pt>
    <dgm:pt modelId="{779A16BB-4501-42A3-B883-AFED39E4CD79}" type="parTrans" cxnId="{85B9E75E-6FFC-4F5A-990B-D5F587E43EDB}">
      <dgm:prSet/>
      <dgm:spPr/>
      <dgm:t>
        <a:bodyPr/>
        <a:lstStyle/>
        <a:p>
          <a:endParaRPr lang="en-US"/>
        </a:p>
      </dgm:t>
    </dgm:pt>
    <dgm:pt modelId="{C1C9C6F9-174D-4E6C-9376-B9F6322914B5}" type="sibTrans" cxnId="{85B9E75E-6FFC-4F5A-990B-D5F587E43EDB}">
      <dgm:prSet/>
      <dgm:spPr/>
      <dgm:t>
        <a:bodyPr/>
        <a:lstStyle/>
        <a:p>
          <a:endParaRPr lang="en-US"/>
        </a:p>
      </dgm:t>
    </dgm:pt>
    <dgm:pt modelId="{F080A7D6-45C2-4C0D-B87E-6828C1B55D12}">
      <dgm:prSet phldrT="[Text]"/>
      <dgm:spPr>
        <a:solidFill>
          <a:srgbClr val="99CA43"/>
        </a:solidFill>
      </dgm:spPr>
      <dgm:t>
        <a:bodyPr/>
        <a:lstStyle/>
        <a:p>
          <a:r>
            <a:rPr lang="en-US" b="1" dirty="0"/>
            <a:t>Receive funding to support the cost of  improving services and expanding access to meet the need in communities</a:t>
          </a:r>
        </a:p>
      </dgm:t>
    </dgm:pt>
    <dgm:pt modelId="{EE514011-6055-4349-A1EB-D5D2546EA58A}" type="parTrans" cxnId="{CE698A50-4194-40E1-BDF6-3439A20120A7}">
      <dgm:prSet/>
      <dgm:spPr/>
      <dgm:t>
        <a:bodyPr/>
        <a:lstStyle/>
        <a:p>
          <a:endParaRPr lang="en-US"/>
        </a:p>
      </dgm:t>
    </dgm:pt>
    <dgm:pt modelId="{38B73001-3A31-47F9-BA76-DD1410E8E2DA}" type="sibTrans" cxnId="{CE698A50-4194-40E1-BDF6-3439A20120A7}">
      <dgm:prSet/>
      <dgm:spPr/>
      <dgm:t>
        <a:bodyPr/>
        <a:lstStyle/>
        <a:p>
          <a:endParaRPr lang="en-US"/>
        </a:p>
      </dgm:t>
    </dgm:pt>
    <dgm:pt modelId="{FD5742F2-4D97-4BEF-85DA-9BFBC0AB4DE9}" type="pres">
      <dgm:prSet presAssocID="{6BB8C1BB-FE0A-4131-9490-4C787406AFFA}" presName="Name0" presStyleCnt="0">
        <dgm:presLayoutVars>
          <dgm:dir/>
          <dgm:animLvl val="lvl"/>
          <dgm:resizeHandles val="exact"/>
        </dgm:presLayoutVars>
      </dgm:prSet>
      <dgm:spPr/>
    </dgm:pt>
    <dgm:pt modelId="{DE277D26-207D-42C1-AA8A-72FCB0BEFB50}" type="pres">
      <dgm:prSet presAssocID="{2EF56064-42AC-42F3-8A08-E44F3D0962F1}" presName="parTxOnly" presStyleLbl="node1" presStyleIdx="0" presStyleCnt="3" custScaleY="128160">
        <dgm:presLayoutVars>
          <dgm:chMax val="0"/>
          <dgm:chPref val="0"/>
          <dgm:bulletEnabled val="1"/>
        </dgm:presLayoutVars>
      </dgm:prSet>
      <dgm:spPr/>
    </dgm:pt>
    <dgm:pt modelId="{AB80D37A-C9B1-4773-B011-1733C8F0757A}" type="pres">
      <dgm:prSet presAssocID="{42740D3D-9D2D-4FA5-8FEC-26FBB42E2616}" presName="parTxOnlySpace" presStyleCnt="0"/>
      <dgm:spPr/>
    </dgm:pt>
    <dgm:pt modelId="{C5DF83FD-69F7-456C-9ADE-46CA29E033F1}" type="pres">
      <dgm:prSet presAssocID="{0AD8107B-3B76-4BA0-88E9-8DEC86F5CB80}" presName="parTxOnly" presStyleLbl="node1" presStyleIdx="1" presStyleCnt="3" custScaleY="126909">
        <dgm:presLayoutVars>
          <dgm:chMax val="0"/>
          <dgm:chPref val="0"/>
          <dgm:bulletEnabled val="1"/>
        </dgm:presLayoutVars>
      </dgm:prSet>
      <dgm:spPr/>
    </dgm:pt>
    <dgm:pt modelId="{2F2B515B-22AD-43B3-A0FC-66F4BBFE30C4}" type="pres">
      <dgm:prSet presAssocID="{C1C9C6F9-174D-4E6C-9376-B9F6322914B5}" presName="parTxOnlySpace" presStyleCnt="0"/>
      <dgm:spPr/>
    </dgm:pt>
    <dgm:pt modelId="{16CC6CEC-6AD7-4716-A8AA-3795D2CDB7AB}" type="pres">
      <dgm:prSet presAssocID="{F080A7D6-45C2-4C0D-B87E-6828C1B55D12}" presName="parTxOnly" presStyleLbl="node1" presStyleIdx="2" presStyleCnt="3" custScaleY="121294">
        <dgm:presLayoutVars>
          <dgm:chMax val="0"/>
          <dgm:chPref val="0"/>
          <dgm:bulletEnabled val="1"/>
        </dgm:presLayoutVars>
      </dgm:prSet>
      <dgm:spPr/>
    </dgm:pt>
  </dgm:ptLst>
  <dgm:cxnLst>
    <dgm:cxn modelId="{1E111118-CD21-4262-9878-49261A449833}" type="presOf" srcId="{F080A7D6-45C2-4C0D-B87E-6828C1B55D12}" destId="{16CC6CEC-6AD7-4716-A8AA-3795D2CDB7AB}" srcOrd="0" destOrd="0" presId="urn:microsoft.com/office/officeart/2005/8/layout/chevron1"/>
    <dgm:cxn modelId="{85B9E75E-6FFC-4F5A-990B-D5F587E43EDB}" srcId="{6BB8C1BB-FE0A-4131-9490-4C787406AFFA}" destId="{0AD8107B-3B76-4BA0-88E9-8DEC86F5CB80}" srcOrd="1" destOrd="0" parTransId="{779A16BB-4501-42A3-B883-AFED39E4CD79}" sibTransId="{C1C9C6F9-174D-4E6C-9376-B9F6322914B5}"/>
    <dgm:cxn modelId="{CE698A50-4194-40E1-BDF6-3439A20120A7}" srcId="{6BB8C1BB-FE0A-4131-9490-4C787406AFFA}" destId="{F080A7D6-45C2-4C0D-B87E-6828C1B55D12}" srcOrd="2" destOrd="0" parTransId="{EE514011-6055-4349-A1EB-D5D2546EA58A}" sibTransId="{38B73001-3A31-47F9-BA76-DD1410E8E2DA}"/>
    <dgm:cxn modelId="{EEC06A93-2503-4E01-A1F8-3808B44EF174}" type="presOf" srcId="{0AD8107B-3B76-4BA0-88E9-8DEC86F5CB80}" destId="{C5DF83FD-69F7-456C-9ADE-46CA29E033F1}" srcOrd="0" destOrd="0" presId="urn:microsoft.com/office/officeart/2005/8/layout/chevron1"/>
    <dgm:cxn modelId="{144B0BA4-7899-4B89-AFC1-708AAC925B4E}" type="presOf" srcId="{6BB8C1BB-FE0A-4131-9490-4C787406AFFA}" destId="{FD5742F2-4D97-4BEF-85DA-9BFBC0AB4DE9}" srcOrd="0" destOrd="0" presId="urn:microsoft.com/office/officeart/2005/8/layout/chevron1"/>
    <dgm:cxn modelId="{937F80C6-7013-4741-8906-2E8DBC1D6563}" srcId="{6BB8C1BB-FE0A-4131-9490-4C787406AFFA}" destId="{2EF56064-42AC-42F3-8A08-E44F3D0962F1}" srcOrd="0" destOrd="0" parTransId="{2C7ED724-2951-4756-AA08-69FFCE59881F}" sibTransId="{42740D3D-9D2D-4FA5-8FEC-26FBB42E2616}"/>
    <dgm:cxn modelId="{A5FE98F4-0C27-4EA3-9258-42A1B90D875D}" type="presOf" srcId="{2EF56064-42AC-42F3-8A08-E44F3D0962F1}" destId="{DE277D26-207D-42C1-AA8A-72FCB0BEFB50}" srcOrd="0" destOrd="0" presId="urn:microsoft.com/office/officeart/2005/8/layout/chevron1"/>
    <dgm:cxn modelId="{459A0461-4EA7-4DC6-82A0-72D8C4480705}" type="presParOf" srcId="{FD5742F2-4D97-4BEF-85DA-9BFBC0AB4DE9}" destId="{DE277D26-207D-42C1-AA8A-72FCB0BEFB50}" srcOrd="0" destOrd="0" presId="urn:microsoft.com/office/officeart/2005/8/layout/chevron1"/>
    <dgm:cxn modelId="{FD1279F0-E5B8-440B-90E6-6C20025AAAC2}" type="presParOf" srcId="{FD5742F2-4D97-4BEF-85DA-9BFBC0AB4DE9}" destId="{AB80D37A-C9B1-4773-B011-1733C8F0757A}" srcOrd="1" destOrd="0" presId="urn:microsoft.com/office/officeart/2005/8/layout/chevron1"/>
    <dgm:cxn modelId="{DFB2764C-358C-4DE4-90D9-BE501BFBB9FD}" type="presParOf" srcId="{FD5742F2-4D97-4BEF-85DA-9BFBC0AB4DE9}" destId="{C5DF83FD-69F7-456C-9ADE-46CA29E033F1}" srcOrd="2" destOrd="0" presId="urn:microsoft.com/office/officeart/2005/8/layout/chevron1"/>
    <dgm:cxn modelId="{A144053E-2D99-4928-B430-F4991462A476}" type="presParOf" srcId="{FD5742F2-4D97-4BEF-85DA-9BFBC0AB4DE9}" destId="{2F2B515B-22AD-43B3-A0FC-66F4BBFE30C4}" srcOrd="3" destOrd="0" presId="urn:microsoft.com/office/officeart/2005/8/layout/chevron1"/>
    <dgm:cxn modelId="{2082B2E5-6A13-4862-B18E-D3A28BE8DB8F}" type="presParOf" srcId="{FD5742F2-4D97-4BEF-85DA-9BFBC0AB4DE9}" destId="{16CC6CEC-6AD7-4716-A8AA-3795D2CDB7AB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E58E137-258A-4D60-A607-ACFFC8E727F5}" type="doc">
      <dgm:prSet loTypeId="urn:microsoft.com/office/officeart/2005/8/layout/p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2A50C184-0622-4F3C-8261-D36DA3F7448D}">
      <dgm:prSet phldrT="[Text]" custT="1"/>
      <dgm:spPr>
        <a:solidFill>
          <a:srgbClr val="AD97C8"/>
        </a:solidFill>
      </dgm:spPr>
      <dgm:t>
        <a:bodyPr/>
        <a:lstStyle/>
        <a:p>
          <a:r>
            <a:rPr lang="en-US" sz="3200" b="1" dirty="0"/>
            <a:t>61.6%</a:t>
          </a:r>
          <a:r>
            <a:rPr lang="en-US" sz="3200" dirty="0"/>
            <a:t> </a:t>
          </a:r>
          <a:r>
            <a:rPr lang="en-US" sz="1800" b="1" dirty="0"/>
            <a:t>Reduction in Hospital Admissions</a:t>
          </a:r>
        </a:p>
      </dgm:t>
    </dgm:pt>
    <dgm:pt modelId="{9B013A27-2791-4322-8109-870C3B7FE428}" type="parTrans" cxnId="{7835AEA0-9E1E-48DC-8B58-58DD79952DC2}">
      <dgm:prSet/>
      <dgm:spPr/>
      <dgm:t>
        <a:bodyPr/>
        <a:lstStyle/>
        <a:p>
          <a:endParaRPr lang="en-US"/>
        </a:p>
      </dgm:t>
    </dgm:pt>
    <dgm:pt modelId="{6EBED187-1B41-4348-AA6A-7A89EFC4D86F}" type="sibTrans" cxnId="{7835AEA0-9E1E-48DC-8B58-58DD79952DC2}">
      <dgm:prSet/>
      <dgm:spPr/>
      <dgm:t>
        <a:bodyPr/>
        <a:lstStyle/>
        <a:p>
          <a:endParaRPr lang="en-US"/>
        </a:p>
      </dgm:t>
    </dgm:pt>
    <dgm:pt modelId="{934855E0-6063-4ACC-B9A5-46137E0F95C9}">
      <dgm:prSet phldrT="[Text]" custT="1"/>
      <dgm:spPr>
        <a:solidFill>
          <a:srgbClr val="5EBF9C"/>
        </a:solidFill>
      </dgm:spPr>
      <dgm:t>
        <a:bodyPr/>
        <a:lstStyle/>
        <a:p>
          <a:r>
            <a:rPr lang="en-US" sz="3200" b="1" dirty="0"/>
            <a:t>62.1%</a:t>
          </a:r>
          <a:r>
            <a:rPr lang="en-US" sz="2000" dirty="0"/>
            <a:t> </a:t>
          </a:r>
          <a:r>
            <a:rPr lang="en-US" sz="1800" b="1" dirty="0"/>
            <a:t>Reduction in ED Visits</a:t>
          </a:r>
        </a:p>
      </dgm:t>
    </dgm:pt>
    <dgm:pt modelId="{E33DB70D-1893-4B01-89F9-AC36D897BB53}" type="parTrans" cxnId="{10CF1B44-6192-4350-94F2-4BE53A6CDAF3}">
      <dgm:prSet/>
      <dgm:spPr/>
      <dgm:t>
        <a:bodyPr/>
        <a:lstStyle/>
        <a:p>
          <a:endParaRPr lang="en-US"/>
        </a:p>
      </dgm:t>
    </dgm:pt>
    <dgm:pt modelId="{6B04FC9A-2527-4783-A22A-A61773A357B0}" type="sibTrans" cxnId="{10CF1B44-6192-4350-94F2-4BE53A6CDAF3}">
      <dgm:prSet/>
      <dgm:spPr/>
      <dgm:t>
        <a:bodyPr/>
        <a:lstStyle/>
        <a:p>
          <a:endParaRPr lang="en-US"/>
        </a:p>
      </dgm:t>
    </dgm:pt>
    <dgm:pt modelId="{E7C88BEF-6C60-43A0-9825-27A81E661289}">
      <dgm:prSet phldrT="[Text]" custT="1"/>
      <dgm:spPr>
        <a:solidFill>
          <a:srgbClr val="EE904A"/>
        </a:solidFill>
      </dgm:spPr>
      <dgm:t>
        <a:bodyPr/>
        <a:lstStyle/>
        <a:p>
          <a:r>
            <a:rPr lang="en-US" sz="3200" b="1" dirty="0"/>
            <a:t>15.2% </a:t>
          </a:r>
          <a:r>
            <a:rPr lang="en-US" sz="1800" b="1" spc="-60" baseline="0" dirty="0"/>
            <a:t>Increase in Employment or </a:t>
          </a:r>
          <a:r>
            <a:rPr lang="en-US" sz="1800" b="1" dirty="0"/>
            <a:t>Starting School</a:t>
          </a:r>
        </a:p>
      </dgm:t>
    </dgm:pt>
    <dgm:pt modelId="{9904E4E6-7800-4176-A369-A6FEA5BA09E1}" type="parTrans" cxnId="{83D11C88-961B-4252-ACC8-2D15F722609E}">
      <dgm:prSet/>
      <dgm:spPr/>
      <dgm:t>
        <a:bodyPr/>
        <a:lstStyle/>
        <a:p>
          <a:endParaRPr lang="en-US"/>
        </a:p>
      </dgm:t>
    </dgm:pt>
    <dgm:pt modelId="{9E20E25A-7596-4398-9CE2-806F071A0C18}" type="sibTrans" cxnId="{83D11C88-961B-4252-ACC8-2D15F722609E}">
      <dgm:prSet/>
      <dgm:spPr/>
      <dgm:t>
        <a:bodyPr/>
        <a:lstStyle/>
        <a:p>
          <a:endParaRPr lang="en-US"/>
        </a:p>
      </dgm:t>
    </dgm:pt>
    <dgm:pt modelId="{4DF51036-4C12-40F4-B434-0B2BCD609528}">
      <dgm:prSet custT="1"/>
      <dgm:spPr>
        <a:solidFill>
          <a:srgbClr val="6CBDD2"/>
        </a:solidFill>
      </dgm:spPr>
      <dgm:t>
        <a:bodyPr/>
        <a:lstStyle/>
        <a:p>
          <a:r>
            <a:rPr lang="en-US" sz="3200" b="1" dirty="0"/>
            <a:t>30.4% </a:t>
          </a:r>
          <a:r>
            <a:rPr lang="en-US" sz="1800" b="1" dirty="0"/>
            <a:t>Increase in Mental Health Functioning</a:t>
          </a:r>
        </a:p>
      </dgm:t>
    </dgm:pt>
    <dgm:pt modelId="{928C8FEF-2A6D-4AF2-A618-E1616DEAEAF9}" type="parTrans" cxnId="{C76664F7-23DE-4B85-A327-5E878A9B98BB}">
      <dgm:prSet/>
      <dgm:spPr/>
      <dgm:t>
        <a:bodyPr/>
        <a:lstStyle/>
        <a:p>
          <a:endParaRPr lang="en-US"/>
        </a:p>
      </dgm:t>
    </dgm:pt>
    <dgm:pt modelId="{34C5D7BC-A6A1-4DF6-8296-65B5F15940DA}" type="sibTrans" cxnId="{C76664F7-23DE-4B85-A327-5E878A9B98BB}">
      <dgm:prSet/>
      <dgm:spPr/>
      <dgm:t>
        <a:bodyPr/>
        <a:lstStyle/>
        <a:p>
          <a:endParaRPr lang="en-US"/>
        </a:p>
      </dgm:t>
    </dgm:pt>
    <dgm:pt modelId="{73E7B6F8-09D9-42AB-BE5C-C9739B9482F7}">
      <dgm:prSet custT="1"/>
      <dgm:spPr>
        <a:solidFill>
          <a:srgbClr val="8EA1B2"/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3200" b="1" dirty="0"/>
            <a:t>17%</a:t>
          </a:r>
          <a:endParaRPr lang="en-US" sz="1800" b="1" dirty="0"/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1800" b="1" dirty="0"/>
            <a:t>Increase in Persons Served </a:t>
          </a:r>
        </a:p>
      </dgm:t>
    </dgm:pt>
    <dgm:pt modelId="{A38E599B-4401-4B22-BC0E-5C7EAD0EABD2}" type="parTrans" cxnId="{DBEBF2F8-771B-4C2C-900D-C648CCCDF8A2}">
      <dgm:prSet/>
      <dgm:spPr/>
      <dgm:t>
        <a:bodyPr/>
        <a:lstStyle/>
        <a:p>
          <a:endParaRPr lang="en-US"/>
        </a:p>
      </dgm:t>
    </dgm:pt>
    <dgm:pt modelId="{BB7F03FE-7459-422B-A491-9A7FDAF48671}" type="sibTrans" cxnId="{DBEBF2F8-771B-4C2C-900D-C648CCCDF8A2}">
      <dgm:prSet/>
      <dgm:spPr/>
      <dgm:t>
        <a:bodyPr/>
        <a:lstStyle/>
        <a:p>
          <a:endParaRPr lang="en-US"/>
        </a:p>
      </dgm:t>
    </dgm:pt>
    <dgm:pt modelId="{6358D9A8-F3DD-41BE-8A1D-3417FA130E38}" type="pres">
      <dgm:prSet presAssocID="{9E58E137-258A-4D60-A607-ACFFC8E727F5}" presName="Name0" presStyleCnt="0">
        <dgm:presLayoutVars>
          <dgm:dir/>
          <dgm:resizeHandles val="exact"/>
        </dgm:presLayoutVars>
      </dgm:prSet>
      <dgm:spPr/>
    </dgm:pt>
    <dgm:pt modelId="{C07D92DF-AEA1-4970-9927-6BB6B4CC590E}" type="pres">
      <dgm:prSet presAssocID="{9E58E137-258A-4D60-A607-ACFFC8E727F5}" presName="bkgdShp" presStyleLbl="alignAccFollowNode1" presStyleIdx="0" presStyleCnt="1"/>
      <dgm:spPr/>
    </dgm:pt>
    <dgm:pt modelId="{8ECC216F-334A-4EDE-9AFC-EB1B1C248F48}" type="pres">
      <dgm:prSet presAssocID="{9E58E137-258A-4D60-A607-ACFFC8E727F5}" presName="linComp" presStyleCnt="0"/>
      <dgm:spPr/>
    </dgm:pt>
    <dgm:pt modelId="{EF6A111C-BDD2-43E1-9B5B-82E4CB7958E1}" type="pres">
      <dgm:prSet presAssocID="{2A50C184-0622-4F3C-8261-D36DA3F7448D}" presName="compNode" presStyleCnt="0"/>
      <dgm:spPr/>
    </dgm:pt>
    <dgm:pt modelId="{D94551E0-AEE5-4F54-AE6C-0BE423F7B505}" type="pres">
      <dgm:prSet presAssocID="{2A50C184-0622-4F3C-8261-D36DA3F7448D}" presName="node" presStyleLbl="node1" presStyleIdx="0" presStyleCnt="5">
        <dgm:presLayoutVars>
          <dgm:bulletEnabled val="1"/>
        </dgm:presLayoutVars>
      </dgm:prSet>
      <dgm:spPr/>
    </dgm:pt>
    <dgm:pt modelId="{C7FB3B6D-5E16-4935-BE77-0B9FC2423FB2}" type="pres">
      <dgm:prSet presAssocID="{2A50C184-0622-4F3C-8261-D36DA3F7448D}" presName="invisiNode" presStyleLbl="node1" presStyleIdx="0" presStyleCnt="5"/>
      <dgm:spPr/>
    </dgm:pt>
    <dgm:pt modelId="{36D0125F-26A0-4F4D-8358-1FB61591616C}" type="pres">
      <dgm:prSet presAssocID="{2A50C184-0622-4F3C-8261-D36DA3F7448D}" presName="imagNode" presStyleLbl="fgImgPlace1" presStyleIdx="0" presStyleCnt="5"/>
      <dgm:spPr>
        <a:solidFill>
          <a:srgbClr val="EEEBF6"/>
        </a:solidFill>
      </dgm:spPr>
    </dgm:pt>
    <dgm:pt modelId="{A47C8717-04DC-4BC4-BC53-502278AE1A42}" type="pres">
      <dgm:prSet presAssocID="{6EBED187-1B41-4348-AA6A-7A89EFC4D86F}" presName="sibTrans" presStyleLbl="sibTrans2D1" presStyleIdx="0" presStyleCnt="0"/>
      <dgm:spPr/>
    </dgm:pt>
    <dgm:pt modelId="{5F3EBDF7-1E22-4CD4-9A7C-C2F4B86BB3F9}" type="pres">
      <dgm:prSet presAssocID="{934855E0-6063-4ACC-B9A5-46137E0F95C9}" presName="compNode" presStyleCnt="0"/>
      <dgm:spPr/>
    </dgm:pt>
    <dgm:pt modelId="{186D1DEA-318A-4719-AC5D-2F1B1F38810C}" type="pres">
      <dgm:prSet presAssocID="{934855E0-6063-4ACC-B9A5-46137E0F95C9}" presName="node" presStyleLbl="node1" presStyleIdx="1" presStyleCnt="5">
        <dgm:presLayoutVars>
          <dgm:bulletEnabled val="1"/>
        </dgm:presLayoutVars>
      </dgm:prSet>
      <dgm:spPr/>
    </dgm:pt>
    <dgm:pt modelId="{11E17137-55CD-4C96-953A-0922AA8BB277}" type="pres">
      <dgm:prSet presAssocID="{934855E0-6063-4ACC-B9A5-46137E0F95C9}" presName="invisiNode" presStyleLbl="node1" presStyleIdx="1" presStyleCnt="5"/>
      <dgm:spPr/>
    </dgm:pt>
    <dgm:pt modelId="{99F5EDD1-FD66-4947-B87F-DFAA2585DF0A}" type="pres">
      <dgm:prSet presAssocID="{934855E0-6063-4ACC-B9A5-46137E0F95C9}" presName="imagNode" presStyleLbl="fgImgPlace1" presStyleIdx="1" presStyleCnt="5"/>
      <dgm:spPr>
        <a:solidFill>
          <a:srgbClr val="DFF0E8"/>
        </a:solidFill>
      </dgm:spPr>
    </dgm:pt>
    <dgm:pt modelId="{69D7E332-D611-4224-8924-EAD7F80779A6}" type="pres">
      <dgm:prSet presAssocID="{6B04FC9A-2527-4783-A22A-A61773A357B0}" presName="sibTrans" presStyleLbl="sibTrans2D1" presStyleIdx="0" presStyleCnt="0"/>
      <dgm:spPr/>
    </dgm:pt>
    <dgm:pt modelId="{854B476D-CAB0-4603-89F2-47C902BB9A75}" type="pres">
      <dgm:prSet presAssocID="{E7C88BEF-6C60-43A0-9825-27A81E661289}" presName="compNode" presStyleCnt="0"/>
      <dgm:spPr/>
    </dgm:pt>
    <dgm:pt modelId="{CBFCBFCC-13F8-48A0-8A37-9DC43FF8A9E6}" type="pres">
      <dgm:prSet presAssocID="{E7C88BEF-6C60-43A0-9825-27A81E661289}" presName="node" presStyleLbl="node1" presStyleIdx="2" presStyleCnt="5">
        <dgm:presLayoutVars>
          <dgm:bulletEnabled val="1"/>
        </dgm:presLayoutVars>
      </dgm:prSet>
      <dgm:spPr/>
    </dgm:pt>
    <dgm:pt modelId="{9DC454A0-2DF6-457C-B870-DA4323622141}" type="pres">
      <dgm:prSet presAssocID="{E7C88BEF-6C60-43A0-9825-27A81E661289}" presName="invisiNode" presStyleLbl="node1" presStyleIdx="2" presStyleCnt="5"/>
      <dgm:spPr/>
    </dgm:pt>
    <dgm:pt modelId="{33F1A122-2D93-4137-B38A-FA6172386E5C}" type="pres">
      <dgm:prSet presAssocID="{E7C88BEF-6C60-43A0-9825-27A81E661289}" presName="imagNode" presStyleLbl="fgImgPlace1" presStyleIdx="2" presStyleCnt="5"/>
      <dgm:spPr>
        <a:solidFill>
          <a:srgbClr val="FDDFC7"/>
        </a:solidFill>
      </dgm:spPr>
    </dgm:pt>
    <dgm:pt modelId="{A58A387C-786C-408A-AD95-3C07FCE6E6B7}" type="pres">
      <dgm:prSet presAssocID="{9E20E25A-7596-4398-9CE2-806F071A0C18}" presName="sibTrans" presStyleLbl="sibTrans2D1" presStyleIdx="0" presStyleCnt="0"/>
      <dgm:spPr/>
    </dgm:pt>
    <dgm:pt modelId="{9EA19215-B95C-47AE-AA09-B6ADD19084D8}" type="pres">
      <dgm:prSet presAssocID="{4DF51036-4C12-40F4-B434-0B2BCD609528}" presName="compNode" presStyleCnt="0"/>
      <dgm:spPr/>
    </dgm:pt>
    <dgm:pt modelId="{1A1AE5B5-8074-489B-A661-1C6DFD82B2F5}" type="pres">
      <dgm:prSet presAssocID="{4DF51036-4C12-40F4-B434-0B2BCD609528}" presName="node" presStyleLbl="node1" presStyleIdx="3" presStyleCnt="5">
        <dgm:presLayoutVars>
          <dgm:bulletEnabled val="1"/>
        </dgm:presLayoutVars>
      </dgm:prSet>
      <dgm:spPr/>
    </dgm:pt>
    <dgm:pt modelId="{8774980F-0DB2-4129-932F-3819E23AC67B}" type="pres">
      <dgm:prSet presAssocID="{4DF51036-4C12-40F4-B434-0B2BCD609528}" presName="invisiNode" presStyleLbl="node1" presStyleIdx="3" presStyleCnt="5"/>
      <dgm:spPr/>
    </dgm:pt>
    <dgm:pt modelId="{5EF3F60C-2110-43F2-82A0-BA05E3AB047E}" type="pres">
      <dgm:prSet presAssocID="{4DF51036-4C12-40F4-B434-0B2BCD609528}" presName="imagNode" presStyleLbl="fgImgPlace1" presStyleIdx="3" presStyleCnt="5"/>
      <dgm:spPr>
        <a:solidFill>
          <a:srgbClr val="E3F0F6"/>
        </a:solidFill>
      </dgm:spPr>
    </dgm:pt>
    <dgm:pt modelId="{5058F586-9283-4A13-A440-AE90A8A6F6EA}" type="pres">
      <dgm:prSet presAssocID="{34C5D7BC-A6A1-4DF6-8296-65B5F15940DA}" presName="sibTrans" presStyleLbl="sibTrans2D1" presStyleIdx="0" presStyleCnt="0"/>
      <dgm:spPr/>
    </dgm:pt>
    <dgm:pt modelId="{1B2A5F9C-DB48-4DCC-948E-430851BAF6BF}" type="pres">
      <dgm:prSet presAssocID="{73E7B6F8-09D9-42AB-BE5C-C9739B9482F7}" presName="compNode" presStyleCnt="0"/>
      <dgm:spPr/>
    </dgm:pt>
    <dgm:pt modelId="{BFA8BA88-543B-44EF-B620-FC8250515B07}" type="pres">
      <dgm:prSet presAssocID="{73E7B6F8-09D9-42AB-BE5C-C9739B9482F7}" presName="node" presStyleLbl="node1" presStyleIdx="4" presStyleCnt="5">
        <dgm:presLayoutVars>
          <dgm:bulletEnabled val="1"/>
        </dgm:presLayoutVars>
      </dgm:prSet>
      <dgm:spPr/>
    </dgm:pt>
    <dgm:pt modelId="{1781D9E4-8676-4C52-B4C9-39DC1EEB74DC}" type="pres">
      <dgm:prSet presAssocID="{73E7B6F8-09D9-42AB-BE5C-C9739B9482F7}" presName="invisiNode" presStyleLbl="node1" presStyleIdx="4" presStyleCnt="5"/>
      <dgm:spPr/>
    </dgm:pt>
    <dgm:pt modelId="{4192AF44-4F12-49EE-B231-8B53811CD513}" type="pres">
      <dgm:prSet presAssocID="{73E7B6F8-09D9-42AB-BE5C-C9739B9482F7}" presName="imagNode" presStyleLbl="fgImgPlace1" presStyleIdx="4" presStyleCnt="5"/>
      <dgm:spPr>
        <a:solidFill>
          <a:srgbClr val="D3DAE2"/>
        </a:solidFill>
      </dgm:spPr>
    </dgm:pt>
  </dgm:ptLst>
  <dgm:cxnLst>
    <dgm:cxn modelId="{3144533A-4F04-43CA-B577-BD19DB786F2F}" type="presOf" srcId="{9E20E25A-7596-4398-9CE2-806F071A0C18}" destId="{A58A387C-786C-408A-AD95-3C07FCE6E6B7}" srcOrd="0" destOrd="0" presId="urn:microsoft.com/office/officeart/2005/8/layout/pList2"/>
    <dgm:cxn modelId="{5094F742-F124-4424-AEFA-2496EDD0C114}" type="presOf" srcId="{934855E0-6063-4ACC-B9A5-46137E0F95C9}" destId="{186D1DEA-318A-4719-AC5D-2F1B1F38810C}" srcOrd="0" destOrd="0" presId="urn:microsoft.com/office/officeart/2005/8/layout/pList2"/>
    <dgm:cxn modelId="{10CF1B44-6192-4350-94F2-4BE53A6CDAF3}" srcId="{9E58E137-258A-4D60-A607-ACFFC8E727F5}" destId="{934855E0-6063-4ACC-B9A5-46137E0F95C9}" srcOrd="1" destOrd="0" parTransId="{E33DB70D-1893-4B01-89F9-AC36D897BB53}" sibTransId="{6B04FC9A-2527-4783-A22A-A61773A357B0}"/>
    <dgm:cxn modelId="{0F2B3A65-E66F-4D10-842D-84AFE72BF55B}" type="presOf" srcId="{6B04FC9A-2527-4783-A22A-A61773A357B0}" destId="{69D7E332-D611-4224-8924-EAD7F80779A6}" srcOrd="0" destOrd="0" presId="urn:microsoft.com/office/officeart/2005/8/layout/pList2"/>
    <dgm:cxn modelId="{3AD00868-354A-4A6C-B6EC-18E0F0D0EC52}" type="presOf" srcId="{34C5D7BC-A6A1-4DF6-8296-65B5F15940DA}" destId="{5058F586-9283-4A13-A440-AE90A8A6F6EA}" srcOrd="0" destOrd="0" presId="urn:microsoft.com/office/officeart/2005/8/layout/pList2"/>
    <dgm:cxn modelId="{26E96452-552A-41B7-868E-DFFA24669491}" type="presOf" srcId="{E7C88BEF-6C60-43A0-9825-27A81E661289}" destId="{CBFCBFCC-13F8-48A0-8A37-9DC43FF8A9E6}" srcOrd="0" destOrd="0" presId="urn:microsoft.com/office/officeart/2005/8/layout/pList2"/>
    <dgm:cxn modelId="{83D11C88-961B-4252-ACC8-2D15F722609E}" srcId="{9E58E137-258A-4D60-A607-ACFFC8E727F5}" destId="{E7C88BEF-6C60-43A0-9825-27A81E661289}" srcOrd="2" destOrd="0" parTransId="{9904E4E6-7800-4176-A369-A6FEA5BA09E1}" sibTransId="{9E20E25A-7596-4398-9CE2-806F071A0C18}"/>
    <dgm:cxn modelId="{7835AEA0-9E1E-48DC-8B58-58DD79952DC2}" srcId="{9E58E137-258A-4D60-A607-ACFFC8E727F5}" destId="{2A50C184-0622-4F3C-8261-D36DA3F7448D}" srcOrd="0" destOrd="0" parTransId="{9B013A27-2791-4322-8109-870C3B7FE428}" sibTransId="{6EBED187-1B41-4348-AA6A-7A89EFC4D86F}"/>
    <dgm:cxn modelId="{86EDAFA2-A435-4C3F-A75E-DBAFB97D2E21}" type="presOf" srcId="{73E7B6F8-09D9-42AB-BE5C-C9739B9482F7}" destId="{BFA8BA88-543B-44EF-B620-FC8250515B07}" srcOrd="0" destOrd="0" presId="urn:microsoft.com/office/officeart/2005/8/layout/pList2"/>
    <dgm:cxn modelId="{888DF4A6-381C-492D-A133-F9AEAF592425}" type="presOf" srcId="{9E58E137-258A-4D60-A607-ACFFC8E727F5}" destId="{6358D9A8-F3DD-41BE-8A1D-3417FA130E38}" srcOrd="0" destOrd="0" presId="urn:microsoft.com/office/officeart/2005/8/layout/pList2"/>
    <dgm:cxn modelId="{AF7840B0-CD4A-44F2-AF94-C133F76446DF}" type="presOf" srcId="{4DF51036-4C12-40F4-B434-0B2BCD609528}" destId="{1A1AE5B5-8074-489B-A661-1C6DFD82B2F5}" srcOrd="0" destOrd="0" presId="urn:microsoft.com/office/officeart/2005/8/layout/pList2"/>
    <dgm:cxn modelId="{AB27B6D0-6AA0-4789-B4EF-01E02D8E04CC}" type="presOf" srcId="{2A50C184-0622-4F3C-8261-D36DA3F7448D}" destId="{D94551E0-AEE5-4F54-AE6C-0BE423F7B505}" srcOrd="0" destOrd="0" presId="urn:microsoft.com/office/officeart/2005/8/layout/pList2"/>
    <dgm:cxn modelId="{2E8D17EF-25BF-4DF6-A431-2BEAC83CBA7B}" type="presOf" srcId="{6EBED187-1B41-4348-AA6A-7A89EFC4D86F}" destId="{A47C8717-04DC-4BC4-BC53-502278AE1A42}" srcOrd="0" destOrd="0" presId="urn:microsoft.com/office/officeart/2005/8/layout/pList2"/>
    <dgm:cxn modelId="{C76664F7-23DE-4B85-A327-5E878A9B98BB}" srcId="{9E58E137-258A-4D60-A607-ACFFC8E727F5}" destId="{4DF51036-4C12-40F4-B434-0B2BCD609528}" srcOrd="3" destOrd="0" parTransId="{928C8FEF-2A6D-4AF2-A618-E1616DEAEAF9}" sibTransId="{34C5D7BC-A6A1-4DF6-8296-65B5F15940DA}"/>
    <dgm:cxn modelId="{DBEBF2F8-771B-4C2C-900D-C648CCCDF8A2}" srcId="{9E58E137-258A-4D60-A607-ACFFC8E727F5}" destId="{73E7B6F8-09D9-42AB-BE5C-C9739B9482F7}" srcOrd="4" destOrd="0" parTransId="{A38E599B-4401-4B22-BC0E-5C7EAD0EABD2}" sibTransId="{BB7F03FE-7459-422B-A491-9A7FDAF48671}"/>
    <dgm:cxn modelId="{6B7BAE63-67E2-4F6B-B2A3-F17B6D53571A}" type="presParOf" srcId="{6358D9A8-F3DD-41BE-8A1D-3417FA130E38}" destId="{C07D92DF-AEA1-4970-9927-6BB6B4CC590E}" srcOrd="0" destOrd="0" presId="urn:microsoft.com/office/officeart/2005/8/layout/pList2"/>
    <dgm:cxn modelId="{F1E12E27-157C-4691-A81D-2921D0B818BC}" type="presParOf" srcId="{6358D9A8-F3DD-41BE-8A1D-3417FA130E38}" destId="{8ECC216F-334A-4EDE-9AFC-EB1B1C248F48}" srcOrd="1" destOrd="0" presId="urn:microsoft.com/office/officeart/2005/8/layout/pList2"/>
    <dgm:cxn modelId="{41DB96C8-90B8-46FE-A67A-6014249A4AE7}" type="presParOf" srcId="{8ECC216F-334A-4EDE-9AFC-EB1B1C248F48}" destId="{EF6A111C-BDD2-43E1-9B5B-82E4CB7958E1}" srcOrd="0" destOrd="0" presId="urn:microsoft.com/office/officeart/2005/8/layout/pList2"/>
    <dgm:cxn modelId="{937D4167-EBD4-4B27-99E1-D4D2D7412850}" type="presParOf" srcId="{EF6A111C-BDD2-43E1-9B5B-82E4CB7958E1}" destId="{D94551E0-AEE5-4F54-AE6C-0BE423F7B505}" srcOrd="0" destOrd="0" presId="urn:microsoft.com/office/officeart/2005/8/layout/pList2"/>
    <dgm:cxn modelId="{B61D6A2E-AAA9-4965-B73A-9D0A8CD6D3BC}" type="presParOf" srcId="{EF6A111C-BDD2-43E1-9B5B-82E4CB7958E1}" destId="{C7FB3B6D-5E16-4935-BE77-0B9FC2423FB2}" srcOrd="1" destOrd="0" presId="urn:microsoft.com/office/officeart/2005/8/layout/pList2"/>
    <dgm:cxn modelId="{A3F6FCD4-D299-4DB0-ABB9-3E7EE92EC5BD}" type="presParOf" srcId="{EF6A111C-BDD2-43E1-9B5B-82E4CB7958E1}" destId="{36D0125F-26A0-4F4D-8358-1FB61591616C}" srcOrd="2" destOrd="0" presId="urn:microsoft.com/office/officeart/2005/8/layout/pList2"/>
    <dgm:cxn modelId="{A5347935-221F-4A18-87A4-B9314C8A90D4}" type="presParOf" srcId="{8ECC216F-334A-4EDE-9AFC-EB1B1C248F48}" destId="{A47C8717-04DC-4BC4-BC53-502278AE1A42}" srcOrd="1" destOrd="0" presId="urn:microsoft.com/office/officeart/2005/8/layout/pList2"/>
    <dgm:cxn modelId="{ED79124B-A545-4134-90EC-17BCA109A9C6}" type="presParOf" srcId="{8ECC216F-334A-4EDE-9AFC-EB1B1C248F48}" destId="{5F3EBDF7-1E22-4CD4-9A7C-C2F4B86BB3F9}" srcOrd="2" destOrd="0" presId="urn:microsoft.com/office/officeart/2005/8/layout/pList2"/>
    <dgm:cxn modelId="{DF829E8A-9B7D-4E12-8141-22D80320B4BE}" type="presParOf" srcId="{5F3EBDF7-1E22-4CD4-9A7C-C2F4B86BB3F9}" destId="{186D1DEA-318A-4719-AC5D-2F1B1F38810C}" srcOrd="0" destOrd="0" presId="urn:microsoft.com/office/officeart/2005/8/layout/pList2"/>
    <dgm:cxn modelId="{558398E3-2868-4206-A94C-F00F62FDC36B}" type="presParOf" srcId="{5F3EBDF7-1E22-4CD4-9A7C-C2F4B86BB3F9}" destId="{11E17137-55CD-4C96-953A-0922AA8BB277}" srcOrd="1" destOrd="0" presId="urn:microsoft.com/office/officeart/2005/8/layout/pList2"/>
    <dgm:cxn modelId="{0C4F94DB-F1E3-4DAE-B121-9B16D0D8028D}" type="presParOf" srcId="{5F3EBDF7-1E22-4CD4-9A7C-C2F4B86BB3F9}" destId="{99F5EDD1-FD66-4947-B87F-DFAA2585DF0A}" srcOrd="2" destOrd="0" presId="urn:microsoft.com/office/officeart/2005/8/layout/pList2"/>
    <dgm:cxn modelId="{F6E0CF3B-4280-473D-BE02-297E866CB74A}" type="presParOf" srcId="{8ECC216F-334A-4EDE-9AFC-EB1B1C248F48}" destId="{69D7E332-D611-4224-8924-EAD7F80779A6}" srcOrd="3" destOrd="0" presId="urn:microsoft.com/office/officeart/2005/8/layout/pList2"/>
    <dgm:cxn modelId="{170AAC2C-03FF-45CC-9384-00E549DD8E14}" type="presParOf" srcId="{8ECC216F-334A-4EDE-9AFC-EB1B1C248F48}" destId="{854B476D-CAB0-4603-89F2-47C902BB9A75}" srcOrd="4" destOrd="0" presId="urn:microsoft.com/office/officeart/2005/8/layout/pList2"/>
    <dgm:cxn modelId="{DFA1A228-D092-4A41-9916-6B5791207C01}" type="presParOf" srcId="{854B476D-CAB0-4603-89F2-47C902BB9A75}" destId="{CBFCBFCC-13F8-48A0-8A37-9DC43FF8A9E6}" srcOrd="0" destOrd="0" presId="urn:microsoft.com/office/officeart/2005/8/layout/pList2"/>
    <dgm:cxn modelId="{0EFC603F-8381-4DF7-9823-22DC69A42286}" type="presParOf" srcId="{854B476D-CAB0-4603-89F2-47C902BB9A75}" destId="{9DC454A0-2DF6-457C-B870-DA4323622141}" srcOrd="1" destOrd="0" presId="urn:microsoft.com/office/officeart/2005/8/layout/pList2"/>
    <dgm:cxn modelId="{FB6481C3-FCC8-4BDF-B574-F8B55A9A14D3}" type="presParOf" srcId="{854B476D-CAB0-4603-89F2-47C902BB9A75}" destId="{33F1A122-2D93-4137-B38A-FA6172386E5C}" srcOrd="2" destOrd="0" presId="urn:microsoft.com/office/officeart/2005/8/layout/pList2"/>
    <dgm:cxn modelId="{18DBE293-FB36-44E2-8D29-946B56747422}" type="presParOf" srcId="{8ECC216F-334A-4EDE-9AFC-EB1B1C248F48}" destId="{A58A387C-786C-408A-AD95-3C07FCE6E6B7}" srcOrd="5" destOrd="0" presId="urn:microsoft.com/office/officeart/2005/8/layout/pList2"/>
    <dgm:cxn modelId="{90FC4A45-7DC9-48AC-95F9-1394FBA55325}" type="presParOf" srcId="{8ECC216F-334A-4EDE-9AFC-EB1B1C248F48}" destId="{9EA19215-B95C-47AE-AA09-B6ADD19084D8}" srcOrd="6" destOrd="0" presId="urn:microsoft.com/office/officeart/2005/8/layout/pList2"/>
    <dgm:cxn modelId="{F0803131-E47C-4908-BA48-6A706961EFB3}" type="presParOf" srcId="{9EA19215-B95C-47AE-AA09-B6ADD19084D8}" destId="{1A1AE5B5-8074-489B-A661-1C6DFD82B2F5}" srcOrd="0" destOrd="0" presId="urn:microsoft.com/office/officeart/2005/8/layout/pList2"/>
    <dgm:cxn modelId="{32A1937B-51DE-4CE9-B362-D9D0D88DADF9}" type="presParOf" srcId="{9EA19215-B95C-47AE-AA09-B6ADD19084D8}" destId="{8774980F-0DB2-4129-932F-3819E23AC67B}" srcOrd="1" destOrd="0" presId="urn:microsoft.com/office/officeart/2005/8/layout/pList2"/>
    <dgm:cxn modelId="{EA9F3695-B96E-4869-AF2A-207E626DDF80}" type="presParOf" srcId="{9EA19215-B95C-47AE-AA09-B6ADD19084D8}" destId="{5EF3F60C-2110-43F2-82A0-BA05E3AB047E}" srcOrd="2" destOrd="0" presId="urn:microsoft.com/office/officeart/2005/8/layout/pList2"/>
    <dgm:cxn modelId="{5AB5CCC9-9B90-40E8-920A-651FFF0CD61C}" type="presParOf" srcId="{8ECC216F-334A-4EDE-9AFC-EB1B1C248F48}" destId="{5058F586-9283-4A13-A440-AE90A8A6F6EA}" srcOrd="7" destOrd="0" presId="urn:microsoft.com/office/officeart/2005/8/layout/pList2"/>
    <dgm:cxn modelId="{35B26310-F2F7-45A6-9168-0309E5E90904}" type="presParOf" srcId="{8ECC216F-334A-4EDE-9AFC-EB1B1C248F48}" destId="{1B2A5F9C-DB48-4DCC-948E-430851BAF6BF}" srcOrd="8" destOrd="0" presId="urn:microsoft.com/office/officeart/2005/8/layout/pList2"/>
    <dgm:cxn modelId="{A67289F2-5101-4A14-BE67-2D14F267034C}" type="presParOf" srcId="{1B2A5F9C-DB48-4DCC-948E-430851BAF6BF}" destId="{BFA8BA88-543B-44EF-B620-FC8250515B07}" srcOrd="0" destOrd="0" presId="urn:microsoft.com/office/officeart/2005/8/layout/pList2"/>
    <dgm:cxn modelId="{42990365-7EEE-4A90-87C5-CC0A9F334DF9}" type="presParOf" srcId="{1B2A5F9C-DB48-4DCC-948E-430851BAF6BF}" destId="{1781D9E4-8676-4C52-B4C9-39DC1EEB74DC}" srcOrd="1" destOrd="0" presId="urn:microsoft.com/office/officeart/2005/8/layout/pList2"/>
    <dgm:cxn modelId="{E52AEBB7-2E8D-48B1-BF97-BD401618B245}" type="presParOf" srcId="{1B2A5F9C-DB48-4DCC-948E-430851BAF6BF}" destId="{4192AF44-4F12-49EE-B231-8B53811CD513}" srcOrd="2" destOrd="0" presId="urn:microsoft.com/office/officeart/2005/8/layout/p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C59BB97-207D-483A-A14B-EFF22E855306}" type="doc">
      <dgm:prSet loTypeId="urn:microsoft.com/office/officeart/2005/8/layout/hProcess9" loCatId="process" qsTypeId="urn:microsoft.com/office/officeart/2005/8/quickstyle/simple1" qsCatId="simple" csTypeId="urn:microsoft.com/office/officeart/2005/8/colors/colorful4" csCatId="colorful" phldr="1"/>
      <dgm:spPr/>
    </dgm:pt>
    <dgm:pt modelId="{9088039A-0A6A-404C-BAEA-D509A55401A3}">
      <dgm:prSet phldrT="[Text]"/>
      <dgm:spPr>
        <a:solidFill>
          <a:srgbClr val="99CA43"/>
        </a:solidFill>
      </dgm:spPr>
      <dgm:t>
        <a:bodyPr/>
        <a:lstStyle/>
        <a:p>
          <a:r>
            <a:rPr lang="en-US" b="1" dirty="0"/>
            <a:t>Direct State  to Adopt Certification Standards</a:t>
          </a:r>
        </a:p>
      </dgm:t>
    </dgm:pt>
    <dgm:pt modelId="{B8876DF0-8588-4A01-B0B0-74E1292923F4}" type="parTrans" cxnId="{F72AC443-282C-4FAC-887D-3947E745A501}">
      <dgm:prSet/>
      <dgm:spPr/>
      <dgm:t>
        <a:bodyPr/>
        <a:lstStyle/>
        <a:p>
          <a:endParaRPr lang="en-US"/>
        </a:p>
      </dgm:t>
    </dgm:pt>
    <dgm:pt modelId="{E7FAE7BD-B30E-4620-9F17-1D302DB7DEDE}" type="sibTrans" cxnId="{F72AC443-282C-4FAC-887D-3947E745A501}">
      <dgm:prSet/>
      <dgm:spPr/>
      <dgm:t>
        <a:bodyPr/>
        <a:lstStyle/>
        <a:p>
          <a:endParaRPr lang="en-US"/>
        </a:p>
      </dgm:t>
    </dgm:pt>
    <dgm:pt modelId="{8CE0E1F0-CEB7-4ADE-ADAB-7D92E91A3971}">
      <dgm:prSet phldrT="[Text]"/>
      <dgm:spPr>
        <a:solidFill>
          <a:srgbClr val="EE904A"/>
        </a:solidFill>
      </dgm:spPr>
      <dgm:t>
        <a:bodyPr/>
        <a:lstStyle/>
        <a:p>
          <a:r>
            <a:rPr lang="en-US" b="1" dirty="0"/>
            <a:t>Obtain Federal CMS Authority to Implement</a:t>
          </a:r>
        </a:p>
      </dgm:t>
    </dgm:pt>
    <dgm:pt modelId="{919AA40F-3E54-4039-8C8A-54B20F06292D}" type="parTrans" cxnId="{64C8F3DC-8BFE-4C2B-A4E2-BF01497A3363}">
      <dgm:prSet/>
      <dgm:spPr/>
      <dgm:t>
        <a:bodyPr/>
        <a:lstStyle/>
        <a:p>
          <a:endParaRPr lang="en-US"/>
        </a:p>
      </dgm:t>
    </dgm:pt>
    <dgm:pt modelId="{92A27697-88D8-4720-B6A4-A4DA752448A0}" type="sibTrans" cxnId="{64C8F3DC-8BFE-4C2B-A4E2-BF01497A3363}">
      <dgm:prSet/>
      <dgm:spPr/>
      <dgm:t>
        <a:bodyPr/>
        <a:lstStyle/>
        <a:p>
          <a:endParaRPr lang="en-US"/>
        </a:p>
      </dgm:t>
    </dgm:pt>
    <dgm:pt modelId="{03C23AD9-DBF9-4331-B67F-56A3D1A4B696}">
      <dgm:prSet phldrT="[Text]"/>
      <dgm:spPr>
        <a:solidFill>
          <a:srgbClr val="6CBDD2"/>
        </a:solidFill>
      </dgm:spPr>
      <dgm:t>
        <a:bodyPr/>
        <a:lstStyle/>
        <a:p>
          <a:r>
            <a:rPr lang="en-US" b="1" dirty="0"/>
            <a:t>Develop Prospective Payment Methodology</a:t>
          </a:r>
        </a:p>
      </dgm:t>
    </dgm:pt>
    <dgm:pt modelId="{85995094-2C9B-4620-B18B-D3D548772DDF}" type="parTrans" cxnId="{1FBC4864-6B8A-4FE1-84F6-93CED819F09B}">
      <dgm:prSet/>
      <dgm:spPr/>
      <dgm:t>
        <a:bodyPr/>
        <a:lstStyle/>
        <a:p>
          <a:endParaRPr lang="en-US"/>
        </a:p>
      </dgm:t>
    </dgm:pt>
    <dgm:pt modelId="{D720297F-D605-4F1C-82B4-4EEBB1BA777F}" type="sibTrans" cxnId="{1FBC4864-6B8A-4FE1-84F6-93CED819F09B}">
      <dgm:prSet/>
      <dgm:spPr/>
      <dgm:t>
        <a:bodyPr/>
        <a:lstStyle/>
        <a:p>
          <a:endParaRPr lang="en-US"/>
        </a:p>
      </dgm:t>
    </dgm:pt>
    <dgm:pt modelId="{5AC7BF60-FA87-496F-84AA-020C5275DA03}" type="pres">
      <dgm:prSet presAssocID="{0C59BB97-207D-483A-A14B-EFF22E855306}" presName="CompostProcess" presStyleCnt="0">
        <dgm:presLayoutVars>
          <dgm:dir/>
          <dgm:resizeHandles val="exact"/>
        </dgm:presLayoutVars>
      </dgm:prSet>
      <dgm:spPr/>
    </dgm:pt>
    <dgm:pt modelId="{5B980305-9D9A-474A-B067-69C229AE419B}" type="pres">
      <dgm:prSet presAssocID="{0C59BB97-207D-483A-A14B-EFF22E855306}" presName="arrow" presStyleLbl="bgShp" presStyleIdx="0" presStyleCnt="1" custLinFactNeighborX="0" custLinFactNeighborY="2020"/>
      <dgm:spPr/>
    </dgm:pt>
    <dgm:pt modelId="{AFF7019B-AFE3-4F75-9FB2-1FD448F8B982}" type="pres">
      <dgm:prSet presAssocID="{0C59BB97-207D-483A-A14B-EFF22E855306}" presName="linearProcess" presStyleCnt="0"/>
      <dgm:spPr/>
    </dgm:pt>
    <dgm:pt modelId="{1B541F99-AB68-46EB-9866-6F880E21B62A}" type="pres">
      <dgm:prSet presAssocID="{9088039A-0A6A-404C-BAEA-D509A55401A3}" presName="textNode" presStyleLbl="node1" presStyleIdx="0" presStyleCnt="3">
        <dgm:presLayoutVars>
          <dgm:bulletEnabled val="1"/>
        </dgm:presLayoutVars>
      </dgm:prSet>
      <dgm:spPr/>
    </dgm:pt>
    <dgm:pt modelId="{C83AEB47-284F-48EB-9700-906FE6842789}" type="pres">
      <dgm:prSet presAssocID="{E7FAE7BD-B30E-4620-9F17-1D302DB7DEDE}" presName="sibTrans" presStyleCnt="0"/>
      <dgm:spPr/>
    </dgm:pt>
    <dgm:pt modelId="{1864073A-B62A-4CE3-872C-F8AAC1D636F5}" type="pres">
      <dgm:prSet presAssocID="{8CE0E1F0-CEB7-4ADE-ADAB-7D92E91A3971}" presName="textNode" presStyleLbl="node1" presStyleIdx="1" presStyleCnt="3">
        <dgm:presLayoutVars>
          <dgm:bulletEnabled val="1"/>
        </dgm:presLayoutVars>
      </dgm:prSet>
      <dgm:spPr/>
    </dgm:pt>
    <dgm:pt modelId="{8751714D-8E17-49EB-B825-93079220DC91}" type="pres">
      <dgm:prSet presAssocID="{92A27697-88D8-4720-B6A4-A4DA752448A0}" presName="sibTrans" presStyleCnt="0"/>
      <dgm:spPr/>
    </dgm:pt>
    <dgm:pt modelId="{FCA51755-63A3-481A-A583-070A9DD36902}" type="pres">
      <dgm:prSet presAssocID="{03C23AD9-DBF9-4331-B67F-56A3D1A4B696}" presName="textNode" presStyleLbl="node1" presStyleIdx="2" presStyleCnt="3">
        <dgm:presLayoutVars>
          <dgm:bulletEnabled val="1"/>
        </dgm:presLayoutVars>
      </dgm:prSet>
      <dgm:spPr/>
    </dgm:pt>
  </dgm:ptLst>
  <dgm:cxnLst>
    <dgm:cxn modelId="{BD1E220A-95C5-4EB1-8849-61CD58B46509}" type="presOf" srcId="{8CE0E1F0-CEB7-4ADE-ADAB-7D92E91A3971}" destId="{1864073A-B62A-4CE3-872C-F8AAC1D636F5}" srcOrd="0" destOrd="0" presId="urn:microsoft.com/office/officeart/2005/8/layout/hProcess9"/>
    <dgm:cxn modelId="{98AD7E18-3245-4235-A048-2D242AEB6B12}" type="presOf" srcId="{9088039A-0A6A-404C-BAEA-D509A55401A3}" destId="{1B541F99-AB68-46EB-9866-6F880E21B62A}" srcOrd="0" destOrd="0" presId="urn:microsoft.com/office/officeart/2005/8/layout/hProcess9"/>
    <dgm:cxn modelId="{733C8323-7CDA-43AC-9712-31B6BB17176D}" type="presOf" srcId="{0C59BB97-207D-483A-A14B-EFF22E855306}" destId="{5AC7BF60-FA87-496F-84AA-020C5275DA03}" srcOrd="0" destOrd="0" presId="urn:microsoft.com/office/officeart/2005/8/layout/hProcess9"/>
    <dgm:cxn modelId="{F72AC443-282C-4FAC-887D-3947E745A501}" srcId="{0C59BB97-207D-483A-A14B-EFF22E855306}" destId="{9088039A-0A6A-404C-BAEA-D509A55401A3}" srcOrd="0" destOrd="0" parTransId="{B8876DF0-8588-4A01-B0B0-74E1292923F4}" sibTransId="{E7FAE7BD-B30E-4620-9F17-1D302DB7DEDE}"/>
    <dgm:cxn modelId="{1FBC4864-6B8A-4FE1-84F6-93CED819F09B}" srcId="{0C59BB97-207D-483A-A14B-EFF22E855306}" destId="{03C23AD9-DBF9-4331-B67F-56A3D1A4B696}" srcOrd="2" destOrd="0" parTransId="{85995094-2C9B-4620-B18B-D3D548772DDF}" sibTransId="{D720297F-D605-4F1C-82B4-4EEBB1BA777F}"/>
    <dgm:cxn modelId="{E4C47897-72DD-4156-9237-C7EBCCCAFD50}" type="presOf" srcId="{03C23AD9-DBF9-4331-B67F-56A3D1A4B696}" destId="{FCA51755-63A3-481A-A583-070A9DD36902}" srcOrd="0" destOrd="0" presId="urn:microsoft.com/office/officeart/2005/8/layout/hProcess9"/>
    <dgm:cxn modelId="{64C8F3DC-8BFE-4C2B-A4E2-BF01497A3363}" srcId="{0C59BB97-207D-483A-A14B-EFF22E855306}" destId="{8CE0E1F0-CEB7-4ADE-ADAB-7D92E91A3971}" srcOrd="1" destOrd="0" parTransId="{919AA40F-3E54-4039-8C8A-54B20F06292D}" sibTransId="{92A27697-88D8-4720-B6A4-A4DA752448A0}"/>
    <dgm:cxn modelId="{68C4C2BF-FD37-4CE5-AA6F-BB47EE05464C}" type="presParOf" srcId="{5AC7BF60-FA87-496F-84AA-020C5275DA03}" destId="{5B980305-9D9A-474A-B067-69C229AE419B}" srcOrd="0" destOrd="0" presId="urn:microsoft.com/office/officeart/2005/8/layout/hProcess9"/>
    <dgm:cxn modelId="{2DF345A5-4720-45FE-ACFA-53EA14B4FA79}" type="presParOf" srcId="{5AC7BF60-FA87-496F-84AA-020C5275DA03}" destId="{AFF7019B-AFE3-4F75-9FB2-1FD448F8B982}" srcOrd="1" destOrd="0" presId="urn:microsoft.com/office/officeart/2005/8/layout/hProcess9"/>
    <dgm:cxn modelId="{90F7F455-5ED1-4F32-A755-C23C05C4E35B}" type="presParOf" srcId="{AFF7019B-AFE3-4F75-9FB2-1FD448F8B982}" destId="{1B541F99-AB68-46EB-9866-6F880E21B62A}" srcOrd="0" destOrd="0" presId="urn:microsoft.com/office/officeart/2005/8/layout/hProcess9"/>
    <dgm:cxn modelId="{EDBFC449-FC57-47B4-A455-921C0AE5831B}" type="presParOf" srcId="{AFF7019B-AFE3-4F75-9FB2-1FD448F8B982}" destId="{C83AEB47-284F-48EB-9700-906FE6842789}" srcOrd="1" destOrd="0" presId="urn:microsoft.com/office/officeart/2005/8/layout/hProcess9"/>
    <dgm:cxn modelId="{4B19345F-C3B9-4E47-BE5E-AAA7A2A949A6}" type="presParOf" srcId="{AFF7019B-AFE3-4F75-9FB2-1FD448F8B982}" destId="{1864073A-B62A-4CE3-872C-F8AAC1D636F5}" srcOrd="2" destOrd="0" presId="urn:microsoft.com/office/officeart/2005/8/layout/hProcess9"/>
    <dgm:cxn modelId="{562FC294-90A8-4749-9EFF-5EA18CA4B3EC}" type="presParOf" srcId="{AFF7019B-AFE3-4F75-9FB2-1FD448F8B982}" destId="{8751714D-8E17-49EB-B825-93079220DC91}" srcOrd="3" destOrd="0" presId="urn:microsoft.com/office/officeart/2005/8/layout/hProcess9"/>
    <dgm:cxn modelId="{B5DDAEB0-49E0-4BD2-AE56-99BBE2704E04}" type="presParOf" srcId="{AFF7019B-AFE3-4F75-9FB2-1FD448F8B982}" destId="{FCA51755-63A3-481A-A583-070A9DD36902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277D26-207D-42C1-AA8A-72FCB0BEFB50}">
      <dsp:nvSpPr>
        <dsp:cNvPr id="0" name=""/>
        <dsp:cNvSpPr/>
      </dsp:nvSpPr>
      <dsp:spPr>
        <a:xfrm>
          <a:off x="2913" y="541537"/>
          <a:ext cx="3550099" cy="1819922"/>
        </a:xfrm>
        <a:prstGeom prst="chevron">
          <a:avLst/>
        </a:prstGeom>
        <a:solidFill>
          <a:srgbClr val="EE904A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Ensure access to integrated, evidence-based behavioral health care</a:t>
          </a:r>
        </a:p>
      </dsp:txBody>
      <dsp:txXfrm>
        <a:off x="912874" y="541537"/>
        <a:ext cx="1730177" cy="1819922"/>
      </dsp:txXfrm>
    </dsp:sp>
    <dsp:sp modelId="{C5DF83FD-69F7-456C-9ADE-46CA29E033F1}">
      <dsp:nvSpPr>
        <dsp:cNvPr id="0" name=""/>
        <dsp:cNvSpPr/>
      </dsp:nvSpPr>
      <dsp:spPr>
        <a:xfrm>
          <a:off x="3198002" y="550419"/>
          <a:ext cx="3550099" cy="1802158"/>
        </a:xfrm>
        <a:prstGeom prst="chevron">
          <a:avLst/>
        </a:prstGeom>
        <a:solidFill>
          <a:srgbClr val="9FAEE5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Meet stringent criteria regarding timeliness of access, quality reporting, staffing,  and care coordination </a:t>
          </a:r>
        </a:p>
      </dsp:txBody>
      <dsp:txXfrm>
        <a:off x="4099081" y="550419"/>
        <a:ext cx="1747941" cy="1802158"/>
      </dsp:txXfrm>
    </dsp:sp>
    <dsp:sp modelId="{16CC6CEC-6AD7-4716-A8AA-3795D2CDB7AB}">
      <dsp:nvSpPr>
        <dsp:cNvPr id="0" name=""/>
        <dsp:cNvSpPr/>
      </dsp:nvSpPr>
      <dsp:spPr>
        <a:xfrm>
          <a:off x="6393092" y="590287"/>
          <a:ext cx="3550099" cy="1722422"/>
        </a:xfrm>
        <a:prstGeom prst="chevron">
          <a:avLst/>
        </a:prstGeom>
        <a:solidFill>
          <a:srgbClr val="99CA43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Receive funding to support the cost of  improving services and expanding access to meet the need in communities</a:t>
          </a:r>
        </a:p>
      </dsp:txBody>
      <dsp:txXfrm>
        <a:off x="7254303" y="590287"/>
        <a:ext cx="1827677" cy="172242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7D92DF-AEA1-4970-9927-6BB6B4CC590E}">
      <dsp:nvSpPr>
        <dsp:cNvPr id="0" name=""/>
        <dsp:cNvSpPr/>
      </dsp:nvSpPr>
      <dsp:spPr>
        <a:xfrm>
          <a:off x="0" y="0"/>
          <a:ext cx="10132802" cy="1554036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6D0125F-26A0-4F4D-8358-1FB61591616C}">
      <dsp:nvSpPr>
        <dsp:cNvPr id="0" name=""/>
        <dsp:cNvSpPr/>
      </dsp:nvSpPr>
      <dsp:spPr>
        <a:xfrm>
          <a:off x="307239" y="207204"/>
          <a:ext cx="1762652" cy="1139626"/>
        </a:xfrm>
        <a:prstGeom prst="roundRect">
          <a:avLst>
            <a:gd name="adj" fmla="val 10000"/>
          </a:avLst>
        </a:prstGeom>
        <a:solidFill>
          <a:srgbClr val="EEEBF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94551E0-AEE5-4F54-AE6C-0BE423F7B505}">
      <dsp:nvSpPr>
        <dsp:cNvPr id="0" name=""/>
        <dsp:cNvSpPr/>
      </dsp:nvSpPr>
      <dsp:spPr>
        <a:xfrm rot="10800000">
          <a:off x="307239" y="1554036"/>
          <a:ext cx="1762652" cy="1899377"/>
        </a:xfrm>
        <a:prstGeom prst="round2SameRect">
          <a:avLst>
            <a:gd name="adj1" fmla="val 10500"/>
            <a:gd name="adj2" fmla="val 0"/>
          </a:avLst>
        </a:prstGeom>
        <a:solidFill>
          <a:srgbClr val="AD97C8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t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/>
            <a:t>61.6%</a:t>
          </a:r>
          <a:r>
            <a:rPr lang="en-US" sz="3200" kern="1200" dirty="0"/>
            <a:t> </a:t>
          </a:r>
          <a:r>
            <a:rPr lang="en-US" sz="1800" b="1" kern="1200" dirty="0"/>
            <a:t>Reduction in Hospital Admissions</a:t>
          </a:r>
        </a:p>
      </dsp:txBody>
      <dsp:txXfrm rot="10800000">
        <a:off x="361447" y="1554036"/>
        <a:ext cx="1654236" cy="1845169"/>
      </dsp:txXfrm>
    </dsp:sp>
    <dsp:sp modelId="{99F5EDD1-FD66-4947-B87F-DFAA2585DF0A}">
      <dsp:nvSpPr>
        <dsp:cNvPr id="0" name=""/>
        <dsp:cNvSpPr/>
      </dsp:nvSpPr>
      <dsp:spPr>
        <a:xfrm>
          <a:off x="2246157" y="207204"/>
          <a:ext cx="1762652" cy="1139626"/>
        </a:xfrm>
        <a:prstGeom prst="roundRect">
          <a:avLst>
            <a:gd name="adj" fmla="val 10000"/>
          </a:avLst>
        </a:prstGeom>
        <a:solidFill>
          <a:srgbClr val="DFF0E8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86D1DEA-318A-4719-AC5D-2F1B1F38810C}">
      <dsp:nvSpPr>
        <dsp:cNvPr id="0" name=""/>
        <dsp:cNvSpPr/>
      </dsp:nvSpPr>
      <dsp:spPr>
        <a:xfrm rot="10800000">
          <a:off x="2246157" y="1554036"/>
          <a:ext cx="1762652" cy="1899377"/>
        </a:xfrm>
        <a:prstGeom prst="round2SameRect">
          <a:avLst>
            <a:gd name="adj1" fmla="val 10500"/>
            <a:gd name="adj2" fmla="val 0"/>
          </a:avLst>
        </a:prstGeom>
        <a:solidFill>
          <a:srgbClr val="5EBF9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t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/>
            <a:t>62.1%</a:t>
          </a:r>
          <a:r>
            <a:rPr lang="en-US" sz="2000" kern="1200" dirty="0"/>
            <a:t> </a:t>
          </a:r>
          <a:r>
            <a:rPr lang="en-US" sz="1800" b="1" kern="1200" dirty="0"/>
            <a:t>Reduction in ED Visits</a:t>
          </a:r>
        </a:p>
      </dsp:txBody>
      <dsp:txXfrm rot="10800000">
        <a:off x="2300365" y="1554036"/>
        <a:ext cx="1654236" cy="1845169"/>
      </dsp:txXfrm>
    </dsp:sp>
    <dsp:sp modelId="{33F1A122-2D93-4137-B38A-FA6172386E5C}">
      <dsp:nvSpPr>
        <dsp:cNvPr id="0" name=""/>
        <dsp:cNvSpPr/>
      </dsp:nvSpPr>
      <dsp:spPr>
        <a:xfrm>
          <a:off x="4185074" y="207204"/>
          <a:ext cx="1762652" cy="1139626"/>
        </a:xfrm>
        <a:prstGeom prst="roundRect">
          <a:avLst>
            <a:gd name="adj" fmla="val 10000"/>
          </a:avLst>
        </a:prstGeom>
        <a:solidFill>
          <a:srgbClr val="FDDFC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BFCBFCC-13F8-48A0-8A37-9DC43FF8A9E6}">
      <dsp:nvSpPr>
        <dsp:cNvPr id="0" name=""/>
        <dsp:cNvSpPr/>
      </dsp:nvSpPr>
      <dsp:spPr>
        <a:xfrm rot="10800000">
          <a:off x="4185074" y="1554036"/>
          <a:ext cx="1762652" cy="1899377"/>
        </a:xfrm>
        <a:prstGeom prst="round2SameRect">
          <a:avLst>
            <a:gd name="adj1" fmla="val 10500"/>
            <a:gd name="adj2" fmla="val 0"/>
          </a:avLst>
        </a:prstGeom>
        <a:solidFill>
          <a:srgbClr val="EE904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t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/>
            <a:t>15.2% </a:t>
          </a:r>
          <a:r>
            <a:rPr lang="en-US" sz="1800" b="1" kern="1200" spc="-60" baseline="0" dirty="0"/>
            <a:t>Increase in Employment or </a:t>
          </a:r>
          <a:r>
            <a:rPr lang="en-US" sz="1800" b="1" kern="1200" dirty="0"/>
            <a:t>Starting School</a:t>
          </a:r>
        </a:p>
      </dsp:txBody>
      <dsp:txXfrm rot="10800000">
        <a:off x="4239282" y="1554036"/>
        <a:ext cx="1654236" cy="1845169"/>
      </dsp:txXfrm>
    </dsp:sp>
    <dsp:sp modelId="{5EF3F60C-2110-43F2-82A0-BA05E3AB047E}">
      <dsp:nvSpPr>
        <dsp:cNvPr id="0" name=""/>
        <dsp:cNvSpPr/>
      </dsp:nvSpPr>
      <dsp:spPr>
        <a:xfrm>
          <a:off x="6123992" y="207204"/>
          <a:ext cx="1762652" cy="1139626"/>
        </a:xfrm>
        <a:prstGeom prst="roundRect">
          <a:avLst>
            <a:gd name="adj" fmla="val 10000"/>
          </a:avLst>
        </a:prstGeom>
        <a:solidFill>
          <a:srgbClr val="E3F0F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A1AE5B5-8074-489B-A661-1C6DFD82B2F5}">
      <dsp:nvSpPr>
        <dsp:cNvPr id="0" name=""/>
        <dsp:cNvSpPr/>
      </dsp:nvSpPr>
      <dsp:spPr>
        <a:xfrm rot="10800000">
          <a:off x="6123992" y="1554036"/>
          <a:ext cx="1762652" cy="1899377"/>
        </a:xfrm>
        <a:prstGeom prst="round2SameRect">
          <a:avLst>
            <a:gd name="adj1" fmla="val 10500"/>
            <a:gd name="adj2" fmla="val 0"/>
          </a:avLst>
        </a:prstGeom>
        <a:solidFill>
          <a:srgbClr val="6CBDD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t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/>
            <a:t>30.4% </a:t>
          </a:r>
          <a:r>
            <a:rPr lang="en-US" sz="1800" b="1" kern="1200" dirty="0"/>
            <a:t>Increase in Mental Health Functioning</a:t>
          </a:r>
        </a:p>
      </dsp:txBody>
      <dsp:txXfrm rot="10800000">
        <a:off x="6178200" y="1554036"/>
        <a:ext cx="1654236" cy="1845169"/>
      </dsp:txXfrm>
    </dsp:sp>
    <dsp:sp modelId="{4192AF44-4F12-49EE-B231-8B53811CD513}">
      <dsp:nvSpPr>
        <dsp:cNvPr id="0" name=""/>
        <dsp:cNvSpPr/>
      </dsp:nvSpPr>
      <dsp:spPr>
        <a:xfrm>
          <a:off x="8062910" y="207204"/>
          <a:ext cx="1762652" cy="1139626"/>
        </a:xfrm>
        <a:prstGeom prst="roundRect">
          <a:avLst>
            <a:gd name="adj" fmla="val 10000"/>
          </a:avLst>
        </a:prstGeom>
        <a:solidFill>
          <a:srgbClr val="D3DAE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A8BA88-543B-44EF-B620-FC8250515B07}">
      <dsp:nvSpPr>
        <dsp:cNvPr id="0" name=""/>
        <dsp:cNvSpPr/>
      </dsp:nvSpPr>
      <dsp:spPr>
        <a:xfrm rot="10800000">
          <a:off x="8062910" y="1554036"/>
          <a:ext cx="1762652" cy="1899377"/>
        </a:xfrm>
        <a:prstGeom prst="round2SameRect">
          <a:avLst>
            <a:gd name="adj1" fmla="val 10500"/>
            <a:gd name="adj2" fmla="val 0"/>
          </a:avLst>
        </a:prstGeom>
        <a:solidFill>
          <a:srgbClr val="8EA1B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t" anchorCtr="0">
          <a:noAutofit/>
        </a:bodyPr>
        <a:lstStyle/>
        <a:p>
          <a:pPr marL="0" lvl="0" indent="0" algn="ctr" defTabSz="14224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3200" b="1" kern="1200" dirty="0"/>
            <a:t>17%</a:t>
          </a:r>
          <a:endParaRPr lang="en-US" sz="1800" b="1" kern="1200" dirty="0"/>
        </a:p>
        <a:p>
          <a:pPr marL="0" lvl="0" indent="0" algn="ctr" defTabSz="14224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800" b="1" kern="1200" dirty="0"/>
            <a:t>Increase in Persons Served </a:t>
          </a:r>
        </a:p>
      </dsp:txBody>
      <dsp:txXfrm rot="10800000">
        <a:off x="8117118" y="1554036"/>
        <a:ext cx="1654236" cy="184516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980305-9D9A-474A-B067-69C229AE419B}">
      <dsp:nvSpPr>
        <dsp:cNvPr id="0" name=""/>
        <dsp:cNvSpPr/>
      </dsp:nvSpPr>
      <dsp:spPr>
        <a:xfrm>
          <a:off x="609599" y="0"/>
          <a:ext cx="6908800" cy="5418667"/>
        </a:xfrm>
        <a:prstGeom prst="rightArrow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B541F99-AB68-46EB-9866-6F880E21B62A}">
      <dsp:nvSpPr>
        <dsp:cNvPr id="0" name=""/>
        <dsp:cNvSpPr/>
      </dsp:nvSpPr>
      <dsp:spPr>
        <a:xfrm>
          <a:off x="8731" y="1625600"/>
          <a:ext cx="2616200" cy="2167466"/>
        </a:xfrm>
        <a:prstGeom prst="roundRect">
          <a:avLst/>
        </a:prstGeom>
        <a:solidFill>
          <a:srgbClr val="99CA4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b="1" kern="1200" dirty="0"/>
            <a:t>Direct State  to Adopt Certification Standards</a:t>
          </a:r>
        </a:p>
      </dsp:txBody>
      <dsp:txXfrm>
        <a:off x="114538" y="1731407"/>
        <a:ext cx="2404586" cy="1955852"/>
      </dsp:txXfrm>
    </dsp:sp>
    <dsp:sp modelId="{1864073A-B62A-4CE3-872C-F8AAC1D636F5}">
      <dsp:nvSpPr>
        <dsp:cNvPr id="0" name=""/>
        <dsp:cNvSpPr/>
      </dsp:nvSpPr>
      <dsp:spPr>
        <a:xfrm>
          <a:off x="2755899" y="1625600"/>
          <a:ext cx="2616200" cy="2167466"/>
        </a:xfrm>
        <a:prstGeom prst="roundRect">
          <a:avLst/>
        </a:prstGeom>
        <a:solidFill>
          <a:srgbClr val="EE904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b="1" kern="1200" dirty="0"/>
            <a:t>Obtain Federal CMS Authority to Implement</a:t>
          </a:r>
        </a:p>
      </dsp:txBody>
      <dsp:txXfrm>
        <a:off x="2861706" y="1731407"/>
        <a:ext cx="2404586" cy="1955852"/>
      </dsp:txXfrm>
    </dsp:sp>
    <dsp:sp modelId="{FCA51755-63A3-481A-A583-070A9DD36902}">
      <dsp:nvSpPr>
        <dsp:cNvPr id="0" name=""/>
        <dsp:cNvSpPr/>
      </dsp:nvSpPr>
      <dsp:spPr>
        <a:xfrm>
          <a:off x="5503068" y="1625600"/>
          <a:ext cx="2616200" cy="2167466"/>
        </a:xfrm>
        <a:prstGeom prst="roundRect">
          <a:avLst/>
        </a:prstGeom>
        <a:solidFill>
          <a:srgbClr val="6CBDD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b="1" kern="1200" dirty="0"/>
            <a:t>Develop Prospective Payment Methodology</a:t>
          </a:r>
        </a:p>
      </dsp:txBody>
      <dsp:txXfrm>
        <a:off x="5608875" y="1731407"/>
        <a:ext cx="2404586" cy="19558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List2">
  <dgm:title val=""/>
  <dgm:desc val=""/>
  <dgm:catLst>
    <dgm:cat type="list" pri="11000"/>
    <dgm:cat type="picture" pri="24000"/>
    <dgm:cat type="pictureconvert" pri="2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8515C8C-F78C-48FA-8D82-38DA43C74E0E}" type="datetimeFigureOut">
              <a:rPr lang="en-US" smtClean="0"/>
              <a:t>6/6/2025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60D6EA5-B13D-40E7-87AA-9512AE39B08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813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0D6EA5-B13D-40E7-87AA-9512AE39B08D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67564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0D6EA5-B13D-40E7-87AA-9512AE39B08D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62592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C211F4-6B12-6E41-8437-73DEC7E7CC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671DACF-E2F8-B447-B11A-D5970FED17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FA066B-AF44-EA4C-80C7-9A0585563A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0BFD8-34E1-374B-988F-E91C8B643379}" type="datetimeFigureOut">
              <a:rPr lang="en-US" smtClean="0"/>
              <a:t>6/6/2025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250F6A-1BC0-A149-971D-CE310416C0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9DBC1C-E9D7-AB4A-975E-FB3F8403F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7DDC1-2D4B-8E48-98B9-8C207CAE169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425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3026AB-5A3B-6844-B17E-C805B4FFEF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267261-88CA-3B42-855E-35C4558CCB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B8D379-5621-AE4A-90A1-B957FE1807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0BFD8-34E1-374B-988F-E91C8B643379}" type="datetimeFigureOut">
              <a:rPr lang="en-US" smtClean="0"/>
              <a:t>6/6/2025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EC9CF3-F22C-EC4B-A030-03B280023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3FAAFF-7888-5A45-876B-77BC86B02B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7DDC1-2D4B-8E48-98B9-8C207CAE169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2197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B07EAB1-2D73-5F46-8420-A83D1CA3BB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089FA1-486A-C344-9D92-6E8C7176D5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E312AF-FC23-A34B-8377-5DBD2BD20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0BFD8-34E1-374B-988F-E91C8B643379}" type="datetimeFigureOut">
              <a:rPr lang="en-US" smtClean="0"/>
              <a:t>6/6/2025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FA264A-D6FA-084D-8969-BEA6E417A0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3B8DC5-A5FD-0743-AD28-991462FD0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7DDC1-2D4B-8E48-98B9-8C207CAE169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3660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6074F3-E89A-DD4E-A2FD-8AE6D87801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B6DCB2-CC57-CC4B-A04B-72B5442488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73549F-187C-864E-BE26-3A3B4538DB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0BFD8-34E1-374B-988F-E91C8B643379}" type="datetimeFigureOut">
              <a:rPr lang="en-US" smtClean="0"/>
              <a:t>6/6/2025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480777-9DDF-7E4A-A0C5-71E4484CC1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F10B38-6826-B24F-9C1F-D908D950B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7DDC1-2D4B-8E48-98B9-8C207CAE169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8643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988FED-D8EE-FA40-BA10-EE2B6D2438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515E89-A154-7741-8152-FC9E52F7C9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401FA0-1513-DB44-B58D-7710453CB4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0BFD8-34E1-374B-988F-E91C8B643379}" type="datetimeFigureOut">
              <a:rPr lang="en-US" smtClean="0"/>
              <a:t>6/6/2025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F635C5-1172-804B-AE39-C343470BD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8209AB-C790-1440-BA02-0B3850781B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7DDC1-2D4B-8E48-98B9-8C207CAE169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3933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46615A-F2A3-3D42-8AE8-77DF4E327B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C3F4D6-FA09-4E42-8339-2B084877D7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0AFD57-13B7-F741-9103-74B8F767DC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4F2A2D-8061-EA4F-950A-F192063DA9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0BFD8-34E1-374B-988F-E91C8B643379}" type="datetimeFigureOut">
              <a:rPr lang="en-US" smtClean="0"/>
              <a:t>6/6/2025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7D39E2-12E3-C447-B280-606BDD465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98D3F6-45CB-634E-8AE9-E7C5664B2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7DDC1-2D4B-8E48-98B9-8C207CAE169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3168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31058D-57ED-F745-A600-09BAB433B2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DC6209-D5C1-054E-BACA-94B5C3F03A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CCFDB0-C397-0944-8CD3-D84CAD6F9A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F79A538-191A-4F48-9212-B0B84AF226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5E9C47-02F3-354A-B732-114F579A6C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CB385B2-EFF2-964A-A1A4-143E1CC4A1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0BFD8-34E1-374B-988F-E91C8B643379}" type="datetimeFigureOut">
              <a:rPr lang="en-US" smtClean="0"/>
              <a:t>6/6/2025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C7CBD1D-8EE7-5D46-8B6E-CBE9636306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ED68132-117E-D849-838B-429635753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7DDC1-2D4B-8E48-98B9-8C207CAE169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185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0D3D5B-6570-4642-B07A-F94AECCBC2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61412F-E57E-6742-B354-8146B1B10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0BFD8-34E1-374B-988F-E91C8B643379}" type="datetimeFigureOut">
              <a:rPr lang="en-US" smtClean="0"/>
              <a:t>6/6/2025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E4E925-09B4-B24E-BA79-87B54C7954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F74385-B927-E347-A325-9D8398C63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7DDC1-2D4B-8E48-98B9-8C207CAE169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09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34EBDE5-6A7E-C343-9172-2E076D741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0BFD8-34E1-374B-988F-E91C8B643379}" type="datetimeFigureOut">
              <a:rPr lang="en-US" smtClean="0"/>
              <a:t>6/6/2025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FDC4C45-FB4A-454B-B60B-597F9A58C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82495C-C6A0-F64E-8D34-AA6598BFA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7DDC1-2D4B-8E48-98B9-8C207CAE169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8577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6F5B35-CB39-464E-A7FF-3AA6F3D906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9C8251-4044-0D41-89E5-F2D3C35F5D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F19E79-A4A0-314A-9FEC-17AD892E33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0DB059-8D38-6E42-BB42-8085D1721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0BFD8-34E1-374B-988F-E91C8B643379}" type="datetimeFigureOut">
              <a:rPr lang="en-US" smtClean="0"/>
              <a:t>6/6/2025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5C690F-6F6B-A04F-80A1-EE987BC898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E1ADF5-8748-DC43-8FBF-28EC3595B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7DDC1-2D4B-8E48-98B9-8C207CAE169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8035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66E82A-C951-2E4B-A130-B5A6BF93C3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87020F7-E235-344E-8A62-0972B0AAAC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C7F5F9-1C0C-1645-93D3-B4D329174A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112F26-9366-5B41-A1C4-08761F9FB5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0BFD8-34E1-374B-988F-E91C8B643379}" type="datetimeFigureOut">
              <a:rPr lang="en-US" smtClean="0"/>
              <a:t>6/6/2025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B35F7A-312C-C048-98D5-3120FF977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209694-E133-2F4A-A632-2BA779928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7DDC1-2D4B-8E48-98B9-8C207CAE169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5957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4EFEE44-2D8A-774C-9D37-0551AB8803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6597DA-F025-534C-9C17-50F4C5BBC1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3D23E7-2DD3-A847-9EAF-85AD78B6F4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E0BFD8-34E1-374B-988F-E91C8B643379}" type="datetimeFigureOut">
              <a:rPr lang="en-US" smtClean="0"/>
              <a:t>6/6/2025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C22F05-A5D5-6D4F-9055-392A6DA10D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08D836-56D6-8D4F-A395-4972969425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57DDC1-2D4B-8E48-98B9-8C207CAE169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0656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melanie@floridabha.org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png"/><Relationship Id="rId4" Type="http://schemas.openxmlformats.org/officeDocument/2006/relationships/hyperlink" Target="http://www.floridabha.org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8.sv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12" Type="http://schemas.openxmlformats.org/officeDocument/2006/relationships/image" Target="../media/image7.png"/><Relationship Id="rId17" Type="http://schemas.openxmlformats.org/officeDocument/2006/relationships/image" Target="../media/image12.svg"/><Relationship Id="rId2" Type="http://schemas.openxmlformats.org/officeDocument/2006/relationships/image" Target="../media/image1.jpg"/><Relationship Id="rId16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11" Type="http://schemas.openxmlformats.org/officeDocument/2006/relationships/image" Target="../media/image6.svg"/><Relationship Id="rId5" Type="http://schemas.openxmlformats.org/officeDocument/2006/relationships/diagramQuickStyle" Target="../diagrams/quickStyle2.xml"/><Relationship Id="rId15" Type="http://schemas.openxmlformats.org/officeDocument/2006/relationships/image" Target="../media/image10.svg"/><Relationship Id="rId10" Type="http://schemas.openxmlformats.org/officeDocument/2006/relationships/image" Target="../media/image5.png"/><Relationship Id="rId4" Type="http://schemas.openxmlformats.org/officeDocument/2006/relationships/diagramLayout" Target="../diagrams/layout2.xml"/><Relationship Id="rId9" Type="http://schemas.openxmlformats.org/officeDocument/2006/relationships/image" Target="../media/image4.svg"/><Relationship Id="rId1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7217E7-1076-244F-B6E9-6C340325187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DB9865-8154-684B-B8F5-18B2BB50E8F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 descr="A picture containing application&#10;&#10;Description automatically generated">
            <a:extLst>
              <a:ext uri="{FF2B5EF4-FFF2-40B4-BE49-F238E27FC236}">
                <a16:creationId xmlns:a16="http://schemas.microsoft.com/office/drawing/2014/main" id="{C4B3D3D9-ABA5-6A43-AB48-2F1BE07733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538"/>
            <a:ext cx="12192000" cy="685146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62B5B73-0E20-8240-8494-93FEA7ECF35C}"/>
              </a:ext>
            </a:extLst>
          </p:cNvPr>
          <p:cNvSpPr txBox="1"/>
          <p:nvPr/>
        </p:nvSpPr>
        <p:spPr>
          <a:xfrm>
            <a:off x="1080116" y="643622"/>
            <a:ext cx="9667782" cy="5216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ScalaSansPro-Bold" panose="020B0504030101020102" pitchFamily="34" charset="77"/>
            </a:endParaRPr>
          </a:p>
          <a:p>
            <a:pPr algn="ctr"/>
            <a:r>
              <a:rPr lang="en-US" sz="5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-Bold" panose="020B0504030101020102" pitchFamily="34" charset="77"/>
              </a:rPr>
              <a:t>The Certified Community Behavioral Health Clinic Model</a:t>
            </a:r>
          </a:p>
          <a:p>
            <a:pPr algn="ctr">
              <a:spcAft>
                <a:spcPts val="600"/>
              </a:spcAft>
            </a:pPr>
            <a:r>
              <a:rPr lang="en-US" sz="4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-Bold" panose="020B0504030101020102" pitchFamily="34" charset="77"/>
              </a:rPr>
              <a:t>(CCBHC)</a:t>
            </a:r>
          </a:p>
          <a:p>
            <a:pPr algn="ctr"/>
            <a:r>
              <a:rPr lang="en-US" sz="38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-Bold" panose="020B0504030101020102" pitchFamily="34" charset="77"/>
              </a:rPr>
              <a:t>Innovation in Behavioral Health Care</a:t>
            </a:r>
          </a:p>
          <a:p>
            <a:pPr algn="ctr"/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  <a:latin typeface="ScalaSansPro" panose="020B0504030101020102" pitchFamily="34" charset="77"/>
            </a:endParaRPr>
          </a:p>
          <a:p>
            <a:pPr algn="ctr"/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" panose="020B0504030101020102" pitchFamily="34" charset="77"/>
              </a:rPr>
              <a:t>Commission on Mental Health and Substance Use</a:t>
            </a:r>
          </a:p>
          <a:p>
            <a:pPr algn="ctr"/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" panose="020B0504030101020102" pitchFamily="34" charset="77"/>
              </a:rPr>
              <a:t>Melanie Brown-Woofter, FBHA </a:t>
            </a:r>
          </a:p>
          <a:p>
            <a:pPr algn="ctr"/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" panose="020B0504030101020102" pitchFamily="34" charset="77"/>
              </a:rPr>
              <a:t>November 17, 2021</a:t>
            </a:r>
          </a:p>
        </p:txBody>
      </p:sp>
    </p:spTree>
    <p:extLst>
      <p:ext uri="{BB962C8B-B14F-4D97-AF65-F5344CB8AC3E}">
        <p14:creationId xmlns:p14="http://schemas.microsoft.com/office/powerpoint/2010/main" val="38035015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C25FAA-CFD4-3C45-9894-4FA2E8BAB65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D0FDCE-5B85-C54C-8A95-5E47380C09F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 descr="A picture containing application&#10;&#10;Description automatically generated">
            <a:extLst>
              <a:ext uri="{FF2B5EF4-FFF2-40B4-BE49-F238E27FC236}">
                <a16:creationId xmlns:a16="http://schemas.microsoft.com/office/drawing/2014/main" id="{9744F09F-4BFA-DA42-B96C-0255AB1CD3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146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BF3534C-2E86-734F-9A64-EA60A62F906E}"/>
              </a:ext>
            </a:extLst>
          </p:cNvPr>
          <p:cNvSpPr txBox="1"/>
          <p:nvPr/>
        </p:nvSpPr>
        <p:spPr>
          <a:xfrm>
            <a:off x="1050202" y="543208"/>
            <a:ext cx="971841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Florida’s Data – National Outcome Measures</a:t>
            </a:r>
            <a:endParaRPr lang="en-US" sz="3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dirty="0"/>
          </a:p>
          <a:p>
            <a:endParaRPr lang="en-US" b="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br>
              <a:rPr lang="en-US" dirty="0"/>
            </a:br>
            <a:endParaRPr lang="en-US" dirty="0"/>
          </a:p>
          <a:p>
            <a:endParaRPr lang="en-US" dirty="0"/>
          </a:p>
        </p:txBody>
      </p:sp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7130F688-63E9-4CEA-913A-70FE30B3755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19900551"/>
              </p:ext>
            </p:extLst>
          </p:nvPr>
        </p:nvGraphicFramePr>
        <p:xfrm>
          <a:off x="540014" y="1162050"/>
          <a:ext cx="10956569" cy="48126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997919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C25FAA-CFD4-3C45-9894-4FA2E8BAB65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D0FDCE-5B85-C54C-8A95-5E47380C09F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 descr="A picture containing application&#10;&#10;Description automatically generated">
            <a:extLst>
              <a:ext uri="{FF2B5EF4-FFF2-40B4-BE49-F238E27FC236}">
                <a16:creationId xmlns:a16="http://schemas.microsoft.com/office/drawing/2014/main" id="{9744F09F-4BFA-DA42-B96C-0255AB1CD3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146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BF3534C-2E86-734F-9A64-EA60A62F906E}"/>
              </a:ext>
            </a:extLst>
          </p:cNvPr>
          <p:cNvSpPr txBox="1"/>
          <p:nvPr/>
        </p:nvSpPr>
        <p:spPr>
          <a:xfrm>
            <a:off x="1121385" y="801529"/>
            <a:ext cx="9718412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-Bold"/>
              </a:rPr>
              <a:t>Additional Florida Data</a:t>
            </a:r>
            <a:endParaRPr lang="en-US" sz="3600" dirty="0">
              <a:latin typeface="ScalaSansPro-Bold"/>
            </a:endParaRPr>
          </a:p>
          <a:p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"/>
                <a:ea typeface="Open Sans" panose="020B0606030504020204" pitchFamily="34" charset="0"/>
                <a:cs typeface="Open Sans" panose="020B0606030504020204" pitchFamily="34" charset="0"/>
              </a:rPr>
              <a:t>First four CCBHCs report:</a:t>
            </a:r>
          </a:p>
          <a:p>
            <a:endParaRPr lang="en-US" sz="800" dirty="0">
              <a:solidFill>
                <a:schemeClr val="tx1">
                  <a:lumMod val="65000"/>
                  <a:lumOff val="35000"/>
                </a:schemeClr>
              </a:solidFill>
              <a:latin typeface="ScalaSansPro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"/>
                <a:ea typeface="Open Sans" panose="020B0606030504020204" pitchFamily="34" charset="0"/>
                <a:cs typeface="Open Sans" panose="020B0606030504020204" pitchFamily="34" charset="0"/>
              </a:rPr>
              <a:t>Patients hospitalized for mental health care in the past 30 days decreased </a:t>
            </a:r>
            <a:r>
              <a:rPr lang="en-US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"/>
                <a:ea typeface="Open Sans" panose="020B0606030504020204" pitchFamily="34" charset="0"/>
                <a:cs typeface="Open Sans" panose="020B0606030504020204" pitchFamily="34" charset="0"/>
              </a:rPr>
              <a:t>80%;</a:t>
            </a: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  <a:latin typeface="ScalaSansPro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"/>
                <a:ea typeface="Open Sans" panose="020B0606030504020204" pitchFamily="34" charset="0"/>
                <a:cs typeface="Open Sans" panose="020B0606030504020204" pitchFamily="34" charset="0"/>
              </a:rPr>
              <a:t>Patients spending time in a correctional facility in the past 30 days decreased </a:t>
            </a:r>
            <a:r>
              <a:rPr lang="en-US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"/>
                <a:ea typeface="Open Sans" panose="020B0606030504020204" pitchFamily="34" charset="0"/>
                <a:cs typeface="Open Sans" panose="020B0606030504020204" pitchFamily="34" charset="0"/>
              </a:rPr>
              <a:t>91.7%; 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"/>
                <a:ea typeface="Open Sans" panose="020B0606030504020204" pitchFamily="34" charset="0"/>
                <a:cs typeface="Open Sans" panose="020B0606030504020204" pitchFamily="34" charset="0"/>
              </a:rPr>
              <a:t>and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"/>
                <a:ea typeface="Open Sans" panose="020B0606030504020204" pitchFamily="34" charset="0"/>
                <a:cs typeface="Open Sans" panose="020B0606030504020204" pitchFamily="34" charset="0"/>
              </a:rPr>
              <a:t>Patients utilizing an Emergency Room for behavioral health issues in the past 30 days decreased </a:t>
            </a:r>
            <a:r>
              <a:rPr lang="en-US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"/>
                <a:ea typeface="Open Sans" panose="020B0606030504020204" pitchFamily="34" charset="0"/>
                <a:cs typeface="Open Sans" panose="020B0606030504020204" pitchFamily="34" charset="0"/>
              </a:rPr>
              <a:t>66.7%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b="1" dirty="0">
              <a:solidFill>
                <a:schemeClr val="tx1">
                  <a:lumMod val="65000"/>
                  <a:lumOff val="35000"/>
                </a:schemeClr>
              </a:solidFill>
              <a:latin typeface="ScalaSansPro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ScalaSansPro" panose="020B0504030101020102"/>
            </a:endParaRPr>
          </a:p>
          <a:p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ScalaSansPro" panose="020B0504030101020102"/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2222293B-676C-4AE7-BFB6-F20859398A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5375" y="383811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74243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C25FAA-CFD4-3C45-9894-4FA2E8BAB65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D0FDCE-5B85-C54C-8A95-5E47380C09F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 descr="A picture containing application&#10;&#10;Description automatically generated">
            <a:extLst>
              <a:ext uri="{FF2B5EF4-FFF2-40B4-BE49-F238E27FC236}">
                <a16:creationId xmlns:a16="http://schemas.microsoft.com/office/drawing/2014/main" id="{9744F09F-4BFA-DA42-B96C-0255AB1CD3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269"/>
            <a:ext cx="12192000" cy="685146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BF3534C-2E86-734F-9A64-EA60A62F906E}"/>
              </a:ext>
            </a:extLst>
          </p:cNvPr>
          <p:cNvSpPr txBox="1"/>
          <p:nvPr/>
        </p:nvSpPr>
        <p:spPr>
          <a:xfrm>
            <a:off x="1122947" y="1122363"/>
            <a:ext cx="9849853" cy="52091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-Bold"/>
              </a:rPr>
              <a:t>Prospective Payments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b="0" dirty="0">
              <a:solidFill>
                <a:schemeClr val="tx1">
                  <a:lumMod val="65000"/>
                  <a:lumOff val="35000"/>
                </a:schemeClr>
              </a:solidFill>
              <a:latin typeface="Open Sans" panose="020B0606030504020204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"/>
              </a:rPr>
              <a:t>Establishing </a:t>
            </a:r>
            <a:r>
              <a:rPr lang="en-US" sz="2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"/>
              </a:rPr>
              <a:t> a prospective payment reimbursement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"/>
              </a:rPr>
              <a:t>Ensures budget predictability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"/>
              </a:rPr>
              <a:t>Aligns CCBHC rates and actual cost of services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"/>
              </a:rPr>
              <a:t>Demonstration states are using two models of prospective payment:</a:t>
            </a:r>
          </a:p>
          <a:p>
            <a:pPr marL="800100" lvl="1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"/>
              </a:rPr>
              <a:t>A daily rate which is a fixed amount for all services provided on any given day to a service recipient (similar to FQHC reimbursement)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"/>
              </a:rPr>
              <a:t>A monthly rate for each unduplicated patient who had one or more visits at the CCBHC in that month (similar to managed care capitation)</a:t>
            </a:r>
          </a:p>
          <a:p>
            <a:endParaRPr lang="en-US" dirty="0"/>
          </a:p>
          <a:p>
            <a:br>
              <a:rPr lang="en-US" dirty="0"/>
            </a:b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40814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C25FAA-CFD4-3C45-9894-4FA2E8BAB65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D0FDCE-5B85-C54C-8A95-5E47380C09F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 descr="A picture containing application&#10;&#10;Description automatically generated">
            <a:extLst>
              <a:ext uri="{FF2B5EF4-FFF2-40B4-BE49-F238E27FC236}">
                <a16:creationId xmlns:a16="http://schemas.microsoft.com/office/drawing/2014/main" id="{9744F09F-4BFA-DA42-B96C-0255AB1CD3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146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BF3534C-2E86-734F-9A64-EA60A62F906E}"/>
              </a:ext>
            </a:extLst>
          </p:cNvPr>
          <p:cNvSpPr txBox="1"/>
          <p:nvPr/>
        </p:nvSpPr>
        <p:spPr>
          <a:xfrm>
            <a:off x="949588" y="898315"/>
            <a:ext cx="971841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-Bold"/>
              </a:rPr>
              <a:t>Next Steps:  Legislative Action</a:t>
            </a:r>
          </a:p>
          <a:p>
            <a:endParaRPr lang="en-US" dirty="0"/>
          </a:p>
          <a:p>
            <a:endParaRPr lang="en-US" dirty="0"/>
          </a:p>
          <a:p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DD70C692-8805-48C5-B1ED-608D8301380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81685629"/>
              </p:ext>
            </p:extLst>
          </p:nvPr>
        </p:nvGraphicFramePr>
        <p:xfrm>
          <a:off x="1744794" y="1432795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1344436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C25FAA-CFD4-3C45-9894-4FA2E8BAB65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D0FDCE-5B85-C54C-8A95-5E47380C09F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 descr="A picture containing application&#10;&#10;Description automatically generated">
            <a:extLst>
              <a:ext uri="{FF2B5EF4-FFF2-40B4-BE49-F238E27FC236}">
                <a16:creationId xmlns:a16="http://schemas.microsoft.com/office/drawing/2014/main" id="{9744F09F-4BFA-DA42-B96C-0255AB1CD3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146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0C293C2-858C-4070-9397-90EAE44B9DB6}"/>
              </a:ext>
            </a:extLst>
          </p:cNvPr>
          <p:cNvSpPr txBox="1"/>
          <p:nvPr/>
        </p:nvSpPr>
        <p:spPr>
          <a:xfrm>
            <a:off x="2074415" y="1677880"/>
            <a:ext cx="8043169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latin typeface="ScalaSansPro"/>
              </a:rPr>
              <a:t>Thank you</a:t>
            </a:r>
          </a:p>
          <a:p>
            <a:pPr algn="ctr"/>
            <a:endParaRPr lang="en-US" sz="2800" dirty="0">
              <a:latin typeface="ScalaSansPro"/>
            </a:endParaRPr>
          </a:p>
          <a:p>
            <a:pPr algn="ctr"/>
            <a:endParaRPr lang="en-US" sz="2800" dirty="0">
              <a:latin typeface="ScalaSansPro"/>
            </a:endParaRPr>
          </a:p>
          <a:p>
            <a:pPr algn="ctr"/>
            <a:r>
              <a:rPr lang="en-US" sz="2800" dirty="0">
                <a:latin typeface="ScalaSansPro"/>
              </a:rPr>
              <a:t>Melanie Brown-Woofter, President and CEO</a:t>
            </a:r>
          </a:p>
          <a:p>
            <a:pPr algn="ctr"/>
            <a:r>
              <a:rPr lang="en-US" sz="2200" dirty="0">
                <a:latin typeface="ScalaSansPro"/>
              </a:rPr>
              <a:t>Florida Behavioral Health Association</a:t>
            </a:r>
          </a:p>
          <a:p>
            <a:pPr algn="ctr"/>
            <a:r>
              <a:rPr lang="en-US" sz="2200" dirty="0">
                <a:latin typeface="ScalaSansPro"/>
              </a:rPr>
              <a:t>email: </a:t>
            </a:r>
            <a:r>
              <a:rPr lang="en-US" sz="2200" dirty="0">
                <a:latin typeface="ScalaSansPro"/>
                <a:hlinkClick r:id="rId3"/>
              </a:rPr>
              <a:t>melanie@floridabha.org</a:t>
            </a:r>
            <a:r>
              <a:rPr lang="en-US" sz="2200" dirty="0">
                <a:latin typeface="ScalaSansPro"/>
              </a:rPr>
              <a:t> </a:t>
            </a:r>
          </a:p>
          <a:p>
            <a:pPr algn="ctr"/>
            <a:r>
              <a:rPr lang="en-US" sz="2200" dirty="0">
                <a:latin typeface="ScalaSansPro"/>
              </a:rPr>
              <a:t>office: 850-224-6048</a:t>
            </a:r>
          </a:p>
          <a:p>
            <a:pPr algn="ctr"/>
            <a:r>
              <a:rPr lang="en-US" sz="2200" dirty="0">
                <a:latin typeface="ScalaSansPro"/>
              </a:rPr>
              <a:t>cell: 850-567-1946 </a:t>
            </a:r>
          </a:p>
          <a:p>
            <a:pPr algn="ctr"/>
            <a:r>
              <a:rPr lang="en-US" sz="2200" dirty="0">
                <a:latin typeface="ScalaSansPro"/>
              </a:rPr>
              <a:t>web: </a:t>
            </a:r>
            <a:r>
              <a:rPr lang="en-US" sz="2200" dirty="0">
                <a:latin typeface="ScalaSansPro"/>
                <a:hlinkClick r:id="rId4"/>
              </a:rPr>
              <a:t>www.floridabha.org</a:t>
            </a:r>
            <a:endParaRPr lang="en-US" sz="2200" dirty="0">
              <a:latin typeface="ScalaSansPro"/>
            </a:endParaRPr>
          </a:p>
          <a:p>
            <a:pPr algn="ctr"/>
            <a:r>
              <a:rPr lang="en-US" sz="2400" b="0" i="0" dirty="0">
                <a:solidFill>
                  <a:srgbClr val="0070C0"/>
                </a:solidFill>
                <a:effectLst/>
                <a:latin typeface="TwitterChirp"/>
              </a:rPr>
              <a:t> @Floridabha__</a:t>
            </a:r>
            <a:endParaRPr lang="en-US" sz="2200" dirty="0">
              <a:solidFill>
                <a:srgbClr val="0070C0"/>
              </a:solidFill>
              <a:latin typeface="ScalaSansPro"/>
            </a:endParaRPr>
          </a:p>
          <a:p>
            <a:pPr algn="ctr"/>
            <a:endParaRPr lang="en-US" sz="2200" dirty="0">
              <a:latin typeface="ScalaSansPro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7FE07712-BEEE-4683-AAF7-0FACF71F13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0014" y="5451367"/>
            <a:ext cx="695325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354761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C25FAA-CFD4-3C45-9894-4FA2E8BAB65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D0FDCE-5B85-C54C-8A95-5E47380C09F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 descr="A picture containing application&#10;&#10;Description automatically generated">
            <a:extLst>
              <a:ext uri="{FF2B5EF4-FFF2-40B4-BE49-F238E27FC236}">
                <a16:creationId xmlns:a16="http://schemas.microsoft.com/office/drawing/2014/main" id="{9744F09F-4BFA-DA42-B96C-0255AB1CD3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269"/>
            <a:ext cx="12192000" cy="685146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BF3534C-2E86-734F-9A64-EA60A62F906E}"/>
              </a:ext>
            </a:extLst>
          </p:cNvPr>
          <p:cNvSpPr txBox="1"/>
          <p:nvPr/>
        </p:nvSpPr>
        <p:spPr>
          <a:xfrm>
            <a:off x="932155" y="1122363"/>
            <a:ext cx="10040645" cy="23741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-Bold" panose="020B0504030101020102" pitchFamily="34" charset="77"/>
              </a:rPr>
              <a:t>A New Model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"/>
                <a:ea typeface="Open Sans" panose="020B0606030504020204" pitchFamily="34" charset="0"/>
                <a:cs typeface="Open Sans" panose="020B0606030504020204" pitchFamily="34" charset="0"/>
              </a:rPr>
              <a:t>The CCBHC Model is built on the concept that the way to expand and improve behavioral health care is to pay for the activities that make this possible and i</a:t>
            </a:r>
            <a:r>
              <a:rPr lang="en-US" sz="2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"/>
                <a:ea typeface="Open Sans" panose="020B0606030504020204" pitchFamily="34" charset="0"/>
                <a:cs typeface="Open Sans" panose="020B0606030504020204" pitchFamily="34" charset="0"/>
              </a:rPr>
              <a:t>ncentivize </a:t>
            </a:r>
            <a:r>
              <a:rPr lang="en-US" sz="2400" b="0" i="1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"/>
                <a:ea typeface="Open Sans" panose="020B0606030504020204" pitchFamily="34" charset="0"/>
                <a:cs typeface="Open Sans" panose="020B0606030504020204" pitchFamily="34" charset="0"/>
              </a:rPr>
              <a:t>the right care at the right time.</a:t>
            </a:r>
            <a:endParaRPr lang="en-US" dirty="0">
              <a:latin typeface="ScalaSansPro"/>
            </a:endParaRP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69D8F4C6-69DC-4E8D-B0A4-4A199BE8459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64919963"/>
              </p:ext>
            </p:extLst>
          </p:nvPr>
        </p:nvGraphicFramePr>
        <p:xfrm>
          <a:off x="1122947" y="3429000"/>
          <a:ext cx="9946105" cy="29029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2674391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C25FAA-CFD4-3C45-9894-4FA2E8BAB65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D0FDCE-5B85-C54C-8A95-5E47380C09F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 descr="A picture containing application&#10;&#10;Description automatically generated">
            <a:extLst>
              <a:ext uri="{FF2B5EF4-FFF2-40B4-BE49-F238E27FC236}">
                <a16:creationId xmlns:a16="http://schemas.microsoft.com/office/drawing/2014/main" id="{9744F09F-4BFA-DA42-B96C-0255AB1CD3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269"/>
            <a:ext cx="12192000" cy="685146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BF3534C-2E86-734F-9A64-EA60A62F906E}"/>
              </a:ext>
            </a:extLst>
          </p:cNvPr>
          <p:cNvSpPr txBox="1"/>
          <p:nvPr/>
        </p:nvSpPr>
        <p:spPr>
          <a:xfrm>
            <a:off x="1171073" y="597928"/>
            <a:ext cx="9849853" cy="74943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>
              <a:spcAft>
                <a:spcPts val="600"/>
              </a:spcAft>
            </a:pPr>
            <a:r>
              <a:rPr lang="en-US" sz="3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-Bold"/>
              </a:rPr>
              <a:t>Innovative and Collaborative Approach</a:t>
            </a:r>
          </a:p>
          <a:p>
            <a:endParaRPr lang="en-US" sz="2100" b="0" dirty="0">
              <a:solidFill>
                <a:schemeClr val="tx1">
                  <a:lumMod val="65000"/>
                  <a:lumOff val="35000"/>
                </a:schemeClr>
              </a:solidFill>
              <a:latin typeface="ScalaSansPro"/>
            </a:endParaRP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"/>
              </a:rPr>
              <a:t>The state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"/>
              </a:rPr>
              <a:t>pays</a:t>
            </a:r>
            <a:r>
              <a:rPr lang="en-US" sz="22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"/>
              </a:rPr>
              <a:t> for outcomes rather than a patchwork of programs and services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"/>
              </a:rPr>
              <a:t>CCBHCs must: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2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"/>
              </a:rPr>
              <a:t>Meet a rigorous set of criteria in order to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"/>
              </a:rPr>
              <a:t>Obtain </a:t>
            </a:r>
            <a:r>
              <a:rPr lang="en-US" sz="22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"/>
              </a:rPr>
              <a:t>certification; and 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sz="22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"/>
              </a:rPr>
              <a:t>Be eligible for prospective payment</a:t>
            </a:r>
          </a:p>
          <a:p>
            <a:pPr lvl="1"/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"/>
              </a:rPr>
              <a:t>				</a:t>
            </a:r>
            <a:r>
              <a:rPr lang="en-US" sz="2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"/>
              </a:rPr>
              <a:t>AND</a:t>
            </a:r>
          </a:p>
          <a:p>
            <a:pPr marL="1257300"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"/>
              </a:rPr>
              <a:t>Meet or exceed established outcome measures to maintain certification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"/>
              </a:rPr>
              <a:t>CCBHC demonstration programs included services not traditionally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"/>
              </a:rPr>
              <a:t>reimbursed </a:t>
            </a:r>
            <a:r>
              <a:rPr lang="en-US" sz="22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"/>
              </a:rPr>
              <a:t>by Medicaid like outreach, care coordination, and others</a:t>
            </a:r>
          </a:p>
          <a:p>
            <a:pPr marL="1257300"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"/>
              </a:rPr>
              <a:t>Integrates community resources into care and coordinates with law enforcement</a:t>
            </a:r>
            <a:r>
              <a:rPr lang="en-US" sz="2200">
                <a:solidFill>
                  <a:schemeClr val="tx1">
                    <a:lumMod val="65000"/>
                    <a:lumOff val="35000"/>
                  </a:schemeClr>
                </a:solidFill>
                <a:latin typeface="ScalaSansPro"/>
              </a:rPr>
              <a:t>, courts, hospitals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"/>
              </a:rPr>
              <a:t>, and housing </a:t>
            </a:r>
            <a:endParaRPr lang="en-US" sz="2200" b="0" dirty="0">
              <a:solidFill>
                <a:schemeClr val="tx1">
                  <a:lumMod val="65000"/>
                  <a:lumOff val="35000"/>
                </a:schemeClr>
              </a:solidFill>
              <a:latin typeface="ScalaSansPro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"/>
              </a:rPr>
              <a:t>Prospective paymen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"/>
              </a:rPr>
              <a:t>t f</a:t>
            </a:r>
            <a:r>
              <a:rPr lang="en-US" sz="22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"/>
              </a:rPr>
              <a:t>inancing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"/>
              </a:rPr>
              <a:t>E</a:t>
            </a:r>
            <a:r>
              <a:rPr lang="en-US" sz="22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"/>
              </a:rPr>
              <a:t>nsures budget predictability </a:t>
            </a:r>
          </a:p>
          <a:p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Open Sans" panose="020B0606030504020204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b="0" dirty="0">
              <a:solidFill>
                <a:schemeClr val="tx1">
                  <a:lumMod val="65000"/>
                  <a:lumOff val="35000"/>
                </a:schemeClr>
              </a:solidFill>
              <a:latin typeface="Open Sans" panose="020B0606030504020204"/>
            </a:endParaRPr>
          </a:p>
          <a:p>
            <a:endParaRPr lang="en-US" dirty="0"/>
          </a:p>
          <a:p>
            <a:br>
              <a:rPr lang="en-US" dirty="0"/>
            </a:b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71909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C25FAA-CFD4-3C45-9894-4FA2E8BAB65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D0FDCE-5B85-C54C-8A95-5E47380C09F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 descr="A picture containing application&#10;&#10;Description automatically generated">
            <a:extLst>
              <a:ext uri="{FF2B5EF4-FFF2-40B4-BE49-F238E27FC236}">
                <a16:creationId xmlns:a16="http://schemas.microsoft.com/office/drawing/2014/main" id="{9744F09F-4BFA-DA42-B96C-0255AB1CD3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269"/>
            <a:ext cx="12192000" cy="685146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BF3534C-2E86-734F-9A64-EA60A62F906E}"/>
              </a:ext>
            </a:extLst>
          </p:cNvPr>
          <p:cNvSpPr txBox="1"/>
          <p:nvPr/>
        </p:nvSpPr>
        <p:spPr>
          <a:xfrm>
            <a:off x="754603" y="856033"/>
            <a:ext cx="10839634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-Bold" panose="020B0504030101020102"/>
              </a:rPr>
              <a:t>Brief History</a:t>
            </a:r>
          </a:p>
          <a:p>
            <a:endParaRPr lang="en-US" sz="800" dirty="0">
              <a:solidFill>
                <a:schemeClr val="tx1">
                  <a:lumMod val="75000"/>
                  <a:lumOff val="25000"/>
                </a:schemeClr>
              </a:solidFill>
              <a:latin typeface="ScalaSansPro-Bold" panose="020B050403010102010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" panose="020B0504030101020102"/>
              </a:rPr>
              <a:t>CCBHCs were created through the Protecting Access to Medicare Act as a Medicaid demonstration program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" panose="020B0504030101020102"/>
              </a:rPr>
              <a:t>SAMHSA established the certification criteria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" panose="020B0504030101020102"/>
              </a:rPr>
              <a:t>Initially eight states were selected for the Medicaid demonstration</a:t>
            </a:r>
          </a:p>
          <a:p>
            <a:endParaRPr lang="en-US" sz="800" dirty="0">
              <a:solidFill>
                <a:schemeClr val="tx1">
                  <a:lumMod val="65000"/>
                  <a:lumOff val="35000"/>
                </a:schemeClr>
              </a:solidFill>
              <a:latin typeface="ScalaSansPro" panose="020B050403010102010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" panose="020B0504030101020102"/>
              </a:rPr>
              <a:t>Since 2018, Congress has annually appropriated funds for CCBHC expansion grants</a:t>
            </a:r>
          </a:p>
          <a:p>
            <a:endParaRPr lang="en-US" sz="800" dirty="0">
              <a:solidFill>
                <a:schemeClr val="tx1">
                  <a:lumMod val="65000"/>
                  <a:lumOff val="35000"/>
                </a:schemeClr>
              </a:solidFill>
              <a:latin typeface="ScalaSansPro" panose="020B050403010102010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" panose="020B0504030101020102"/>
              </a:rPr>
              <a:t>Approximately 430 CCBHCs are operating in 40 states, plus Washington, D.C. and Guam</a:t>
            </a:r>
          </a:p>
          <a:p>
            <a:endParaRPr lang="en-US" sz="800" dirty="0">
              <a:solidFill>
                <a:schemeClr val="tx1">
                  <a:lumMod val="65000"/>
                  <a:lumOff val="35000"/>
                </a:schemeClr>
              </a:solidFill>
              <a:latin typeface="ScalaSansPro" panose="020B050403010102010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" panose="020B0504030101020102"/>
              </a:rPr>
              <a:t>Florida CCBHC Implementation Grant awards to Providers = 15 Total CCBHCs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" panose="020B0504030101020102"/>
              </a:rPr>
              <a:t>2020 - four awards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" panose="020B0504030101020102"/>
              </a:rPr>
              <a:t>2021 (January) - eight awards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" panose="020B0504030101020102"/>
              </a:rPr>
              <a:t>2021 (July)  - three awards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62649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C25FAA-CFD4-3C45-9894-4FA2E8BAB65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D0FDCE-5B85-C54C-8A95-5E47380C09F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 descr="A picture containing application&#10;&#10;Description automatically generated">
            <a:extLst>
              <a:ext uri="{FF2B5EF4-FFF2-40B4-BE49-F238E27FC236}">
                <a16:creationId xmlns:a16="http://schemas.microsoft.com/office/drawing/2014/main" id="{9744F09F-4BFA-DA42-B96C-0255AB1CD3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269"/>
            <a:ext cx="12192000" cy="685146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EEFEB55-7A61-4B51-B527-E384D9BF1C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7431" y="473785"/>
            <a:ext cx="10597137" cy="6384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42314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C25FAA-CFD4-3C45-9894-4FA2E8BAB65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D0FDCE-5B85-C54C-8A95-5E47380C09F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 descr="A picture containing application&#10;&#10;Description automatically generated">
            <a:extLst>
              <a:ext uri="{FF2B5EF4-FFF2-40B4-BE49-F238E27FC236}">
                <a16:creationId xmlns:a16="http://schemas.microsoft.com/office/drawing/2014/main" id="{9744F09F-4BFA-DA42-B96C-0255AB1CD3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967" y="157656"/>
            <a:ext cx="12192000" cy="685146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BF3534C-2E86-734F-9A64-EA60A62F906E}"/>
              </a:ext>
            </a:extLst>
          </p:cNvPr>
          <p:cNvSpPr txBox="1"/>
          <p:nvPr/>
        </p:nvSpPr>
        <p:spPr>
          <a:xfrm>
            <a:off x="1171073" y="898449"/>
            <a:ext cx="984985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-Bold"/>
              </a:rPr>
              <a:t>CCBHC Required Services </a:t>
            </a:r>
            <a:endParaRPr lang="en-US" sz="900" dirty="0">
              <a:solidFill>
                <a:schemeClr val="tx1">
                  <a:lumMod val="65000"/>
                  <a:lumOff val="35000"/>
                </a:schemeClr>
              </a:solidFill>
              <a:latin typeface="ScalaSansPro-Bold"/>
            </a:endParaRPr>
          </a:p>
          <a:p>
            <a:endParaRPr lang="en-US" sz="1800" b="0" dirty="0">
              <a:solidFill>
                <a:schemeClr val="tx1">
                  <a:lumMod val="65000"/>
                  <a:lumOff val="35000"/>
                </a:schemeClr>
              </a:solidFill>
              <a:latin typeface="Open Sans" panose="020B0606030504020204"/>
            </a:endParaRPr>
          </a:p>
          <a:p>
            <a:endParaRPr lang="en-US" dirty="0"/>
          </a:p>
          <a:p>
            <a:br>
              <a:rPr lang="en-US" dirty="0"/>
            </a:br>
            <a:endParaRPr lang="en-US" dirty="0"/>
          </a:p>
          <a:p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130C035-58D0-4508-981D-F159B89B876C}"/>
              </a:ext>
            </a:extLst>
          </p:cNvPr>
          <p:cNvSpPr/>
          <p:nvPr/>
        </p:nvSpPr>
        <p:spPr>
          <a:xfrm>
            <a:off x="1844040" y="1725906"/>
            <a:ext cx="1463040" cy="1280160"/>
          </a:xfrm>
          <a:prstGeom prst="rect">
            <a:avLst/>
          </a:prstGeom>
          <a:solidFill>
            <a:srgbClr val="EE904A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/>
              <a:t>Screening, Assessment, Diagnosis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5F8886A-B082-42C2-92A1-A953838B0C3C}"/>
              </a:ext>
            </a:extLst>
          </p:cNvPr>
          <p:cNvSpPr/>
          <p:nvPr/>
        </p:nvSpPr>
        <p:spPr>
          <a:xfrm>
            <a:off x="3557331" y="1712590"/>
            <a:ext cx="1463040" cy="1280160"/>
          </a:xfrm>
          <a:prstGeom prst="rect">
            <a:avLst/>
          </a:prstGeom>
          <a:solidFill>
            <a:srgbClr val="EE904A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/>
              <a:t>Patient-Centered Treatment Planning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E43844C-A7F8-46CF-850F-F87627ADF959}"/>
              </a:ext>
            </a:extLst>
          </p:cNvPr>
          <p:cNvSpPr/>
          <p:nvPr/>
        </p:nvSpPr>
        <p:spPr>
          <a:xfrm>
            <a:off x="5263199" y="1719870"/>
            <a:ext cx="1463040" cy="1280160"/>
          </a:xfrm>
          <a:prstGeom prst="rect">
            <a:avLst/>
          </a:prstGeom>
          <a:solidFill>
            <a:srgbClr val="EE904A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/>
              <a:t>Outpatient Services for Mental Health &amp; Substance Use Disorder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BCE6177-0AC9-469C-B480-D186ABFAEDA9}"/>
              </a:ext>
            </a:extLst>
          </p:cNvPr>
          <p:cNvSpPr/>
          <p:nvPr/>
        </p:nvSpPr>
        <p:spPr>
          <a:xfrm>
            <a:off x="6976490" y="1738428"/>
            <a:ext cx="1463040" cy="1280160"/>
          </a:xfrm>
          <a:prstGeom prst="rect">
            <a:avLst/>
          </a:prstGeom>
          <a:solidFill>
            <a:srgbClr val="EE904A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/>
              <a:t>Crisis Services </a:t>
            </a:r>
            <a:r>
              <a:rPr lang="en-US" sz="1400" b="1" dirty="0"/>
              <a:t>(24-Mobile Response and Crisis Stabilization)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852404FB-E10D-4957-9DFF-BCF4C033AF62}"/>
              </a:ext>
            </a:extLst>
          </p:cNvPr>
          <p:cNvSpPr/>
          <p:nvPr/>
        </p:nvSpPr>
        <p:spPr>
          <a:xfrm>
            <a:off x="1841525" y="3255225"/>
            <a:ext cx="6619970" cy="914400"/>
          </a:xfrm>
          <a:prstGeom prst="roundRect">
            <a:avLst/>
          </a:prstGeom>
          <a:solidFill>
            <a:srgbClr val="9FAEE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10EABE7-19C5-42D9-A495-394A0336FF0D}"/>
              </a:ext>
            </a:extLst>
          </p:cNvPr>
          <p:cNvSpPr/>
          <p:nvPr/>
        </p:nvSpPr>
        <p:spPr>
          <a:xfrm>
            <a:off x="1844040" y="4429919"/>
            <a:ext cx="1463040" cy="1280160"/>
          </a:xfrm>
          <a:prstGeom prst="rect">
            <a:avLst/>
          </a:prstGeom>
          <a:solidFill>
            <a:srgbClr val="99CA43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bg1"/>
                </a:solidFill>
              </a:rPr>
              <a:t>Peer Support &amp; Family Supports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B10D6D4-C054-4F40-BFEA-4CC7E516864F}"/>
              </a:ext>
            </a:extLst>
          </p:cNvPr>
          <p:cNvSpPr/>
          <p:nvPr/>
        </p:nvSpPr>
        <p:spPr>
          <a:xfrm>
            <a:off x="3557331" y="4429919"/>
            <a:ext cx="1463040" cy="1280160"/>
          </a:xfrm>
          <a:prstGeom prst="rect">
            <a:avLst/>
          </a:prstGeom>
          <a:solidFill>
            <a:srgbClr val="99CA43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/>
              <a:t>Psychiatric Rehabilitation Services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786EE92-66EA-4546-9CFF-20AA68CC96BE}"/>
              </a:ext>
            </a:extLst>
          </p:cNvPr>
          <p:cNvSpPr/>
          <p:nvPr/>
        </p:nvSpPr>
        <p:spPr>
          <a:xfrm>
            <a:off x="5271530" y="4429919"/>
            <a:ext cx="1463040" cy="1280160"/>
          </a:xfrm>
          <a:prstGeom prst="rect">
            <a:avLst/>
          </a:prstGeom>
          <a:solidFill>
            <a:srgbClr val="99CA43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/>
              <a:t>Targeted Case Management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64AE21C-D273-47A0-80C9-B35AE1B27A4C}"/>
              </a:ext>
            </a:extLst>
          </p:cNvPr>
          <p:cNvSpPr/>
          <p:nvPr/>
        </p:nvSpPr>
        <p:spPr>
          <a:xfrm>
            <a:off x="6985729" y="4414529"/>
            <a:ext cx="1463040" cy="1280160"/>
          </a:xfrm>
          <a:prstGeom prst="rect">
            <a:avLst/>
          </a:prstGeom>
          <a:solidFill>
            <a:srgbClr val="99CA43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/>
              <a:t>Primary Health Screening &amp; Monitoring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823A9F9-E36A-4286-9493-AA635A3B7897}"/>
              </a:ext>
            </a:extLst>
          </p:cNvPr>
          <p:cNvSpPr/>
          <p:nvPr/>
        </p:nvSpPr>
        <p:spPr>
          <a:xfrm>
            <a:off x="8699020" y="4429919"/>
            <a:ext cx="1463040" cy="1280160"/>
          </a:xfrm>
          <a:prstGeom prst="rect">
            <a:avLst/>
          </a:prstGeom>
          <a:solidFill>
            <a:srgbClr val="99CA43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/>
              <a:t>Services for Armed Forces, Veterans, and their Families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9B2AB25-EC04-4974-A8EF-7B0BC517DA4A}"/>
              </a:ext>
            </a:extLst>
          </p:cNvPr>
          <p:cNvSpPr txBox="1"/>
          <p:nvPr/>
        </p:nvSpPr>
        <p:spPr>
          <a:xfrm>
            <a:off x="3695441" y="3077598"/>
            <a:ext cx="510466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  <a:latin typeface="ScalaSansPro-Bold"/>
              </a:rPr>
              <a:t>CCBHC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D5518033-239B-4DB2-89D3-0D592936F073}"/>
              </a:ext>
            </a:extLst>
          </p:cNvPr>
          <p:cNvCxnSpPr>
            <a:cxnSpLocks/>
            <a:stCxn id="10" idx="2"/>
          </p:cNvCxnSpPr>
          <p:nvPr/>
        </p:nvCxnSpPr>
        <p:spPr>
          <a:xfrm>
            <a:off x="2575560" y="3006066"/>
            <a:ext cx="0" cy="253712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A547740A-444B-4808-8CB4-7FC630330046}"/>
              </a:ext>
            </a:extLst>
          </p:cNvPr>
          <p:cNvCxnSpPr>
            <a:cxnSpLocks/>
          </p:cNvCxnSpPr>
          <p:nvPr/>
        </p:nvCxnSpPr>
        <p:spPr>
          <a:xfrm>
            <a:off x="6003050" y="2988895"/>
            <a:ext cx="0" cy="253712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30924118-6B3B-4C70-AE85-B77BFE52C43B}"/>
              </a:ext>
            </a:extLst>
          </p:cNvPr>
          <p:cNvCxnSpPr>
            <a:cxnSpLocks/>
          </p:cNvCxnSpPr>
          <p:nvPr/>
        </p:nvCxnSpPr>
        <p:spPr>
          <a:xfrm>
            <a:off x="4380686" y="2992750"/>
            <a:ext cx="0" cy="253712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5749AD5F-D44A-485C-BF1D-B20C23E0089C}"/>
              </a:ext>
            </a:extLst>
          </p:cNvPr>
          <p:cNvCxnSpPr>
            <a:cxnSpLocks/>
          </p:cNvCxnSpPr>
          <p:nvPr/>
        </p:nvCxnSpPr>
        <p:spPr>
          <a:xfrm>
            <a:off x="7704607" y="3018588"/>
            <a:ext cx="0" cy="253712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E2B37305-ED9B-4A58-847C-2F5257DC9D1C}"/>
              </a:ext>
            </a:extLst>
          </p:cNvPr>
          <p:cNvCxnSpPr>
            <a:cxnSpLocks/>
          </p:cNvCxnSpPr>
          <p:nvPr/>
        </p:nvCxnSpPr>
        <p:spPr>
          <a:xfrm>
            <a:off x="2575560" y="4169625"/>
            <a:ext cx="0" cy="253712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16110BF3-5D8F-48EC-BE9D-9609F1A7432B}"/>
              </a:ext>
            </a:extLst>
          </p:cNvPr>
          <p:cNvCxnSpPr>
            <a:cxnSpLocks/>
          </p:cNvCxnSpPr>
          <p:nvPr/>
        </p:nvCxnSpPr>
        <p:spPr>
          <a:xfrm>
            <a:off x="6032198" y="4176207"/>
            <a:ext cx="0" cy="253712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929187E2-8495-49F6-B864-6D570655BB81}"/>
              </a:ext>
            </a:extLst>
          </p:cNvPr>
          <p:cNvCxnSpPr>
            <a:cxnSpLocks/>
          </p:cNvCxnSpPr>
          <p:nvPr/>
        </p:nvCxnSpPr>
        <p:spPr>
          <a:xfrm>
            <a:off x="2880360" y="4474425"/>
            <a:ext cx="0" cy="253712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07D9234C-10A5-430D-AAD3-208030C3A0D6}"/>
              </a:ext>
            </a:extLst>
          </p:cNvPr>
          <p:cNvCxnSpPr>
            <a:cxnSpLocks/>
          </p:cNvCxnSpPr>
          <p:nvPr/>
        </p:nvCxnSpPr>
        <p:spPr>
          <a:xfrm>
            <a:off x="3032760" y="4626825"/>
            <a:ext cx="0" cy="253712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7CF587DC-44BF-44DD-9F4E-32B9E401C575}"/>
              </a:ext>
            </a:extLst>
          </p:cNvPr>
          <p:cNvCxnSpPr>
            <a:cxnSpLocks/>
          </p:cNvCxnSpPr>
          <p:nvPr/>
        </p:nvCxnSpPr>
        <p:spPr>
          <a:xfrm>
            <a:off x="4286928" y="4176207"/>
            <a:ext cx="0" cy="253712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AD70A1A9-9365-4328-9BBB-76E9A2951C4B}"/>
              </a:ext>
            </a:extLst>
          </p:cNvPr>
          <p:cNvCxnSpPr>
            <a:cxnSpLocks/>
          </p:cNvCxnSpPr>
          <p:nvPr/>
        </p:nvCxnSpPr>
        <p:spPr>
          <a:xfrm>
            <a:off x="7727432" y="4169625"/>
            <a:ext cx="0" cy="253712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42" name="Connector: Elbow 41">
            <a:extLst>
              <a:ext uri="{FF2B5EF4-FFF2-40B4-BE49-F238E27FC236}">
                <a16:creationId xmlns:a16="http://schemas.microsoft.com/office/drawing/2014/main" id="{8CBD3696-8305-42BE-8B3C-FBC971850B64}"/>
              </a:ext>
            </a:extLst>
          </p:cNvPr>
          <p:cNvCxnSpPr>
            <a:cxnSpLocks/>
            <a:endCxn id="19" idx="0"/>
          </p:cNvCxnSpPr>
          <p:nvPr/>
        </p:nvCxnSpPr>
        <p:spPr>
          <a:xfrm>
            <a:off x="8448769" y="3694669"/>
            <a:ext cx="981771" cy="735250"/>
          </a:xfrm>
          <a:prstGeom prst="bentConnector2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45" name="Rectangle 44">
            <a:extLst>
              <a:ext uri="{FF2B5EF4-FFF2-40B4-BE49-F238E27FC236}">
                <a16:creationId xmlns:a16="http://schemas.microsoft.com/office/drawing/2014/main" id="{9022145C-BEB2-41C4-8528-A1CCF41D8FCE}"/>
              </a:ext>
            </a:extLst>
          </p:cNvPr>
          <p:cNvSpPr/>
          <p:nvPr/>
        </p:nvSpPr>
        <p:spPr>
          <a:xfrm>
            <a:off x="9430540" y="1088054"/>
            <a:ext cx="182880" cy="182880"/>
          </a:xfrm>
          <a:prstGeom prst="rect">
            <a:avLst/>
          </a:prstGeom>
          <a:solidFill>
            <a:srgbClr val="EE904A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6688F7EA-C229-4AC5-B926-3FF58579D569}"/>
              </a:ext>
            </a:extLst>
          </p:cNvPr>
          <p:cNvSpPr/>
          <p:nvPr/>
        </p:nvSpPr>
        <p:spPr>
          <a:xfrm>
            <a:off x="9420576" y="2591277"/>
            <a:ext cx="182880" cy="182880"/>
          </a:xfrm>
          <a:prstGeom prst="rect">
            <a:avLst/>
          </a:prstGeom>
          <a:solidFill>
            <a:srgbClr val="99CA43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8CB56066-C668-4B5F-9199-9DF5A13524F9}"/>
              </a:ext>
            </a:extLst>
          </p:cNvPr>
          <p:cNvSpPr txBox="1"/>
          <p:nvPr/>
        </p:nvSpPr>
        <p:spPr>
          <a:xfrm>
            <a:off x="9613420" y="1015205"/>
            <a:ext cx="217612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Must be delivered directly by a CCBHC (crisis services may be delivered by a state sanctioned alternative)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4B3C787F-197A-4230-BA10-5A5CB00AB696}"/>
              </a:ext>
            </a:extLst>
          </p:cNvPr>
          <p:cNvSpPr txBox="1"/>
          <p:nvPr/>
        </p:nvSpPr>
        <p:spPr>
          <a:xfrm>
            <a:off x="9613420" y="2510795"/>
            <a:ext cx="217612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Delivered by a CCBHC or a Designated Collaborating Organization (DCO)</a:t>
            </a:r>
          </a:p>
        </p:txBody>
      </p:sp>
    </p:spTree>
    <p:extLst>
      <p:ext uri="{BB962C8B-B14F-4D97-AF65-F5344CB8AC3E}">
        <p14:creationId xmlns:p14="http://schemas.microsoft.com/office/powerpoint/2010/main" val="26875942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C25FAA-CFD4-3C45-9894-4FA2E8BAB65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D0FDCE-5B85-C54C-8A95-5E47380C09F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 descr="A picture containing application&#10;&#10;Description automatically generated">
            <a:extLst>
              <a:ext uri="{FF2B5EF4-FFF2-40B4-BE49-F238E27FC236}">
                <a16:creationId xmlns:a16="http://schemas.microsoft.com/office/drawing/2014/main" id="{9744F09F-4BFA-DA42-B96C-0255AB1CD3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0024"/>
            <a:ext cx="12192000" cy="685146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BF3534C-2E86-734F-9A64-EA60A62F906E}"/>
              </a:ext>
            </a:extLst>
          </p:cNvPr>
          <p:cNvSpPr txBox="1"/>
          <p:nvPr/>
        </p:nvSpPr>
        <p:spPr>
          <a:xfrm>
            <a:off x="1013881" y="747583"/>
            <a:ext cx="9964271" cy="25083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-Bold"/>
              </a:rPr>
              <a:t>Impact Nationally</a:t>
            </a:r>
            <a:endParaRPr lang="en-US" sz="3600" dirty="0">
              <a:solidFill>
                <a:schemeClr val="tx1">
                  <a:lumMod val="65000"/>
                  <a:lumOff val="35000"/>
                </a:schemeClr>
              </a:solidFill>
              <a:latin typeface="ScalaSansPro-Bold"/>
            </a:endParaRPr>
          </a:p>
          <a:p>
            <a:endParaRPr lang="en-US" sz="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000" b="0" dirty="0">
              <a:solidFill>
                <a:schemeClr val="tx1">
                  <a:lumMod val="65000"/>
                  <a:lumOff val="35000"/>
                </a:schemeClr>
              </a:solidFill>
              <a:latin typeface="Open Sans" panose="020B0606030504020204"/>
            </a:endParaRPr>
          </a:p>
          <a:p>
            <a:r>
              <a:rPr lang="en-US" sz="20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"/>
              </a:rPr>
              <a:t>CCBHC outcomes as of January 2020:</a:t>
            </a:r>
          </a:p>
          <a:p>
            <a:r>
              <a:rPr lang="en-US" sz="18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"/>
              </a:rPr>
              <a:t>*reported by SAMHSA and National Council for Mental Wellbeing</a:t>
            </a:r>
          </a:p>
          <a:p>
            <a:endParaRPr lang="en-US" dirty="0"/>
          </a:p>
          <a:p>
            <a:br>
              <a:rPr lang="en-US" dirty="0"/>
            </a:br>
            <a:endParaRPr lang="en-US" dirty="0"/>
          </a:p>
          <a:p>
            <a:endParaRPr lang="en-US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552E67ED-0E4E-4E8D-BF83-BDE3F197714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87511321"/>
              </p:ext>
            </p:extLst>
          </p:nvPr>
        </p:nvGraphicFramePr>
        <p:xfrm>
          <a:off x="1045317" y="2361461"/>
          <a:ext cx="10132802" cy="34534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2" name="Graphic 11" descr="Inpatient with solid fill">
            <a:extLst>
              <a:ext uri="{FF2B5EF4-FFF2-40B4-BE49-F238E27FC236}">
                <a16:creationId xmlns:a16="http://schemas.microsoft.com/office/drawing/2014/main" id="{CAF946C9-35C3-40FD-9D2C-66265CA1864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661536" y="2690387"/>
            <a:ext cx="1189607" cy="984913"/>
          </a:xfrm>
          <a:prstGeom prst="rect">
            <a:avLst/>
          </a:prstGeom>
        </p:spPr>
      </p:pic>
      <p:pic>
        <p:nvPicPr>
          <p:cNvPr id="14" name="Graphic 13" descr="Ambulance with solid fill">
            <a:extLst>
              <a:ext uri="{FF2B5EF4-FFF2-40B4-BE49-F238E27FC236}">
                <a16:creationId xmlns:a16="http://schemas.microsoft.com/office/drawing/2014/main" id="{02C22D28-3AEE-456F-82E6-53127D973894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3550082" y="2657433"/>
            <a:ext cx="1278383" cy="1131148"/>
          </a:xfrm>
          <a:prstGeom prst="rect">
            <a:avLst/>
          </a:prstGeom>
        </p:spPr>
      </p:pic>
      <p:pic>
        <p:nvPicPr>
          <p:cNvPr id="16" name="Graphic 15" descr="Classroom with solid fill">
            <a:extLst>
              <a:ext uri="{FF2B5EF4-FFF2-40B4-BE49-F238E27FC236}">
                <a16:creationId xmlns:a16="http://schemas.microsoft.com/office/drawing/2014/main" id="{0CF4D86F-430A-487B-9542-F3092C91B41F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5476044" y="2606249"/>
            <a:ext cx="1239911" cy="1131148"/>
          </a:xfrm>
          <a:prstGeom prst="rect">
            <a:avLst/>
          </a:prstGeom>
        </p:spPr>
      </p:pic>
      <p:pic>
        <p:nvPicPr>
          <p:cNvPr id="18" name="Graphic 17" descr="Head with gears with solid fill">
            <a:extLst>
              <a:ext uri="{FF2B5EF4-FFF2-40B4-BE49-F238E27FC236}">
                <a16:creationId xmlns:a16="http://schemas.microsoft.com/office/drawing/2014/main" id="{A9B31D45-061F-42C6-8464-BC8931007C3B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7617040" y="2672760"/>
            <a:ext cx="980074" cy="1020168"/>
          </a:xfrm>
          <a:prstGeom prst="rect">
            <a:avLst/>
          </a:prstGeom>
        </p:spPr>
      </p:pic>
      <p:pic>
        <p:nvPicPr>
          <p:cNvPr id="8" name="Graphic 7" descr="Family with girl with solid fill">
            <a:extLst>
              <a:ext uri="{FF2B5EF4-FFF2-40B4-BE49-F238E27FC236}">
                <a16:creationId xmlns:a16="http://schemas.microsoft.com/office/drawing/2014/main" id="{4E9F5E9F-C3AF-48A9-9EB5-1B63AD55675A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9551460" y="2690387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63817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C25FAA-CFD4-3C45-9894-4FA2E8BAB65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D0FDCE-5B85-C54C-8A95-5E47380C09F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 descr="A picture containing application&#10;&#10;Description automatically generated">
            <a:extLst>
              <a:ext uri="{FF2B5EF4-FFF2-40B4-BE49-F238E27FC236}">
                <a16:creationId xmlns:a16="http://schemas.microsoft.com/office/drawing/2014/main" id="{9744F09F-4BFA-DA42-B96C-0255AB1CD3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146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BF3534C-2E86-734F-9A64-EA60A62F906E}"/>
              </a:ext>
            </a:extLst>
          </p:cNvPr>
          <p:cNvSpPr txBox="1"/>
          <p:nvPr/>
        </p:nvSpPr>
        <p:spPr>
          <a:xfrm>
            <a:off x="967666" y="656948"/>
            <a:ext cx="9673378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" b="1" dirty="0">
              <a:solidFill>
                <a:schemeClr val="tx1">
                  <a:lumMod val="65000"/>
                  <a:lumOff val="3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3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-Bold"/>
              </a:rPr>
              <a:t>Missouri: Demonstration Program</a:t>
            </a:r>
          </a:p>
          <a:p>
            <a:endParaRPr lang="en-US" sz="8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"/>
              </a:rPr>
              <a:t>State Plan Amendment to implement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"/>
              </a:rPr>
              <a:t>Longest-running CCBHC demonstration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"/>
              </a:rPr>
              <a:t>Outcomes: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"/>
              </a:rPr>
              <a:t>Increased number of patients served 23%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"/>
              </a:rPr>
              <a:t>Increased number of patients receiving MAT 101%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"/>
              </a:rPr>
              <a:t>Increased number of school-based services 91%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"/>
              </a:rPr>
              <a:t>77% of new patients received an intake evaluation within 10 business days</a:t>
            </a:r>
          </a:p>
          <a:p>
            <a:endParaRPr lang="en-US" sz="400" dirty="0">
              <a:solidFill>
                <a:schemeClr val="tx1">
                  <a:lumMod val="65000"/>
                  <a:lumOff val="35000"/>
                </a:schemeClr>
              </a:solidFill>
              <a:latin typeface="ScalaSansPro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3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-Bold" panose="020B0504030101020102"/>
                <a:ea typeface="Open Sans" panose="020B0606030504020204" pitchFamily="34" charset="0"/>
                <a:cs typeface="Open Sans" panose="020B0606030504020204" pitchFamily="34" charset="0"/>
              </a:rPr>
              <a:t>Texas: Independent Implementation</a:t>
            </a:r>
          </a:p>
          <a:p>
            <a:endParaRPr lang="en-US" sz="800" b="1" dirty="0">
              <a:solidFill>
                <a:schemeClr val="tx1">
                  <a:lumMod val="65000"/>
                  <a:lumOff val="35000"/>
                </a:schemeClr>
              </a:solidFill>
              <a:latin typeface="ScalaSansPro-Bold" panose="020B0504030101020102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"/>
                <a:ea typeface="Open Sans" panose="020B0606030504020204" pitchFamily="34" charset="0"/>
                <a:cs typeface="Open Sans" panose="020B0606030504020204" pitchFamily="34" charset="0"/>
              </a:rPr>
              <a:t>1115 Waiver to implement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"/>
                <a:ea typeface="Open Sans" panose="020B0606030504020204" pitchFamily="34" charset="0"/>
                <a:cs typeface="Open Sans" panose="020B0606030504020204" pitchFamily="34" charset="0"/>
              </a:rPr>
              <a:t>The CCBHC model is projected to save $10 billion by 2030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"/>
                <a:ea typeface="Open Sans" panose="020B0606030504020204" pitchFamily="34" charset="0"/>
                <a:cs typeface="Open Sans" panose="020B0606030504020204" pitchFamily="34" charset="0"/>
              </a:rPr>
              <a:t>Within two years, there were no wait lists at any CCBHC clinic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"/>
                <a:ea typeface="Open Sans" panose="020B0606030504020204" pitchFamily="34" charset="0"/>
                <a:cs typeface="Open Sans" panose="020B0606030504020204" pitchFamily="34" charset="0"/>
              </a:rPr>
              <a:t>40% of patients were treated for cooccurring SUD and SMI needs, compared to 25% at other clinics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200" dirty="0">
              <a:solidFill>
                <a:schemeClr val="tx1">
                  <a:lumMod val="65000"/>
                  <a:lumOff val="3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48946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C25FAA-CFD4-3C45-9894-4FA2E8BAB65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D0FDCE-5B85-C54C-8A95-5E47380C09F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 descr="A picture containing application&#10;&#10;Description automatically generated">
            <a:extLst>
              <a:ext uri="{FF2B5EF4-FFF2-40B4-BE49-F238E27FC236}">
                <a16:creationId xmlns:a16="http://schemas.microsoft.com/office/drawing/2014/main" id="{9744F09F-4BFA-DA42-B96C-0255AB1CD3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146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BF3534C-2E86-734F-9A64-EA60A62F906E}"/>
              </a:ext>
            </a:extLst>
          </p:cNvPr>
          <p:cNvSpPr txBox="1"/>
          <p:nvPr/>
        </p:nvSpPr>
        <p:spPr>
          <a:xfrm>
            <a:off x="967666" y="656948"/>
            <a:ext cx="10493406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" b="1" dirty="0">
              <a:solidFill>
                <a:schemeClr val="tx1">
                  <a:lumMod val="65000"/>
                  <a:lumOff val="3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/>
            <a:r>
              <a:rPr lang="en-US" sz="3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-Bold"/>
              </a:rPr>
              <a:t>HEDIS Measure Outcomes</a:t>
            </a:r>
          </a:p>
          <a:p>
            <a:endParaRPr lang="en-US" sz="8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"/>
                <a:ea typeface="Open Sans" panose="020B0606030504020204" pitchFamily="34" charset="0"/>
                <a:cs typeface="Open Sans" panose="020B0606030504020204" pitchFamily="34" charset="0"/>
              </a:rPr>
              <a:t>2019 HEDIS Measures for Missouri CCBHCs, Other States and Florida </a:t>
            </a:r>
          </a:p>
          <a:p>
            <a:pPr algn="ctr"/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ScalaSansPro"/>
                <a:ea typeface="Open Sans" panose="020B0606030504020204" pitchFamily="34" charset="0"/>
                <a:cs typeface="Open Sans" panose="020B0606030504020204" pitchFamily="34" charset="0"/>
              </a:rPr>
              <a:t>*as reported by the Centers for Medicare &amp; Medicaid Services (CMS)</a:t>
            </a:r>
          </a:p>
          <a:p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761DE8D7-5BEE-442E-BC1E-40A42F2D07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4043299"/>
              </p:ext>
            </p:extLst>
          </p:nvPr>
        </p:nvGraphicFramePr>
        <p:xfrm>
          <a:off x="654015" y="2360029"/>
          <a:ext cx="10883970" cy="3239418"/>
        </p:xfrm>
        <a:graphic>
          <a:graphicData uri="http://schemas.openxmlformats.org/drawingml/2006/table">
            <a:tbl>
              <a:tblPr firstRow="1" firstCol="1" bandRow="1">
                <a:tableStyleId>{10A1B5D5-9B99-4C35-A422-299274C87663}</a:tableStyleId>
              </a:tblPr>
              <a:tblGrid>
                <a:gridCol w="7433867">
                  <a:extLst>
                    <a:ext uri="{9D8B030D-6E8A-4147-A177-3AD203B41FA5}">
                      <a16:colId xmlns:a16="http://schemas.microsoft.com/office/drawing/2014/main" val="2649359048"/>
                    </a:ext>
                  </a:extLst>
                </a:gridCol>
                <a:gridCol w="843358">
                  <a:extLst>
                    <a:ext uri="{9D8B030D-6E8A-4147-A177-3AD203B41FA5}">
                      <a16:colId xmlns:a16="http://schemas.microsoft.com/office/drawing/2014/main" val="2835012406"/>
                    </a:ext>
                  </a:extLst>
                </a:gridCol>
                <a:gridCol w="1852658">
                  <a:extLst>
                    <a:ext uri="{9D8B030D-6E8A-4147-A177-3AD203B41FA5}">
                      <a16:colId xmlns:a16="http://schemas.microsoft.com/office/drawing/2014/main" val="1449533169"/>
                    </a:ext>
                  </a:extLst>
                </a:gridCol>
                <a:gridCol w="754087">
                  <a:extLst>
                    <a:ext uri="{9D8B030D-6E8A-4147-A177-3AD203B41FA5}">
                      <a16:colId xmlns:a16="http://schemas.microsoft.com/office/drawing/2014/main" val="1003952116"/>
                    </a:ext>
                  </a:extLst>
                </a:gridCol>
              </a:tblGrid>
              <a:tr h="34109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  <a:effectLst/>
                        </a:rPr>
                        <a:t>Core Measures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  <a:effectLst/>
                        </a:rPr>
                        <a:t>Missouri CCBHCs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  <a:effectLst/>
                        </a:rPr>
                        <a:t>Other States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  <a:effectLst/>
                        </a:rPr>
                        <a:t> Florida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5505"/>
                  </a:ext>
                </a:extLst>
              </a:tr>
              <a:tr h="34109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Follow Up After Hospitalization in 30 Days (adults)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</a:rPr>
                        <a:t>74%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</a:rPr>
                        <a:t>55%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</a:rPr>
                        <a:t>40%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4435366"/>
                  </a:ext>
                </a:extLst>
              </a:tr>
              <a:tr h="34109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Follow Up After Hospitalization in 30 Days (child)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</a:rPr>
                        <a:t>78%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66%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61%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29052368"/>
                  </a:ext>
                </a:extLst>
              </a:tr>
              <a:tr h="3633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Follow Up Care for Children Prescribed ADHD Medication | Continuation &amp; Maintenance Phase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</a:rPr>
                        <a:t>91%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</a:rPr>
                        <a:t>59%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</a:rPr>
                        <a:t>54%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92803629"/>
                  </a:ext>
                </a:extLst>
              </a:tr>
              <a:tr h="34109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Follow Up After Mental Health ER Visit in 30 Days (adult)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</a:rPr>
                        <a:t>70%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52%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45%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59405406"/>
                  </a:ext>
                </a:extLst>
              </a:tr>
              <a:tr h="36720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Adherence to Antipsychotic Medications for Individuals with Schizophrenia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</a:rPr>
                        <a:t>66%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</a:rPr>
                        <a:t>59%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</a:rPr>
                        <a:t>62%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10216698"/>
                  </a:ext>
                </a:extLst>
              </a:tr>
              <a:tr h="34109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Adult Body Mass Index (BMI) Screening and Follow-Up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</a:rPr>
                        <a:t>67%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84%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89%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02951724"/>
                  </a:ext>
                </a:extLst>
              </a:tr>
              <a:tr h="69798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Diabetes Screening for People with Schizophrenia or Bipolar Disorder who are using Antipsychotic Medications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</a:rPr>
                        <a:t>74%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</a:rPr>
                        <a:t>80%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</a:rPr>
                        <a:t>82%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71787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7197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8DA1E302E14C54793896DAFEBF9014A" ma:contentTypeVersion="12" ma:contentTypeDescription="Create a new document." ma:contentTypeScope="" ma:versionID="098ba70cb5f6b71cadd5b01e5b8a1145">
  <xsd:schema xmlns:xsd="http://www.w3.org/2001/XMLSchema" xmlns:xs="http://www.w3.org/2001/XMLSchema" xmlns:p="http://schemas.microsoft.com/office/2006/metadata/properties" xmlns:ns3="f43b9d10-3e97-4b47-9b81-fdd2c6901e0f" xmlns:ns4="f2e702f9-3517-40fe-94b5-9d58a3f07bd7" targetNamespace="http://schemas.microsoft.com/office/2006/metadata/properties" ma:root="true" ma:fieldsID="2724ecdfeb6c4e8276ff528c51f518fa" ns3:_="" ns4:_="">
    <xsd:import namespace="f43b9d10-3e97-4b47-9b81-fdd2c6901e0f"/>
    <xsd:import namespace="f2e702f9-3517-40fe-94b5-9d58a3f07bd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43b9d10-3e97-4b47-9b81-fdd2c6901e0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e702f9-3517-40fe-94b5-9d58a3f07bd7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1A57F9C-A2D5-40BC-AF01-16E350AD724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B9D2B85-F1A9-44C5-A458-7E98582366B8}">
  <ds:schemaRefs>
    <ds:schemaRef ds:uri="http://www.w3.org/XML/1998/namespace"/>
    <ds:schemaRef ds:uri="http://purl.org/dc/terms/"/>
    <ds:schemaRef ds:uri="http://schemas.microsoft.com/office/2006/metadata/properties"/>
    <ds:schemaRef ds:uri="http://purl.org/dc/elements/1.1/"/>
    <ds:schemaRef ds:uri="f43b9d10-3e97-4b47-9b81-fdd2c6901e0f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f2e702f9-3517-40fe-94b5-9d58a3f07bd7"/>
  </ds:schemaRefs>
</ds:datastoreItem>
</file>

<file path=customXml/itemProps3.xml><?xml version="1.0" encoding="utf-8"?>
<ds:datastoreItem xmlns:ds="http://schemas.openxmlformats.org/officeDocument/2006/customXml" ds:itemID="{CB56D7A7-48FE-47FC-AB46-0E6C57A912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43b9d10-3e97-4b47-9b81-fdd2c6901e0f"/>
    <ds:schemaRef ds:uri="f2e702f9-3517-40fe-94b5-9d58a3f07bd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1071</TotalTime>
  <Words>914</Words>
  <Application>Microsoft Office PowerPoint</Application>
  <PresentationFormat>Widescreen</PresentationFormat>
  <Paragraphs>176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Arial</vt:lpstr>
      <vt:lpstr>Calibri</vt:lpstr>
      <vt:lpstr>Calibri Light</vt:lpstr>
      <vt:lpstr>Open Sans</vt:lpstr>
      <vt:lpstr>ScalaSansPro</vt:lpstr>
      <vt:lpstr>ScalaSansPro-Bold</vt:lpstr>
      <vt:lpstr>TwitterChirp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Commission on Mental Health and Substance Abuse - Certified Community Behavioral Health Clinic Model (November 17 2021)</dc:title>
  <dc:creator>Ron Fowler</dc:creator>
  <cp:lastModifiedBy>VanDyke, Misty N</cp:lastModifiedBy>
  <cp:revision>37</cp:revision>
  <cp:lastPrinted>2021-11-10T20:05:27Z</cp:lastPrinted>
  <dcterms:created xsi:type="dcterms:W3CDTF">2021-07-13T19:45:52Z</dcterms:created>
  <dcterms:modified xsi:type="dcterms:W3CDTF">2025-06-06T20:14:07Z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0x010100B8DA1E302E14C54793896DAFEBF9014A</vt:lpwstr>
  </property>
</Properties>
</file>