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7" r:id="rId2"/>
    <p:sldId id="258" r:id="rId3"/>
    <p:sldId id="259" r:id="rId4"/>
    <p:sldId id="260" r:id="rId5"/>
    <p:sldId id="261" r:id="rId6"/>
    <p:sldId id="263" r:id="rId7"/>
    <p:sldId id="262" r:id="rId8"/>
    <p:sldId id="264" r:id="rId9"/>
    <p:sldId id="265" r:id="rId10"/>
    <p:sldId id="266" r:id="rId11"/>
    <p:sldId id="267" r:id="rId12"/>
    <p:sldId id="271" r:id="rId13"/>
    <p:sldId id="273" r:id="rId14"/>
    <p:sldId id="268"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1" d="100"/>
          <a:sy n="121" d="100"/>
        </p:scale>
        <p:origin x="461"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aup-usffs02.forest.usf.edu\Baker%20Act%20Reporting%20Center\MHLP_BAReporting\Reports\Annual_Reports\2019_2020\01_FY19_20_Active_Current_File\InitiatorType_EvidType_HarmTyp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aup-usffs02.forest.usf.edu\Baker%20Act%20Reporting%20Center\MHLP_BAReporting\Reports\AdHocReports\01_Open\20_08_01_Month_by_Month_Counts\USF_BA_Initiations_By_Age_And_County_Of_Residence_July_2010_Thru_Nov_2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28661858223627"/>
          <c:y val="4.4949798138151871E-2"/>
          <c:w val="0.81515785429331078"/>
          <c:h val="0.85032144019540223"/>
        </c:manualLayout>
      </c:layout>
      <c:barChart>
        <c:barDir val="col"/>
        <c:grouping val="clustered"/>
        <c:varyColors val="0"/>
        <c:ser>
          <c:idx val="0"/>
          <c:order val="0"/>
          <c:tx>
            <c:strRef>
              <c:f>[InitiatorType_EvidType_HarmType.xlsx]Sheet1!$B$1</c:f>
              <c:strCache>
                <c:ptCount val="1"/>
                <c:pt idx="0">
                  <c:v>Law Enforcement</c:v>
                </c:pt>
              </c:strCache>
            </c:strRef>
          </c:tx>
          <c:spPr>
            <a:pattFill prst="pct60">
              <a:fgClr>
                <a:srgbClr val="3A4562"/>
              </a:fgClr>
              <a:bgClr>
                <a:schemeClr val="bg1"/>
              </a:bgClr>
            </a:pattFill>
            <a:ln>
              <a:noFill/>
            </a:ln>
            <a:effectLst/>
          </c:spPr>
          <c:invertIfNegative val="0"/>
          <c:dLbls>
            <c:dLbl>
              <c:idx val="3"/>
              <c:layout>
                <c:manualLayout>
                  <c:x val="-5.999400059994000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EC-4FDE-8E9A-77BDAF0C0779}"/>
                </c:ext>
              </c:extLst>
            </c:dLbl>
            <c:dLbl>
              <c:idx val="4"/>
              <c:layout>
                <c:manualLayout>
                  <c:x val="-1.190476190476205E-2"/>
                  <c:y val="-7.034292303867706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EC-4FDE-8E9A-77BDAF0C077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[InitiatorType_EvidType_HarmType.xlsx]Sheet1!$A$2:$A$6</c:f>
              <c:strCache>
                <c:ptCount val="5"/>
                <c:pt idx="0">
                  <c:v>All Ages</c:v>
                </c:pt>
                <c:pt idx="1">
                  <c:v>&lt; 18</c:v>
                </c:pt>
                <c:pt idx="2">
                  <c:v>18-24</c:v>
                </c:pt>
                <c:pt idx="3">
                  <c:v>25-64</c:v>
                </c:pt>
                <c:pt idx="4">
                  <c:v>65+</c:v>
                </c:pt>
              </c:strCache>
            </c:strRef>
          </c:cat>
          <c:val>
            <c:numRef>
              <c:f>[InitiatorType_EvidType_HarmType.xlsx]Sheet1!$B$2:$B$6</c:f>
              <c:numCache>
                <c:formatCode>0.00%</c:formatCode>
                <c:ptCount val="5"/>
                <c:pt idx="0">
                  <c:v>0.51890000000000003</c:v>
                </c:pt>
                <c:pt idx="1">
                  <c:v>0.65</c:v>
                </c:pt>
                <c:pt idx="2">
                  <c:v>0.57099999999999995</c:v>
                </c:pt>
                <c:pt idx="3">
                  <c:v>0.48459999999999998</c:v>
                </c:pt>
                <c:pt idx="4">
                  <c:v>0.39329999999999998</c:v>
                </c:pt>
              </c:numCache>
            </c:numRef>
          </c:val>
          <c:extLst>
            <c:ext xmlns:c16="http://schemas.microsoft.com/office/drawing/2014/chart" uri="{C3380CC4-5D6E-409C-BE32-E72D297353CC}">
              <c16:uniqueId val="{00000002-68EC-4FDE-8E9A-77BDAF0C0779}"/>
            </c:ext>
          </c:extLst>
        </c:ser>
        <c:ser>
          <c:idx val="1"/>
          <c:order val="1"/>
          <c:tx>
            <c:strRef>
              <c:f>[InitiatorType_EvidType_HarmType.xlsx]Sheet1!$C$1</c:f>
              <c:strCache>
                <c:ptCount val="1"/>
                <c:pt idx="0">
                  <c:v>Health Professionals</c:v>
                </c:pt>
              </c:strCache>
            </c:strRef>
          </c:tx>
          <c:spPr>
            <a:pattFill prst="pct90">
              <a:fgClr>
                <a:srgbClr val="DD8B73"/>
              </a:fgClr>
              <a:bgClr>
                <a:schemeClr val="bg1"/>
              </a:bgClr>
            </a:pattFill>
            <a:ln>
              <a:noFill/>
            </a:ln>
            <a:effectLst/>
          </c:spPr>
          <c:invertIfNegative val="0"/>
          <c:dLbls>
            <c:dLbl>
              <c:idx val="0"/>
              <c:layout>
                <c:manualLayout>
                  <c:x val="1.190476190476190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8EC-4FDE-8E9A-77BDAF0C0779}"/>
                </c:ext>
              </c:extLst>
            </c:dLbl>
            <c:dLbl>
              <c:idx val="1"/>
              <c:layout>
                <c:manualLayout>
                  <c:x val="1.1857711866608615E-2"/>
                  <c:y val="-1.15108043001474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8EC-4FDE-8E9A-77BDAF0C0779}"/>
                </c:ext>
              </c:extLst>
            </c:dLbl>
            <c:dLbl>
              <c:idx val="2"/>
              <c:layout>
                <c:manualLayout>
                  <c:x val="1.78571428571428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8EC-4FDE-8E9A-77BDAF0C0779}"/>
                </c:ext>
              </c:extLst>
            </c:dLbl>
            <c:dLbl>
              <c:idx val="3"/>
              <c:layout>
                <c:manualLayout>
                  <c:x val="7.9051937325952445E-3"/>
                  <c:y val="-3.81470295665096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8EC-4FDE-8E9A-77BDAF0C077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[InitiatorType_EvidType_HarmType.xlsx]Sheet1!$A$2:$A$6</c:f>
              <c:strCache>
                <c:ptCount val="5"/>
                <c:pt idx="0">
                  <c:v>All Ages</c:v>
                </c:pt>
                <c:pt idx="1">
                  <c:v>&lt; 18</c:v>
                </c:pt>
                <c:pt idx="2">
                  <c:v>18-24</c:v>
                </c:pt>
                <c:pt idx="3">
                  <c:v>25-64</c:v>
                </c:pt>
                <c:pt idx="4">
                  <c:v>65+</c:v>
                </c:pt>
              </c:strCache>
            </c:strRef>
          </c:cat>
          <c:val>
            <c:numRef>
              <c:f>[InitiatorType_EvidType_HarmType.xlsx]Sheet1!$C$2:$C$6</c:f>
              <c:numCache>
                <c:formatCode>0.00%</c:formatCode>
                <c:ptCount val="5"/>
                <c:pt idx="0">
                  <c:v>0.4612</c:v>
                </c:pt>
                <c:pt idx="1">
                  <c:v>0.34410000000000002</c:v>
                </c:pt>
                <c:pt idx="2">
                  <c:v>0.4118</c:v>
                </c:pt>
                <c:pt idx="3">
                  <c:v>0.4914</c:v>
                </c:pt>
                <c:pt idx="4">
                  <c:v>0.58360000000000001</c:v>
                </c:pt>
              </c:numCache>
            </c:numRef>
          </c:val>
          <c:extLst>
            <c:ext xmlns:c16="http://schemas.microsoft.com/office/drawing/2014/chart" uri="{C3380CC4-5D6E-409C-BE32-E72D297353CC}">
              <c16:uniqueId val="{00000007-68EC-4FDE-8E9A-77BDAF0C0779}"/>
            </c:ext>
          </c:extLst>
        </c:ser>
        <c:ser>
          <c:idx val="2"/>
          <c:order val="2"/>
          <c:tx>
            <c:strRef>
              <c:f>[InitiatorType_EvidType_HarmType.xlsx]Sheet1!$D$1</c:f>
              <c:strCache>
                <c:ptCount val="1"/>
                <c:pt idx="0">
                  <c:v>Ex Parte</c:v>
                </c:pt>
              </c:strCache>
            </c:strRef>
          </c:tx>
          <c:spPr>
            <a:solidFill>
              <a:schemeClr val="tx1">
                <a:lumMod val="95000"/>
                <a:lumOff val="5000"/>
              </a:schemeClr>
            </a:solidFill>
            <a:ln>
              <a:noFill/>
            </a:ln>
            <a:effectLst/>
          </c:spPr>
          <c:invertIfNegative val="0"/>
          <c:dLbls>
            <c:dLbl>
              <c:idx val="1"/>
              <c:layout>
                <c:manualLayout>
                  <c:x val="7.9992000799920006E-3"/>
                  <c:y val="-3.80517503805175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8EC-4FDE-8E9A-77BDAF0C0779}"/>
                </c:ext>
              </c:extLst>
            </c:dLbl>
            <c:dLbl>
              <c:idx val="2"/>
              <c:layout>
                <c:manualLayout>
                  <c:x val="7.999200079992073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8EC-4FDE-8E9A-77BDAF0C0779}"/>
                </c:ext>
              </c:extLst>
            </c:dLbl>
            <c:dLbl>
              <c:idx val="3"/>
              <c:layout>
                <c:manualLayout>
                  <c:x val="9.9990000999900016E-3"/>
                  <c:y val="-1.3952147296460267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8EC-4FDE-8E9A-77BDAF0C0779}"/>
                </c:ext>
              </c:extLst>
            </c:dLbl>
            <c:dLbl>
              <c:idx val="4"/>
              <c:layout>
                <c:manualLayout>
                  <c:x val="1.199880011998800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8EC-4FDE-8E9A-77BDAF0C077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[InitiatorType_EvidType_HarmType.xlsx]Sheet1!$A$2:$A$6</c:f>
              <c:strCache>
                <c:ptCount val="5"/>
                <c:pt idx="0">
                  <c:v>All Ages</c:v>
                </c:pt>
                <c:pt idx="1">
                  <c:v>&lt; 18</c:v>
                </c:pt>
                <c:pt idx="2">
                  <c:v>18-24</c:v>
                </c:pt>
                <c:pt idx="3">
                  <c:v>25-64</c:v>
                </c:pt>
                <c:pt idx="4">
                  <c:v>65+</c:v>
                </c:pt>
              </c:strCache>
            </c:strRef>
          </c:cat>
          <c:val>
            <c:numRef>
              <c:f>[InitiatorType_EvidType_HarmType.xlsx]Sheet1!$D$2:$D$6</c:f>
              <c:numCache>
                <c:formatCode>0.00%</c:formatCode>
                <c:ptCount val="5"/>
                <c:pt idx="0">
                  <c:v>1.9800000000000002E-2</c:v>
                </c:pt>
                <c:pt idx="1">
                  <c:v>5.8999999999999999E-3</c:v>
                </c:pt>
                <c:pt idx="2">
                  <c:v>1.72E-2</c:v>
                </c:pt>
                <c:pt idx="3">
                  <c:v>2.41E-2</c:v>
                </c:pt>
                <c:pt idx="4">
                  <c:v>2.3099999999999999E-2</c:v>
                </c:pt>
              </c:numCache>
            </c:numRef>
          </c:val>
          <c:extLst>
            <c:ext xmlns:c16="http://schemas.microsoft.com/office/drawing/2014/chart" uri="{C3380CC4-5D6E-409C-BE32-E72D297353CC}">
              <c16:uniqueId val="{00000008-68EC-4FDE-8E9A-77BDAF0C0779}"/>
            </c:ext>
          </c:extLst>
        </c:ser>
        <c:dLbls>
          <c:showLegendKey val="0"/>
          <c:showVal val="0"/>
          <c:showCatName val="0"/>
          <c:showSerName val="0"/>
          <c:showPercent val="0"/>
          <c:showBubbleSize val="0"/>
        </c:dLbls>
        <c:gapWidth val="115"/>
        <c:overlap val="-27"/>
        <c:axId val="352294544"/>
        <c:axId val="420849856"/>
      </c:barChart>
      <c:catAx>
        <c:axId val="352294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420849856"/>
        <c:crosses val="autoZero"/>
        <c:auto val="1"/>
        <c:lblAlgn val="ctr"/>
        <c:lblOffset val="100"/>
        <c:noMultiLvlLbl val="0"/>
      </c:catAx>
      <c:valAx>
        <c:axId val="420849856"/>
        <c:scaling>
          <c:orientation val="minMax"/>
          <c:max val="1"/>
        </c:scaling>
        <c:delete val="0"/>
        <c:axPos val="l"/>
        <c:title>
          <c:tx>
            <c:rich>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r>
                  <a:rPr lang="en-US" sz="1050">
                    <a:solidFill>
                      <a:schemeClr val="tx1"/>
                    </a:solidFill>
                  </a:rPr>
                  <a:t>% of Involuntary Exams by Age Group</a:t>
                </a:r>
              </a:p>
            </c:rich>
          </c:tx>
          <c:layout>
            <c:manualLayout>
              <c:xMode val="edge"/>
              <c:yMode val="edge"/>
              <c:x val="2.9295338182717161E-2"/>
              <c:y val="6.1948972796310911E-2"/>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352294544"/>
        <c:crosses val="autoZero"/>
        <c:crossBetween val="between"/>
        <c:majorUnit val="0.2"/>
      </c:valAx>
      <c:spPr>
        <a:noFill/>
        <a:ln>
          <a:noFill/>
        </a:ln>
        <a:effectLst/>
      </c:spPr>
    </c:plotArea>
    <c:legend>
      <c:legendPos val="b"/>
      <c:layout>
        <c:manualLayout>
          <c:xMode val="edge"/>
          <c:yMode val="edge"/>
          <c:x val="0.68690815957774298"/>
          <c:y val="2.5067414518390681E-2"/>
          <c:w val="0.26244084252992023"/>
          <c:h val="0.2795155742518486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54975343784997"/>
          <c:y val="6.1632798083645655E-2"/>
          <c:w val="0.84657742354649601"/>
          <c:h val="0.82641543745915025"/>
        </c:manualLayout>
      </c:layout>
      <c:lineChart>
        <c:grouping val="standard"/>
        <c:varyColors val="0"/>
        <c:ser>
          <c:idx val="0"/>
          <c:order val="0"/>
          <c:tx>
            <c:strRef>
              <c:f>'Covid All Ages'!$A$2</c:f>
              <c:strCache>
                <c:ptCount val="1"/>
                <c:pt idx="0">
                  <c:v>FY15/16</c:v>
                </c:pt>
              </c:strCache>
            </c:strRef>
          </c:tx>
          <c:spPr>
            <a:ln w="41275" cap="rnd">
              <a:solidFill>
                <a:schemeClr val="tx1">
                  <a:lumMod val="65000"/>
                  <a:lumOff val="35000"/>
                </a:schemeClr>
              </a:solidFill>
              <a:prstDash val="sysDot"/>
              <a:round/>
            </a:ln>
            <a:effectLst/>
          </c:spPr>
          <c:marker>
            <c:symbol val="none"/>
          </c:marker>
          <c:cat>
            <c:strRef>
              <c:f>'Covid All Ages'!$B$1:$N$1</c:f>
              <c:strCache>
                <c:ptCount val="12"/>
                <c:pt idx="0">
                  <c:v>July</c:v>
                </c:pt>
                <c:pt idx="1">
                  <c:v>Aug</c:v>
                </c:pt>
                <c:pt idx="2">
                  <c:v>Sept</c:v>
                </c:pt>
                <c:pt idx="3">
                  <c:v>Oct</c:v>
                </c:pt>
                <c:pt idx="4">
                  <c:v>Nov</c:v>
                </c:pt>
                <c:pt idx="5">
                  <c:v>Dec</c:v>
                </c:pt>
                <c:pt idx="6">
                  <c:v>Jan</c:v>
                </c:pt>
                <c:pt idx="7">
                  <c:v>Feb</c:v>
                </c:pt>
                <c:pt idx="8">
                  <c:v>Mar</c:v>
                </c:pt>
                <c:pt idx="9">
                  <c:v>Apr</c:v>
                </c:pt>
                <c:pt idx="10">
                  <c:v>May</c:v>
                </c:pt>
                <c:pt idx="11">
                  <c:v>June</c:v>
                </c:pt>
              </c:strCache>
            </c:strRef>
          </c:cat>
          <c:val>
            <c:numRef>
              <c:f>'Covid All Ages'!$B$2:$N$2</c:f>
              <c:numCache>
                <c:formatCode>#,##0</c:formatCode>
                <c:ptCount val="12"/>
                <c:pt idx="0">
                  <c:v>16292</c:v>
                </c:pt>
                <c:pt idx="1">
                  <c:v>16649</c:v>
                </c:pt>
                <c:pt idx="2">
                  <c:v>16935</c:v>
                </c:pt>
                <c:pt idx="3">
                  <c:v>17028</c:v>
                </c:pt>
                <c:pt idx="4">
                  <c:v>16076</c:v>
                </c:pt>
                <c:pt idx="5">
                  <c:v>15883</c:v>
                </c:pt>
                <c:pt idx="6">
                  <c:v>16111</c:v>
                </c:pt>
                <c:pt idx="7">
                  <c:v>15704</c:v>
                </c:pt>
                <c:pt idx="8">
                  <c:v>17273</c:v>
                </c:pt>
                <c:pt idx="9">
                  <c:v>16846</c:v>
                </c:pt>
                <c:pt idx="10">
                  <c:v>17518</c:v>
                </c:pt>
                <c:pt idx="11">
                  <c:v>16450</c:v>
                </c:pt>
              </c:numCache>
            </c:numRef>
          </c:val>
          <c:smooth val="0"/>
          <c:extLst>
            <c:ext xmlns:c16="http://schemas.microsoft.com/office/drawing/2014/chart" uri="{C3380CC4-5D6E-409C-BE32-E72D297353CC}">
              <c16:uniqueId val="{00000000-5761-4697-A528-841499718F99}"/>
            </c:ext>
          </c:extLst>
        </c:ser>
        <c:ser>
          <c:idx val="1"/>
          <c:order val="1"/>
          <c:tx>
            <c:strRef>
              <c:f>'Covid All Ages'!$A$3</c:f>
              <c:strCache>
                <c:ptCount val="1"/>
                <c:pt idx="0">
                  <c:v>FY16/17</c:v>
                </c:pt>
              </c:strCache>
            </c:strRef>
          </c:tx>
          <c:spPr>
            <a:ln w="28575" cap="rnd">
              <a:solidFill>
                <a:srgbClr val="C00000"/>
              </a:solidFill>
              <a:prstDash val="dash"/>
              <a:round/>
            </a:ln>
            <a:effectLst/>
          </c:spPr>
          <c:marker>
            <c:symbol val="none"/>
          </c:marker>
          <c:cat>
            <c:strRef>
              <c:f>'Covid All Ages'!$B$1:$N$1</c:f>
              <c:strCache>
                <c:ptCount val="12"/>
                <c:pt idx="0">
                  <c:v>July</c:v>
                </c:pt>
                <c:pt idx="1">
                  <c:v>Aug</c:v>
                </c:pt>
                <c:pt idx="2">
                  <c:v>Sept</c:v>
                </c:pt>
                <c:pt idx="3">
                  <c:v>Oct</c:v>
                </c:pt>
                <c:pt idx="4">
                  <c:v>Nov</c:v>
                </c:pt>
                <c:pt idx="5">
                  <c:v>Dec</c:v>
                </c:pt>
                <c:pt idx="6">
                  <c:v>Jan</c:v>
                </c:pt>
                <c:pt idx="7">
                  <c:v>Feb</c:v>
                </c:pt>
                <c:pt idx="8">
                  <c:v>Mar</c:v>
                </c:pt>
                <c:pt idx="9">
                  <c:v>Apr</c:v>
                </c:pt>
                <c:pt idx="10">
                  <c:v>May</c:v>
                </c:pt>
                <c:pt idx="11">
                  <c:v>June</c:v>
                </c:pt>
              </c:strCache>
            </c:strRef>
          </c:cat>
          <c:val>
            <c:numRef>
              <c:f>'Covid All Ages'!$B$3:$N$3</c:f>
              <c:numCache>
                <c:formatCode>#,##0</c:formatCode>
                <c:ptCount val="12"/>
                <c:pt idx="0">
                  <c:v>16534</c:v>
                </c:pt>
                <c:pt idx="1">
                  <c:v>17156</c:v>
                </c:pt>
                <c:pt idx="2">
                  <c:v>16981</c:v>
                </c:pt>
                <c:pt idx="3">
                  <c:v>17270</c:v>
                </c:pt>
                <c:pt idx="4">
                  <c:v>16292</c:v>
                </c:pt>
                <c:pt idx="5">
                  <c:v>16183</c:v>
                </c:pt>
                <c:pt idx="6">
                  <c:v>17391</c:v>
                </c:pt>
                <c:pt idx="7">
                  <c:v>15931</c:v>
                </c:pt>
                <c:pt idx="8">
                  <c:v>17382</c:v>
                </c:pt>
                <c:pt idx="9">
                  <c:v>17752</c:v>
                </c:pt>
                <c:pt idx="10">
                  <c:v>18471</c:v>
                </c:pt>
                <c:pt idx="11">
                  <c:v>16764</c:v>
                </c:pt>
              </c:numCache>
            </c:numRef>
          </c:val>
          <c:smooth val="0"/>
          <c:extLst>
            <c:ext xmlns:c16="http://schemas.microsoft.com/office/drawing/2014/chart" uri="{C3380CC4-5D6E-409C-BE32-E72D297353CC}">
              <c16:uniqueId val="{00000001-5761-4697-A528-841499718F99}"/>
            </c:ext>
          </c:extLst>
        </c:ser>
        <c:ser>
          <c:idx val="2"/>
          <c:order val="2"/>
          <c:tx>
            <c:strRef>
              <c:f>'Covid All Ages'!$A$4</c:f>
              <c:strCache>
                <c:ptCount val="1"/>
                <c:pt idx="0">
                  <c:v>FY17/18</c:v>
                </c:pt>
              </c:strCache>
            </c:strRef>
          </c:tx>
          <c:spPr>
            <a:ln w="28575" cap="rnd">
              <a:solidFill>
                <a:srgbClr val="00B050"/>
              </a:solidFill>
              <a:prstDash val="lgDashDot"/>
              <a:round/>
            </a:ln>
            <a:effectLst/>
          </c:spPr>
          <c:marker>
            <c:symbol val="none"/>
          </c:marker>
          <c:cat>
            <c:strRef>
              <c:f>'Covid All Ages'!$B$1:$N$1</c:f>
              <c:strCache>
                <c:ptCount val="12"/>
                <c:pt idx="0">
                  <c:v>July</c:v>
                </c:pt>
                <c:pt idx="1">
                  <c:v>Aug</c:v>
                </c:pt>
                <c:pt idx="2">
                  <c:v>Sept</c:v>
                </c:pt>
                <c:pt idx="3">
                  <c:v>Oct</c:v>
                </c:pt>
                <c:pt idx="4">
                  <c:v>Nov</c:v>
                </c:pt>
                <c:pt idx="5">
                  <c:v>Dec</c:v>
                </c:pt>
                <c:pt idx="6">
                  <c:v>Jan</c:v>
                </c:pt>
                <c:pt idx="7">
                  <c:v>Feb</c:v>
                </c:pt>
                <c:pt idx="8">
                  <c:v>Mar</c:v>
                </c:pt>
                <c:pt idx="9">
                  <c:v>Apr</c:v>
                </c:pt>
                <c:pt idx="10">
                  <c:v>May</c:v>
                </c:pt>
                <c:pt idx="11">
                  <c:v>June</c:v>
                </c:pt>
              </c:strCache>
            </c:strRef>
          </c:cat>
          <c:val>
            <c:numRef>
              <c:f>'Covid All Ages'!$B$4:$N$4</c:f>
              <c:numCache>
                <c:formatCode>#,##0</c:formatCode>
                <c:ptCount val="12"/>
                <c:pt idx="0">
                  <c:v>17313</c:v>
                </c:pt>
                <c:pt idx="1">
                  <c:v>17956</c:v>
                </c:pt>
                <c:pt idx="2">
                  <c:v>15733</c:v>
                </c:pt>
                <c:pt idx="3">
                  <c:v>17764</c:v>
                </c:pt>
                <c:pt idx="4">
                  <c:v>16389</c:v>
                </c:pt>
                <c:pt idx="5">
                  <c:v>16233</c:v>
                </c:pt>
                <c:pt idx="6">
                  <c:v>16535</c:v>
                </c:pt>
                <c:pt idx="7">
                  <c:v>17117</c:v>
                </c:pt>
                <c:pt idx="8">
                  <c:v>17779</c:v>
                </c:pt>
                <c:pt idx="9">
                  <c:v>18116</c:v>
                </c:pt>
                <c:pt idx="10">
                  <c:v>18444</c:v>
                </c:pt>
                <c:pt idx="11">
                  <c:v>16687</c:v>
                </c:pt>
              </c:numCache>
            </c:numRef>
          </c:val>
          <c:smooth val="0"/>
          <c:extLst>
            <c:ext xmlns:c16="http://schemas.microsoft.com/office/drawing/2014/chart" uri="{C3380CC4-5D6E-409C-BE32-E72D297353CC}">
              <c16:uniqueId val="{00000002-5761-4697-A528-841499718F99}"/>
            </c:ext>
          </c:extLst>
        </c:ser>
        <c:ser>
          <c:idx val="3"/>
          <c:order val="3"/>
          <c:tx>
            <c:strRef>
              <c:f>'Covid All Ages'!$A$5</c:f>
              <c:strCache>
                <c:ptCount val="1"/>
                <c:pt idx="0">
                  <c:v>FY18/29</c:v>
                </c:pt>
              </c:strCache>
            </c:strRef>
          </c:tx>
          <c:spPr>
            <a:ln w="57150" cap="rnd" cmpd="dbl">
              <a:solidFill>
                <a:srgbClr val="FFC409"/>
              </a:solidFill>
              <a:round/>
            </a:ln>
            <a:effectLst/>
          </c:spPr>
          <c:marker>
            <c:symbol val="none"/>
          </c:marker>
          <c:cat>
            <c:strRef>
              <c:f>'Covid All Ages'!$B$1:$N$1</c:f>
              <c:strCache>
                <c:ptCount val="12"/>
                <c:pt idx="0">
                  <c:v>July</c:v>
                </c:pt>
                <c:pt idx="1">
                  <c:v>Aug</c:v>
                </c:pt>
                <c:pt idx="2">
                  <c:v>Sept</c:v>
                </c:pt>
                <c:pt idx="3">
                  <c:v>Oct</c:v>
                </c:pt>
                <c:pt idx="4">
                  <c:v>Nov</c:v>
                </c:pt>
                <c:pt idx="5">
                  <c:v>Dec</c:v>
                </c:pt>
                <c:pt idx="6">
                  <c:v>Jan</c:v>
                </c:pt>
                <c:pt idx="7">
                  <c:v>Feb</c:v>
                </c:pt>
                <c:pt idx="8">
                  <c:v>Mar</c:v>
                </c:pt>
                <c:pt idx="9">
                  <c:v>Apr</c:v>
                </c:pt>
                <c:pt idx="10">
                  <c:v>May</c:v>
                </c:pt>
                <c:pt idx="11">
                  <c:v>June</c:v>
                </c:pt>
              </c:strCache>
            </c:strRef>
          </c:cat>
          <c:val>
            <c:numRef>
              <c:f>'Covid All Ages'!$B$5:$N$5</c:f>
              <c:numCache>
                <c:formatCode>#,##0</c:formatCode>
                <c:ptCount val="12"/>
                <c:pt idx="0">
                  <c:v>15303</c:v>
                </c:pt>
                <c:pt idx="1">
                  <c:v>18623</c:v>
                </c:pt>
                <c:pt idx="2">
                  <c:v>18888</c:v>
                </c:pt>
                <c:pt idx="3">
                  <c:v>18963</c:v>
                </c:pt>
                <c:pt idx="4">
                  <c:v>16750</c:v>
                </c:pt>
                <c:pt idx="5">
                  <c:v>16402</c:v>
                </c:pt>
                <c:pt idx="6">
                  <c:v>17518</c:v>
                </c:pt>
                <c:pt idx="7">
                  <c:v>17185</c:v>
                </c:pt>
                <c:pt idx="8">
                  <c:v>17960</c:v>
                </c:pt>
                <c:pt idx="9">
                  <c:v>18470</c:v>
                </c:pt>
                <c:pt idx="10">
                  <c:v>18536</c:v>
                </c:pt>
                <c:pt idx="11">
                  <c:v>16490</c:v>
                </c:pt>
              </c:numCache>
            </c:numRef>
          </c:val>
          <c:smooth val="0"/>
          <c:extLst>
            <c:ext xmlns:c16="http://schemas.microsoft.com/office/drawing/2014/chart" uri="{C3380CC4-5D6E-409C-BE32-E72D297353CC}">
              <c16:uniqueId val="{00000003-5761-4697-A528-841499718F99}"/>
            </c:ext>
          </c:extLst>
        </c:ser>
        <c:ser>
          <c:idx val="4"/>
          <c:order val="4"/>
          <c:tx>
            <c:strRef>
              <c:f>'Covid All Ages'!$A$6</c:f>
              <c:strCache>
                <c:ptCount val="1"/>
                <c:pt idx="0">
                  <c:v>FY19/20</c:v>
                </c:pt>
              </c:strCache>
            </c:strRef>
          </c:tx>
          <c:spPr>
            <a:ln w="34925" cap="rnd">
              <a:solidFill>
                <a:schemeClr val="tx1">
                  <a:lumMod val="95000"/>
                  <a:lumOff val="5000"/>
                </a:schemeClr>
              </a:solidFill>
              <a:round/>
            </a:ln>
            <a:effectLst/>
          </c:spPr>
          <c:marker>
            <c:symbol val="none"/>
          </c:marker>
          <c:cat>
            <c:strRef>
              <c:f>'Covid All Ages'!$B$1:$N$1</c:f>
              <c:strCache>
                <c:ptCount val="12"/>
                <c:pt idx="0">
                  <c:v>July</c:v>
                </c:pt>
                <c:pt idx="1">
                  <c:v>Aug</c:v>
                </c:pt>
                <c:pt idx="2">
                  <c:v>Sept</c:v>
                </c:pt>
                <c:pt idx="3">
                  <c:v>Oct</c:v>
                </c:pt>
                <c:pt idx="4">
                  <c:v>Nov</c:v>
                </c:pt>
                <c:pt idx="5">
                  <c:v>Dec</c:v>
                </c:pt>
                <c:pt idx="6">
                  <c:v>Jan</c:v>
                </c:pt>
                <c:pt idx="7">
                  <c:v>Feb</c:v>
                </c:pt>
                <c:pt idx="8">
                  <c:v>Mar</c:v>
                </c:pt>
                <c:pt idx="9">
                  <c:v>Apr</c:v>
                </c:pt>
                <c:pt idx="10">
                  <c:v>May</c:v>
                </c:pt>
                <c:pt idx="11">
                  <c:v>June</c:v>
                </c:pt>
              </c:strCache>
            </c:strRef>
          </c:cat>
          <c:val>
            <c:numRef>
              <c:f>'Covid All Ages'!$B$6:$N$6</c:f>
              <c:numCache>
                <c:formatCode>#,##0</c:formatCode>
                <c:ptCount val="12"/>
                <c:pt idx="0">
                  <c:v>16985</c:v>
                </c:pt>
                <c:pt idx="1">
                  <c:v>17436</c:v>
                </c:pt>
                <c:pt idx="2">
                  <c:v>17801</c:v>
                </c:pt>
                <c:pt idx="3">
                  <c:v>18465</c:v>
                </c:pt>
                <c:pt idx="4">
                  <c:v>16311</c:v>
                </c:pt>
                <c:pt idx="5">
                  <c:v>17140</c:v>
                </c:pt>
                <c:pt idx="6">
                  <c:v>18178</c:v>
                </c:pt>
                <c:pt idx="7">
                  <c:v>17579</c:v>
                </c:pt>
                <c:pt idx="8">
                  <c:v>16859</c:v>
                </c:pt>
                <c:pt idx="9">
                  <c:v>14136</c:v>
                </c:pt>
                <c:pt idx="10">
                  <c:v>15833</c:v>
                </c:pt>
                <c:pt idx="11">
                  <c:v>15875</c:v>
                </c:pt>
              </c:numCache>
            </c:numRef>
          </c:val>
          <c:smooth val="0"/>
          <c:extLst>
            <c:ext xmlns:c16="http://schemas.microsoft.com/office/drawing/2014/chart" uri="{C3380CC4-5D6E-409C-BE32-E72D297353CC}">
              <c16:uniqueId val="{00000004-5761-4697-A528-841499718F99}"/>
            </c:ext>
          </c:extLst>
        </c:ser>
        <c:dLbls>
          <c:showLegendKey val="0"/>
          <c:showVal val="0"/>
          <c:showCatName val="0"/>
          <c:showSerName val="0"/>
          <c:showPercent val="0"/>
          <c:showBubbleSize val="0"/>
        </c:dLbls>
        <c:smooth val="0"/>
        <c:axId val="897770288"/>
        <c:axId val="797874400"/>
      </c:lineChart>
      <c:catAx>
        <c:axId val="897770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797874400"/>
        <c:crosses val="autoZero"/>
        <c:auto val="1"/>
        <c:lblAlgn val="ctr"/>
        <c:lblOffset val="100"/>
        <c:noMultiLvlLbl val="0"/>
      </c:catAx>
      <c:valAx>
        <c:axId val="797874400"/>
        <c:scaling>
          <c:orientation val="minMax"/>
          <c:min val="6000"/>
        </c:scaling>
        <c:delete val="0"/>
        <c:axPos val="l"/>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sz="1100">
                    <a:solidFill>
                      <a:schemeClr val="tx1"/>
                    </a:solidFill>
                  </a:rPr>
                  <a:t>Involuntary </a:t>
                </a:r>
                <a:r>
                  <a:rPr lang="en-US" sz="1100" b="0" i="0" u="none" strike="noStrike" kern="1200" baseline="0">
                    <a:solidFill>
                      <a:schemeClr val="tx1"/>
                    </a:solidFill>
                    <a:latin typeface="+mn-lt"/>
                    <a:ea typeface="+mn-ea"/>
                    <a:cs typeface="+mn-cs"/>
                  </a:rPr>
                  <a:t>Exam</a:t>
                </a:r>
                <a:r>
                  <a:rPr lang="en-US" sz="1100">
                    <a:solidFill>
                      <a:schemeClr val="tx1"/>
                    </a:solidFill>
                  </a:rPr>
                  <a:t>s by Month</a:t>
                </a:r>
              </a:p>
            </c:rich>
          </c:tx>
          <c:layout>
            <c:manualLayout>
              <c:xMode val="edge"/>
              <c:yMode val="edge"/>
              <c:x val="1.1673209576538146E-2"/>
              <c:y val="0.22618292932389011"/>
            </c:manualLayout>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897770288"/>
        <c:crosses val="autoZero"/>
        <c:crossBetween val="between"/>
      </c:valAx>
    </c:plotArea>
    <c:legend>
      <c:legendPos val="b"/>
      <c:layout>
        <c:manualLayout>
          <c:xMode val="edge"/>
          <c:yMode val="edge"/>
          <c:x val="0.19195586807221163"/>
          <c:y val="0.76445388793698188"/>
          <c:w val="0.80173836875297599"/>
          <c:h val="4.028930103722487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0.73187</cdr:x>
      <cdr:y>0.49612</cdr:y>
    </cdr:from>
    <cdr:to>
      <cdr:x>0.95</cdr:x>
      <cdr:y>0.59141</cdr:y>
    </cdr:to>
    <cdr:sp macro="" textlink="">
      <cdr:nvSpPr>
        <cdr:cNvPr id="2" name="Text Box 2"/>
        <cdr:cNvSpPr txBox="1">
          <a:spLocks xmlns:a="http://schemas.openxmlformats.org/drawingml/2006/main" noChangeArrowheads="1"/>
        </cdr:cNvSpPr>
      </cdr:nvSpPr>
      <cdr:spPr bwMode="auto">
        <a:xfrm xmlns:a="http://schemas.openxmlformats.org/drawingml/2006/main">
          <a:off x="6255358" y="2297540"/>
          <a:ext cx="1864360" cy="441325"/>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spAutoFit/>
        </a:bodyPr>
        <a:lstStyle xmlns:a="http://schemas.openxmlformats.org/drawingml/2006/main"/>
        <a:p xmlns:a="http://schemas.openxmlformats.org/drawingml/2006/main">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Beginning of the </a:t>
          </a:r>
          <a:r>
            <a:rPr lang="en-US" sz="1100">
              <a:effectLst/>
              <a:latin typeface="Calibri" panose="020F0502020204030204" pitchFamily="34" charset="0"/>
              <a:ea typeface="+mn-ea"/>
              <a:cs typeface="Times New Roman" panose="02020603050405020304" pitchFamily="18" charset="0"/>
            </a:rPr>
            <a:t>pandemic</a:t>
          </a:r>
          <a:r>
            <a:rPr lang="en-US" sz="1100">
              <a:effectLst/>
              <a:latin typeface="Calibri" panose="020F0502020204030204" pitchFamily="34" charset="0"/>
              <a:ea typeface="Calibri" panose="020F0502020204030204" pitchFamily="34" charset="0"/>
              <a:cs typeface="Times New Roman" panose="02020603050405020304" pitchFamily="18" charset="0"/>
            </a:rPr>
            <a:t> (Spring</a:t>
          </a:r>
          <a:r>
            <a:rPr lang="en-US" sz="1100" baseline="0">
              <a:effectLst/>
              <a:latin typeface="Calibri" panose="020F0502020204030204" pitchFamily="34" charset="0"/>
              <a:ea typeface="Calibri" panose="020F0502020204030204" pitchFamily="34" charset="0"/>
              <a:cs typeface="Times New Roman" panose="02020603050405020304" pitchFamily="18" charset="0"/>
            </a:rPr>
            <a:t> </a:t>
          </a:r>
          <a:r>
            <a:rPr lang="en-US" sz="1100">
              <a:effectLst/>
              <a:latin typeface="Calibri" panose="020F0502020204030204" pitchFamily="34" charset="0"/>
              <a:ea typeface="Calibri" panose="020F0502020204030204" pitchFamily="34" charset="0"/>
              <a:cs typeface="Times New Roman" panose="02020603050405020304" pitchFamily="18" charset="0"/>
            </a:rPr>
            <a:t>2020)</a:t>
          </a:r>
        </a:p>
      </cdr:txBody>
    </cdr:sp>
  </cdr:relSizeAnchor>
  <cdr:relSizeAnchor xmlns:cdr="http://schemas.openxmlformats.org/drawingml/2006/chartDrawing">
    <cdr:from>
      <cdr:x>0.79424</cdr:x>
      <cdr:y>0.42495</cdr:y>
    </cdr:from>
    <cdr:to>
      <cdr:x>0.80935</cdr:x>
      <cdr:y>0.48504</cdr:y>
    </cdr:to>
    <cdr:sp macro="" textlink="">
      <cdr:nvSpPr>
        <cdr:cNvPr id="3" name="Arrow: Up 2"/>
        <cdr:cNvSpPr/>
      </cdr:nvSpPr>
      <cdr:spPr>
        <a:xfrm xmlns:a="http://schemas.openxmlformats.org/drawingml/2006/main">
          <a:off x="6788426" y="1967948"/>
          <a:ext cx="129209" cy="278296"/>
        </a:xfrm>
        <a:prstGeom xmlns:a="http://schemas.openxmlformats.org/drawingml/2006/main" prst="upArrow">
          <a:avLst/>
        </a:prstGeom>
        <a:solidFill xmlns:a="http://schemas.openxmlformats.org/drawingml/2006/main">
          <a:schemeClr val="bg1"/>
        </a:solidFill>
        <a:ln xmlns:a="http://schemas.openxmlformats.org/drawingml/2006/main">
          <a:solidFill>
            <a:schemeClr val="tx1"/>
          </a:solidFill>
        </a:ln>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6/6/2025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6/6/2025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6/6/2025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6/6/2025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6/6/2025</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6/6/2025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6/6/2025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6/6/2025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6/6/2025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6/6/2025</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6/6/2025</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6/6/2025</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myflfamilies.com/service-programs/samh/crisis-services/baker-act-forms.shtml" TargetMode="External"/><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myflfamilies.com/service-programs/samh/crisis-services/baker-act-forms.shtml"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myflfamilies.com/service-programs/samh/crisis-services/baker-act-forms.shtml"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myflfamilies.com/service-programs/samh/crisis-services/baker-act-forms.shtml"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myflfamilies.com/service-programs/samh/crisis-services/baker-act-forms.shtml"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4E160-9F67-4E2F-A3BF-BEF553178FDC}"/>
              </a:ext>
            </a:extLst>
          </p:cNvPr>
          <p:cNvSpPr>
            <a:spLocks noGrp="1"/>
          </p:cNvSpPr>
          <p:nvPr>
            <p:ph type="title"/>
          </p:nvPr>
        </p:nvSpPr>
        <p:spPr/>
        <p:txBody>
          <a:bodyPr/>
          <a:lstStyle/>
          <a:p>
            <a:r>
              <a:rPr lang="en-US" dirty="0"/>
              <a:t>Baker Act Reporting Center Overview</a:t>
            </a:r>
          </a:p>
        </p:txBody>
      </p:sp>
      <p:sp>
        <p:nvSpPr>
          <p:cNvPr id="3" name="Text Placeholder 2">
            <a:extLst>
              <a:ext uri="{FF2B5EF4-FFF2-40B4-BE49-F238E27FC236}">
                <a16:creationId xmlns:a16="http://schemas.microsoft.com/office/drawing/2014/main" id="{D805C7C0-9235-4403-8F54-D4D515C2A8AE}"/>
              </a:ext>
            </a:extLst>
          </p:cNvPr>
          <p:cNvSpPr>
            <a:spLocks noGrp="1"/>
          </p:cNvSpPr>
          <p:nvPr>
            <p:ph type="body" idx="1"/>
          </p:nvPr>
        </p:nvSpPr>
        <p:spPr>
          <a:xfrm>
            <a:off x="2165774" y="5020055"/>
            <a:ext cx="9052560" cy="1837945"/>
          </a:xfrm>
        </p:spPr>
        <p:txBody>
          <a:bodyPr>
            <a:normAutofit fontScale="70000" lnSpcReduction="20000"/>
          </a:bodyPr>
          <a:lstStyle/>
          <a:p>
            <a:pPr>
              <a:lnSpc>
                <a:spcPct val="120000"/>
              </a:lnSpc>
              <a:spcBef>
                <a:spcPts val="0"/>
              </a:spcBef>
              <a:spcAft>
                <a:spcPts val="400"/>
              </a:spcAft>
            </a:pPr>
            <a:r>
              <a:rPr lang="en-US" dirty="0"/>
              <a:t>Annette Christy, Ph.D. </a:t>
            </a:r>
          </a:p>
          <a:p>
            <a:pPr>
              <a:lnSpc>
                <a:spcPct val="120000"/>
              </a:lnSpc>
              <a:spcBef>
                <a:spcPts val="0"/>
              </a:spcBef>
              <a:spcAft>
                <a:spcPts val="100"/>
              </a:spcAft>
            </a:pPr>
            <a:r>
              <a:rPr lang="en-US" sz="1700" dirty="0"/>
              <a:t>Associate Professor</a:t>
            </a:r>
          </a:p>
          <a:p>
            <a:pPr>
              <a:lnSpc>
                <a:spcPct val="120000"/>
              </a:lnSpc>
              <a:spcBef>
                <a:spcPts val="0"/>
              </a:spcBef>
              <a:spcAft>
                <a:spcPts val="100"/>
              </a:spcAft>
            </a:pPr>
            <a:r>
              <a:rPr lang="en-US" sz="1700" dirty="0"/>
              <a:t>Director of the Baker Act Reporting Center (https://www.usf.edu/cbcs/baker-act/) </a:t>
            </a:r>
          </a:p>
          <a:p>
            <a:pPr>
              <a:lnSpc>
                <a:spcPct val="120000"/>
              </a:lnSpc>
              <a:spcBef>
                <a:spcPts val="0"/>
              </a:spcBef>
              <a:spcAft>
                <a:spcPts val="100"/>
              </a:spcAft>
            </a:pPr>
            <a:r>
              <a:rPr lang="en-US" sz="1700" dirty="0"/>
              <a:t>Department of Mental Health Law &amp; Policy</a:t>
            </a:r>
          </a:p>
          <a:p>
            <a:pPr>
              <a:lnSpc>
                <a:spcPct val="120000"/>
              </a:lnSpc>
              <a:spcBef>
                <a:spcPts val="0"/>
              </a:spcBef>
              <a:spcAft>
                <a:spcPts val="100"/>
              </a:spcAft>
            </a:pPr>
            <a:r>
              <a:rPr lang="en-US" sz="1700" dirty="0"/>
              <a:t>University of South Florida</a:t>
            </a:r>
          </a:p>
          <a:p>
            <a:pPr>
              <a:lnSpc>
                <a:spcPct val="120000"/>
              </a:lnSpc>
              <a:spcBef>
                <a:spcPts val="0"/>
              </a:spcBef>
              <a:spcAft>
                <a:spcPts val="100"/>
              </a:spcAft>
            </a:pPr>
            <a:r>
              <a:rPr lang="en-US" sz="1700" dirty="0"/>
              <a:t>achristy@usf.edu  </a:t>
            </a:r>
          </a:p>
          <a:p>
            <a:pPr>
              <a:lnSpc>
                <a:spcPct val="120000"/>
              </a:lnSpc>
              <a:spcBef>
                <a:spcPts val="0"/>
              </a:spcBef>
            </a:pPr>
            <a:endParaRPr lang="en-US" dirty="0"/>
          </a:p>
          <a:p>
            <a:pPr>
              <a:lnSpc>
                <a:spcPct val="120000"/>
              </a:lnSpc>
              <a:spcBef>
                <a:spcPts val="0"/>
              </a:spcBef>
            </a:pPr>
            <a:r>
              <a:rPr lang="en-US" dirty="0">
                <a:solidFill>
                  <a:schemeClr val="accent1">
                    <a:lumMod val="50000"/>
                  </a:schemeClr>
                </a:solidFill>
              </a:rPr>
              <a:t>Presented at the November 2021 Meeting of the Florida Commission on Mental Health and Substance Abuse                                                                                                                 </a:t>
            </a:r>
          </a:p>
        </p:txBody>
      </p:sp>
    </p:spTree>
    <p:extLst>
      <p:ext uri="{BB962C8B-B14F-4D97-AF65-F5344CB8AC3E}">
        <p14:creationId xmlns:p14="http://schemas.microsoft.com/office/powerpoint/2010/main" val="1534707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911187-4D4B-4698-ABB3-BF8B0262629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17805" y="185737"/>
            <a:ext cx="4478020" cy="6486525"/>
          </a:xfrm>
          <a:prstGeom prst="rect">
            <a:avLst/>
          </a:prstGeom>
        </p:spPr>
      </p:pic>
      <p:graphicFrame>
        <p:nvGraphicFramePr>
          <p:cNvPr id="3" name="Chart 2" descr="This bar chart shows the percentage for all ages, and those under 18, 18 to 24, 25 to 64 and 65 and older by type of initiator for involuntary exams.  The types of initiators are law enforcement, health professionals, and judges via ex-parte orders.  " title="Figure 2 bar chart showing the type of exam initiator for all ages and by age group for FY 19 20">
            <a:extLst>
              <a:ext uri="{FF2B5EF4-FFF2-40B4-BE49-F238E27FC236}">
                <a16:creationId xmlns:a16="http://schemas.microsoft.com/office/drawing/2014/main" id="{AFC8E27E-9E0F-4BD4-A8EC-07923E184A1D}"/>
              </a:ext>
            </a:extLst>
          </p:cNvPr>
          <p:cNvGraphicFramePr/>
          <p:nvPr>
            <p:extLst>
              <p:ext uri="{D42A27DB-BD31-4B8C-83A1-F6EECF244321}">
                <p14:modId xmlns:p14="http://schemas.microsoft.com/office/powerpoint/2010/main" val="1696606917"/>
              </p:ext>
            </p:extLst>
          </p:nvPr>
        </p:nvGraphicFramePr>
        <p:xfrm>
          <a:off x="5054282" y="1617345"/>
          <a:ext cx="6350635" cy="333756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A216658-4908-4165-AA21-39AC84696915}"/>
              </a:ext>
            </a:extLst>
          </p:cNvPr>
          <p:cNvSpPr txBox="1"/>
          <p:nvPr/>
        </p:nvSpPr>
        <p:spPr>
          <a:xfrm>
            <a:off x="6534150" y="1034534"/>
            <a:ext cx="6096000" cy="369332"/>
          </a:xfrm>
          <a:prstGeom prst="rect">
            <a:avLst/>
          </a:prstGeom>
          <a:noFill/>
        </p:spPr>
        <p:txBody>
          <a:bodyPr wrap="square">
            <a:spAutoFit/>
          </a:bodyPr>
          <a:lstStyle/>
          <a:p>
            <a:pPr marL="0" marR="0">
              <a:spcBef>
                <a:spcPts val="60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Initiation Type for FY19/20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18004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descr="This line figure has a line for each of five fiscal years starting with fiscal year 2015 2016.  The counts for each month run across the x axis, which allows for easy comparison of counts of involuntary exams for each month by year.  There is a marked and noticeable decrease of involuntary examinations in April 2020 that is associated with teh beginning of the pandemic." title="Figure 6b involuntary exam comparing months across years for all ages">
            <a:extLst>
              <a:ext uri="{FF2B5EF4-FFF2-40B4-BE49-F238E27FC236}">
                <a16:creationId xmlns:a16="http://schemas.microsoft.com/office/drawing/2014/main" id="{FF7AB5B3-3AD1-4426-89BA-EB4DFAEA57D2}"/>
              </a:ext>
            </a:extLst>
          </p:cNvPr>
          <p:cNvGraphicFramePr/>
          <p:nvPr>
            <p:extLst>
              <p:ext uri="{D42A27DB-BD31-4B8C-83A1-F6EECF244321}">
                <p14:modId xmlns:p14="http://schemas.microsoft.com/office/powerpoint/2010/main" val="1826600668"/>
              </p:ext>
            </p:extLst>
          </p:nvPr>
        </p:nvGraphicFramePr>
        <p:xfrm>
          <a:off x="1089025" y="1276349"/>
          <a:ext cx="8547100" cy="463105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0A52E43-6050-423E-B290-DCFB9AA82A3E}"/>
              </a:ext>
            </a:extLst>
          </p:cNvPr>
          <p:cNvSpPr txBox="1"/>
          <p:nvPr/>
        </p:nvSpPr>
        <p:spPr>
          <a:xfrm>
            <a:off x="1914525" y="630018"/>
            <a:ext cx="7105650" cy="369332"/>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rPr>
              <a:t>Involuntary Exams Comparing Months Across Years: </a:t>
            </a:r>
            <a:r>
              <a:rPr lang="en-US" sz="1800" b="1" dirty="0">
                <a:effectLst/>
                <a:latin typeface="Calibri" panose="020F0502020204030204" pitchFamily="34" charset="0"/>
                <a:ea typeface="Calibri" panose="020F0502020204030204" pitchFamily="34" charset="0"/>
              </a:rPr>
              <a:t>All Ages</a:t>
            </a:r>
            <a:endParaRPr lang="en-US" dirty="0"/>
          </a:p>
        </p:txBody>
      </p:sp>
    </p:spTree>
    <p:extLst>
      <p:ext uri="{BB962C8B-B14F-4D97-AF65-F5344CB8AC3E}">
        <p14:creationId xmlns:p14="http://schemas.microsoft.com/office/powerpoint/2010/main" val="2074627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0B74-16D6-448F-8BF3-EDC748900489}"/>
              </a:ext>
            </a:extLst>
          </p:cNvPr>
          <p:cNvSpPr>
            <a:spLocks noGrp="1"/>
          </p:cNvSpPr>
          <p:nvPr>
            <p:ph type="title"/>
          </p:nvPr>
        </p:nvSpPr>
        <p:spPr>
          <a:xfrm>
            <a:off x="1069848" y="484632"/>
            <a:ext cx="10058400" cy="1287018"/>
          </a:xfrm>
        </p:spPr>
        <p:txBody>
          <a:bodyPr>
            <a:normAutofit fontScale="90000"/>
          </a:bodyPr>
          <a:lstStyle/>
          <a:p>
            <a:r>
              <a:rPr lang="en-US" dirty="0"/>
              <a:t>Summary of Issues &amp; Considerations</a:t>
            </a:r>
            <a:br>
              <a:rPr lang="en-US" dirty="0"/>
            </a:br>
            <a:r>
              <a:rPr lang="en-US" dirty="0">
                <a:solidFill>
                  <a:schemeClr val="accent1">
                    <a:lumMod val="50000"/>
                  </a:schemeClr>
                </a:solidFill>
              </a:rPr>
              <a:t>Baker Act Data</a:t>
            </a:r>
          </a:p>
        </p:txBody>
      </p:sp>
      <p:sp>
        <p:nvSpPr>
          <p:cNvPr id="3" name="Content Placeholder 2">
            <a:extLst>
              <a:ext uri="{FF2B5EF4-FFF2-40B4-BE49-F238E27FC236}">
                <a16:creationId xmlns:a16="http://schemas.microsoft.com/office/drawing/2014/main" id="{5B066757-BAB1-42C4-93BE-297AB7E5F798}"/>
              </a:ext>
            </a:extLst>
          </p:cNvPr>
          <p:cNvSpPr>
            <a:spLocks noGrp="1"/>
          </p:cNvSpPr>
          <p:nvPr>
            <p:ph idx="1"/>
          </p:nvPr>
        </p:nvSpPr>
        <p:spPr>
          <a:xfrm>
            <a:off x="977569" y="2046694"/>
            <a:ext cx="10664952" cy="4251960"/>
          </a:xfrm>
        </p:spPr>
        <p:txBody>
          <a:bodyPr>
            <a:normAutofit fontScale="92500" lnSpcReduction="10000"/>
          </a:bodyPr>
          <a:lstStyle/>
          <a:p>
            <a:pPr>
              <a:spcAft>
                <a:spcPts val="900"/>
              </a:spcAft>
            </a:pPr>
            <a:r>
              <a:rPr lang="en-US" sz="2800" dirty="0"/>
              <a:t>Form revision</a:t>
            </a:r>
          </a:p>
          <a:p>
            <a:pPr lvl="1">
              <a:spcAft>
                <a:spcPts val="900"/>
              </a:spcAft>
            </a:pPr>
            <a:r>
              <a:rPr lang="en-US" sz="2400" dirty="0"/>
              <a:t>Avoid repetition of items</a:t>
            </a:r>
          </a:p>
          <a:p>
            <a:pPr lvl="1">
              <a:spcAft>
                <a:spcPts val="1600"/>
              </a:spcAft>
            </a:pPr>
            <a:r>
              <a:rPr lang="en-US" sz="2400" dirty="0"/>
              <a:t>Increase chances of complete &amp; accurate information</a:t>
            </a:r>
          </a:p>
          <a:p>
            <a:pPr>
              <a:spcBef>
                <a:spcPts val="600"/>
              </a:spcBef>
              <a:spcAft>
                <a:spcPts val="1600"/>
              </a:spcAft>
            </a:pPr>
            <a:r>
              <a:rPr lang="en-US" sz="2800" dirty="0"/>
              <a:t>Receipt of additional forms</a:t>
            </a:r>
          </a:p>
          <a:p>
            <a:pPr>
              <a:spcBef>
                <a:spcPts val="600"/>
              </a:spcBef>
              <a:spcAft>
                <a:spcPts val="1600"/>
              </a:spcAft>
            </a:pPr>
            <a:r>
              <a:rPr lang="en-US" sz="2800" dirty="0"/>
              <a:t>Form of reporting (report documents, dashboarding)</a:t>
            </a:r>
          </a:p>
          <a:p>
            <a:pPr>
              <a:spcBef>
                <a:spcPts val="600"/>
              </a:spcBef>
              <a:spcAft>
                <a:spcPts val="1200"/>
              </a:spcAft>
            </a:pPr>
            <a:r>
              <a:rPr lang="en-US" sz="2800" dirty="0"/>
              <a:t>Focus of analysis and reporting (including with collaborators)</a:t>
            </a:r>
          </a:p>
          <a:p>
            <a:pPr>
              <a:lnSpc>
                <a:spcPct val="110000"/>
              </a:lnSpc>
              <a:spcBef>
                <a:spcPts val="600"/>
              </a:spcBef>
              <a:spcAft>
                <a:spcPts val="1200"/>
              </a:spcAft>
            </a:pPr>
            <a:r>
              <a:rPr lang="en-US" sz="2800" dirty="0"/>
              <a:t>Collaborate with FL DOE on how our data relates to their Baker Act data reporting requirements</a:t>
            </a:r>
          </a:p>
          <a:p>
            <a:pPr marL="0" indent="0">
              <a:spcBef>
                <a:spcPts val="600"/>
              </a:spcBef>
              <a:spcAft>
                <a:spcPts val="1200"/>
              </a:spcAft>
              <a:buNone/>
            </a:pPr>
            <a:endParaRPr lang="en-US" sz="2800" dirty="0"/>
          </a:p>
          <a:p>
            <a:pPr marL="0" indent="0">
              <a:spcBef>
                <a:spcPts val="600"/>
              </a:spcBef>
              <a:spcAft>
                <a:spcPts val="600"/>
              </a:spcAft>
              <a:buNone/>
            </a:pPr>
            <a:endParaRPr lang="en-US" dirty="0"/>
          </a:p>
          <a:p>
            <a:pPr marL="0" indent="0">
              <a:buNone/>
            </a:pPr>
            <a:endParaRPr lang="en-US" dirty="0"/>
          </a:p>
        </p:txBody>
      </p:sp>
    </p:spTree>
    <p:extLst>
      <p:ext uri="{BB962C8B-B14F-4D97-AF65-F5344CB8AC3E}">
        <p14:creationId xmlns:p14="http://schemas.microsoft.com/office/powerpoint/2010/main" val="429984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0B74-16D6-448F-8BF3-EDC748900489}"/>
              </a:ext>
            </a:extLst>
          </p:cNvPr>
          <p:cNvSpPr>
            <a:spLocks noGrp="1"/>
          </p:cNvSpPr>
          <p:nvPr>
            <p:ph type="title"/>
          </p:nvPr>
        </p:nvSpPr>
        <p:spPr>
          <a:xfrm>
            <a:off x="1069848" y="484632"/>
            <a:ext cx="10058400" cy="1287018"/>
          </a:xfrm>
        </p:spPr>
        <p:txBody>
          <a:bodyPr>
            <a:normAutofit fontScale="90000"/>
          </a:bodyPr>
          <a:lstStyle/>
          <a:p>
            <a:r>
              <a:rPr lang="en-US" dirty="0"/>
              <a:t>Summary of Issues &amp; Considerations</a:t>
            </a:r>
            <a:br>
              <a:rPr lang="en-US" dirty="0"/>
            </a:br>
            <a:r>
              <a:rPr lang="en-US" dirty="0">
                <a:solidFill>
                  <a:schemeClr val="accent1">
                    <a:lumMod val="50000"/>
                  </a:schemeClr>
                </a:solidFill>
              </a:rPr>
              <a:t>Marchman Act Data</a:t>
            </a:r>
          </a:p>
        </p:txBody>
      </p:sp>
      <p:sp>
        <p:nvSpPr>
          <p:cNvPr id="3" name="Content Placeholder 2">
            <a:extLst>
              <a:ext uri="{FF2B5EF4-FFF2-40B4-BE49-F238E27FC236}">
                <a16:creationId xmlns:a16="http://schemas.microsoft.com/office/drawing/2014/main" id="{5B066757-BAB1-42C4-93BE-297AB7E5F798}"/>
              </a:ext>
            </a:extLst>
          </p:cNvPr>
          <p:cNvSpPr>
            <a:spLocks noGrp="1"/>
          </p:cNvSpPr>
          <p:nvPr>
            <p:ph idx="1"/>
          </p:nvPr>
        </p:nvSpPr>
        <p:spPr>
          <a:xfrm>
            <a:off x="977569" y="2046694"/>
            <a:ext cx="10664952" cy="4251960"/>
          </a:xfrm>
        </p:spPr>
        <p:txBody>
          <a:bodyPr>
            <a:normAutofit/>
          </a:bodyPr>
          <a:lstStyle/>
          <a:p>
            <a:pPr>
              <a:spcAft>
                <a:spcPts val="600"/>
              </a:spcAft>
            </a:pPr>
            <a:r>
              <a:rPr lang="en-US" sz="2200" dirty="0"/>
              <a:t>Developing a Marchman Act Data System is More Complex Than for Baker Act</a:t>
            </a:r>
          </a:p>
          <a:p>
            <a:pPr lvl="1">
              <a:spcAft>
                <a:spcPts val="1100"/>
              </a:spcAft>
            </a:pPr>
            <a:r>
              <a:rPr lang="en-US" sz="2200" dirty="0"/>
              <a:t>Two stage court process</a:t>
            </a:r>
          </a:p>
          <a:p>
            <a:pPr lvl="1">
              <a:spcAft>
                <a:spcPts val="1100"/>
              </a:spcAft>
            </a:pPr>
            <a:r>
              <a:rPr lang="en-US" sz="2200" dirty="0"/>
              <a:t>Protective custody in jail</a:t>
            </a:r>
          </a:p>
          <a:p>
            <a:pPr lvl="1">
              <a:spcAft>
                <a:spcPts val="1100"/>
              </a:spcAft>
            </a:pPr>
            <a:r>
              <a:rPr lang="en-US" sz="2200" dirty="0"/>
              <a:t>Brought to a substance abuse treatment facility/detox</a:t>
            </a:r>
          </a:p>
          <a:p>
            <a:pPr lvl="1">
              <a:spcAft>
                <a:spcPts val="1600"/>
              </a:spcAft>
            </a:pPr>
            <a:r>
              <a:rPr lang="en-US" sz="2200" dirty="0"/>
              <a:t>Brought to an Emergency Department</a:t>
            </a:r>
          </a:p>
          <a:p>
            <a:pPr>
              <a:spcAft>
                <a:spcPts val="600"/>
              </a:spcAft>
            </a:pPr>
            <a:r>
              <a:rPr lang="en-US" sz="2200" dirty="0"/>
              <a:t>Such a system is possible</a:t>
            </a:r>
          </a:p>
          <a:p>
            <a:pPr lvl="1">
              <a:spcAft>
                <a:spcPts val="1600"/>
              </a:spcAft>
            </a:pPr>
            <a:r>
              <a:rPr lang="en-US" sz="2200" dirty="0"/>
              <a:t>One idea is to develop it in stages</a:t>
            </a:r>
          </a:p>
          <a:p>
            <a:pPr marL="0" indent="0">
              <a:spcBef>
                <a:spcPts val="600"/>
              </a:spcBef>
              <a:spcAft>
                <a:spcPts val="1200"/>
              </a:spcAft>
              <a:buNone/>
            </a:pPr>
            <a:endParaRPr lang="en-US" sz="2800" dirty="0"/>
          </a:p>
          <a:p>
            <a:pPr marL="0" indent="0">
              <a:spcBef>
                <a:spcPts val="600"/>
              </a:spcBef>
              <a:spcAft>
                <a:spcPts val="600"/>
              </a:spcAft>
              <a:buNone/>
            </a:pPr>
            <a:endParaRPr lang="en-US" dirty="0"/>
          </a:p>
          <a:p>
            <a:pPr marL="0" indent="0">
              <a:buNone/>
            </a:pPr>
            <a:endParaRPr lang="en-US" dirty="0"/>
          </a:p>
        </p:txBody>
      </p:sp>
    </p:spTree>
    <p:extLst>
      <p:ext uri="{BB962C8B-B14F-4D97-AF65-F5344CB8AC3E}">
        <p14:creationId xmlns:p14="http://schemas.microsoft.com/office/powerpoint/2010/main" val="3414650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0171F-9DB2-435D-A828-D17B29C53668}"/>
              </a:ext>
            </a:extLst>
          </p:cNvPr>
          <p:cNvSpPr>
            <a:spLocks noGrp="1"/>
          </p:cNvSpPr>
          <p:nvPr>
            <p:ph type="ctrTitle"/>
          </p:nvPr>
        </p:nvSpPr>
        <p:spPr/>
        <p:txBody>
          <a:bodyPr/>
          <a:lstStyle/>
          <a:p>
            <a:pPr algn="ctr"/>
            <a:r>
              <a:rPr lang="en-US" dirty="0"/>
              <a:t>Questions?</a:t>
            </a:r>
          </a:p>
        </p:txBody>
      </p:sp>
    </p:spTree>
    <p:extLst>
      <p:ext uri="{BB962C8B-B14F-4D97-AF65-F5344CB8AC3E}">
        <p14:creationId xmlns:p14="http://schemas.microsoft.com/office/powerpoint/2010/main" val="3571320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5E6E-0936-4A8B-93BA-A8ACAE36C084}"/>
              </a:ext>
            </a:extLst>
          </p:cNvPr>
          <p:cNvSpPr>
            <a:spLocks noGrp="1"/>
          </p:cNvSpPr>
          <p:nvPr>
            <p:ph type="ctrTitle"/>
          </p:nvPr>
        </p:nvSpPr>
        <p:spPr>
          <a:xfrm>
            <a:off x="1069848" y="2292856"/>
            <a:ext cx="8667187" cy="1095059"/>
          </a:xfrm>
        </p:spPr>
        <p:txBody>
          <a:bodyPr>
            <a:normAutofit fontScale="90000"/>
          </a:bodyPr>
          <a:lstStyle/>
          <a:p>
            <a:pPr algn="l"/>
            <a:r>
              <a:rPr lang="en-US" sz="4800" dirty="0"/>
              <a:t>Commission on Mental Health and Substance Abuse Meeting</a:t>
            </a:r>
            <a:br>
              <a:rPr lang="en-US" sz="4800" dirty="0"/>
            </a:br>
            <a:br>
              <a:rPr lang="en-US" sz="4800" dirty="0"/>
            </a:br>
            <a:r>
              <a:rPr lang="en-US" sz="4800" dirty="0">
                <a:solidFill>
                  <a:schemeClr val="accent1">
                    <a:lumMod val="75000"/>
                  </a:schemeClr>
                </a:solidFill>
              </a:rPr>
              <a:t>November 17, 2021</a:t>
            </a:r>
          </a:p>
        </p:txBody>
      </p:sp>
      <p:pic>
        <p:nvPicPr>
          <p:cNvPr id="7" name="Picture 6">
            <a:extLst>
              <a:ext uri="{FF2B5EF4-FFF2-40B4-BE49-F238E27FC236}">
                <a16:creationId xmlns:a16="http://schemas.microsoft.com/office/drawing/2014/main" id="{002E5169-2064-4B28-8E8E-B4EB3546EA4E}"/>
              </a:ext>
            </a:extLst>
          </p:cNvPr>
          <p:cNvPicPr>
            <a:picLocks noChangeAspect="1"/>
          </p:cNvPicPr>
          <p:nvPr/>
        </p:nvPicPr>
        <p:blipFill>
          <a:blip r:embed="rId2"/>
          <a:stretch>
            <a:fillRect/>
          </a:stretch>
        </p:blipFill>
        <p:spPr>
          <a:xfrm>
            <a:off x="4026975" y="4621744"/>
            <a:ext cx="1997638" cy="1925216"/>
          </a:xfrm>
          <a:prstGeom prst="rect">
            <a:avLst/>
          </a:prstGeom>
        </p:spPr>
      </p:pic>
      <p:pic>
        <p:nvPicPr>
          <p:cNvPr id="1026" name="Picture 3" descr="U:\sh-osc\Press Share\Photos, Graphics, Special Projects and Reports\State Agency Logos\DCF LOGOS\DCF 2012 LOGO\UPDATED LOGOS\Circle\DCF_Logo_circ_CMYK.jpg">
            <a:extLst>
              <a:ext uri="{FF2B5EF4-FFF2-40B4-BE49-F238E27FC236}">
                <a16:creationId xmlns:a16="http://schemas.microsoft.com/office/drawing/2014/main" id="{1CBC4E61-4C14-4F2D-B52F-CDABAF3843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6524" y="4689481"/>
            <a:ext cx="1616575" cy="1637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998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F1DBA-6EAA-40F5-82B6-3A543F3E820F}"/>
              </a:ext>
            </a:extLst>
          </p:cNvPr>
          <p:cNvSpPr>
            <a:spLocks noGrp="1"/>
          </p:cNvSpPr>
          <p:nvPr>
            <p:ph type="title"/>
          </p:nvPr>
        </p:nvSpPr>
        <p:spPr/>
        <p:txBody>
          <a:bodyPr/>
          <a:lstStyle/>
          <a:p>
            <a:r>
              <a:rPr lang="en-US" dirty="0"/>
              <a:t>History</a:t>
            </a:r>
          </a:p>
        </p:txBody>
      </p:sp>
      <p:sp>
        <p:nvSpPr>
          <p:cNvPr id="4" name="Text Placeholder 3">
            <a:extLst>
              <a:ext uri="{FF2B5EF4-FFF2-40B4-BE49-F238E27FC236}">
                <a16:creationId xmlns:a16="http://schemas.microsoft.com/office/drawing/2014/main" id="{F04FB6EB-31F1-438C-BFC3-59057A55685E}"/>
              </a:ext>
            </a:extLst>
          </p:cNvPr>
          <p:cNvSpPr>
            <a:spLocks noGrp="1"/>
          </p:cNvSpPr>
          <p:nvPr>
            <p:ph type="body" sz="half" idx="2"/>
          </p:nvPr>
        </p:nvSpPr>
        <p:spPr>
          <a:xfrm>
            <a:off x="8549640" y="2423159"/>
            <a:ext cx="3200400" cy="3930015"/>
          </a:xfrm>
        </p:spPr>
        <p:txBody>
          <a:bodyPr>
            <a:normAutofit fontScale="92500"/>
          </a:bodyPr>
          <a:lstStyle/>
          <a:p>
            <a:pPr marL="285750" indent="-285750">
              <a:buFont typeface="Arial" panose="020B0604020202020204" pitchFamily="34" charset="0"/>
              <a:buChar char="•"/>
            </a:pPr>
            <a:r>
              <a:rPr lang="en-US" dirty="0"/>
              <a:t>Established in 1996 after a statutory change requiring submission of Baker Act initiation forms to AHCA</a:t>
            </a:r>
          </a:p>
          <a:p>
            <a:pPr marL="285750" indent="-285750">
              <a:buFont typeface="Arial" panose="020B0604020202020204" pitchFamily="34" charset="0"/>
              <a:buChar char="•"/>
            </a:pPr>
            <a:r>
              <a:rPr lang="en-US" dirty="0"/>
              <a:t>In 2012 statutory change led to DCF being the agency designated to receive the forms</a:t>
            </a:r>
          </a:p>
          <a:p>
            <a:pPr marL="285750" indent="-285750">
              <a:buFont typeface="Arial" panose="020B0604020202020204" pitchFamily="34" charset="0"/>
              <a:buChar char="•"/>
            </a:pPr>
            <a:r>
              <a:rPr lang="en-US" dirty="0"/>
              <a:t>Since 1996 the Baker Act Reporting Center at USF has received forms, entered data, and produce reports from those data</a:t>
            </a:r>
          </a:p>
          <a:p>
            <a:pPr marL="285750" indent="-285750">
              <a:buFont typeface="Arial" panose="020B0604020202020204" pitchFamily="34" charset="0"/>
              <a:buChar char="•"/>
            </a:pPr>
            <a:r>
              <a:rPr lang="en-US" dirty="0"/>
              <a:t>We have entered data for more than 3 million Baker Act exams</a:t>
            </a:r>
          </a:p>
          <a:p>
            <a:pPr marL="285750" indent="-285750">
              <a:buFont typeface="Arial" panose="020B0604020202020204" pitchFamily="34" charset="0"/>
              <a:buChar char="•"/>
            </a:pPr>
            <a:r>
              <a:rPr lang="en-US" dirty="0"/>
              <a:t>Note that only forms for involuntary exams are submitted.  Nothing is submitted to us for </a:t>
            </a:r>
            <a:r>
              <a:rPr lang="en-US"/>
              <a:t>voluntary exams</a:t>
            </a:r>
            <a:endParaRPr lang="en-US" dirty="0"/>
          </a:p>
          <a:p>
            <a:pPr marL="285750" indent="-285750">
              <a:buFont typeface="Arial" panose="020B0604020202020204" pitchFamily="34" charset="0"/>
              <a:buChar char="•"/>
            </a:pPr>
            <a:endParaRPr lang="en-US" dirty="0"/>
          </a:p>
        </p:txBody>
      </p:sp>
      <p:pic>
        <p:nvPicPr>
          <p:cNvPr id="14" name="Picture 13">
            <a:extLst>
              <a:ext uri="{FF2B5EF4-FFF2-40B4-BE49-F238E27FC236}">
                <a16:creationId xmlns:a16="http://schemas.microsoft.com/office/drawing/2014/main" id="{92E216FC-C6B1-4AEC-9D34-E688B6850ADF}"/>
              </a:ext>
            </a:extLst>
          </p:cNvPr>
          <p:cNvPicPr>
            <a:picLocks noChangeAspect="1"/>
          </p:cNvPicPr>
          <p:nvPr/>
        </p:nvPicPr>
        <p:blipFill>
          <a:blip r:embed="rId2"/>
          <a:stretch>
            <a:fillRect/>
          </a:stretch>
        </p:blipFill>
        <p:spPr>
          <a:xfrm>
            <a:off x="342439" y="542925"/>
            <a:ext cx="7835810" cy="4857749"/>
          </a:xfrm>
          <a:prstGeom prst="rect">
            <a:avLst/>
          </a:prstGeom>
        </p:spPr>
      </p:pic>
    </p:spTree>
    <p:extLst>
      <p:ext uri="{BB962C8B-B14F-4D97-AF65-F5344CB8AC3E}">
        <p14:creationId xmlns:p14="http://schemas.microsoft.com/office/powerpoint/2010/main" val="4289953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4AAF-877E-4000-ADD6-FF9C48C7156D}"/>
              </a:ext>
            </a:extLst>
          </p:cNvPr>
          <p:cNvSpPr>
            <a:spLocks noGrp="1"/>
          </p:cNvSpPr>
          <p:nvPr>
            <p:ph type="title"/>
          </p:nvPr>
        </p:nvSpPr>
        <p:spPr/>
        <p:txBody>
          <a:bodyPr/>
          <a:lstStyle/>
          <a:p>
            <a:r>
              <a:rPr lang="en-US" dirty="0"/>
              <a:t>3052a</a:t>
            </a:r>
          </a:p>
        </p:txBody>
      </p:sp>
      <p:pic>
        <p:nvPicPr>
          <p:cNvPr id="6" name="Content Placeholder 5">
            <a:extLst>
              <a:ext uri="{FF2B5EF4-FFF2-40B4-BE49-F238E27FC236}">
                <a16:creationId xmlns:a16="http://schemas.microsoft.com/office/drawing/2014/main" id="{BE16429A-55D2-4240-8A71-426211BACAFC}"/>
              </a:ext>
            </a:extLst>
          </p:cNvPr>
          <p:cNvPicPr>
            <a:picLocks noGrp="1" noChangeAspect="1"/>
          </p:cNvPicPr>
          <p:nvPr>
            <p:ph idx="1"/>
          </p:nvPr>
        </p:nvPicPr>
        <p:blipFill>
          <a:blip r:embed="rId2"/>
          <a:stretch>
            <a:fillRect/>
          </a:stretch>
        </p:blipFill>
        <p:spPr>
          <a:xfrm>
            <a:off x="375960" y="571501"/>
            <a:ext cx="7340217" cy="4667250"/>
          </a:xfrm>
        </p:spPr>
      </p:pic>
      <p:sp>
        <p:nvSpPr>
          <p:cNvPr id="4" name="Text Placeholder 3">
            <a:extLst>
              <a:ext uri="{FF2B5EF4-FFF2-40B4-BE49-F238E27FC236}">
                <a16:creationId xmlns:a16="http://schemas.microsoft.com/office/drawing/2014/main" id="{48155D42-4803-4794-AA2C-093F889821AF}"/>
              </a:ext>
            </a:extLst>
          </p:cNvPr>
          <p:cNvSpPr>
            <a:spLocks noGrp="1"/>
          </p:cNvSpPr>
          <p:nvPr>
            <p:ph type="body" sz="half" idx="2"/>
          </p:nvPr>
        </p:nvSpPr>
        <p:spPr/>
        <p:txBody>
          <a:bodyPr/>
          <a:lstStyle/>
          <a:p>
            <a:r>
              <a:rPr lang="en-US" dirty="0"/>
              <a:t>Form is contained in F.A.C. 65E-5</a:t>
            </a:r>
          </a:p>
          <a:p>
            <a:r>
              <a:rPr lang="en-US" dirty="0"/>
              <a:t>Partial view of form to the left</a:t>
            </a:r>
          </a:p>
          <a:p>
            <a:pPr>
              <a:spcBef>
                <a:spcPts val="1600"/>
              </a:spcBef>
            </a:pPr>
            <a:r>
              <a:rPr lang="en-US" dirty="0"/>
              <a:t>Forms available at:</a:t>
            </a:r>
          </a:p>
          <a:p>
            <a:pPr>
              <a:spcBef>
                <a:spcPts val="0"/>
              </a:spcBef>
            </a:pPr>
            <a:r>
              <a:rPr lang="en-US" sz="1400" dirty="0">
                <a:solidFill>
                  <a:schemeClr val="accent1">
                    <a:lumMod val="50000"/>
                  </a:schemeClr>
                </a:solidFill>
                <a:hlinkClick r:id="rId3">
                  <a:extLst>
                    <a:ext uri="{A12FA001-AC4F-418D-AE19-62706E023703}">
                      <ahyp:hlinkClr xmlns:ahyp="http://schemas.microsoft.com/office/drawing/2018/hyperlinkcolor" val="tx"/>
                    </a:ext>
                  </a:extLst>
                </a:hlinkClick>
              </a:rPr>
              <a:t>https://www.myflfamilies.com/service-programs/samh/crisis-services/baker-act-forms.shtml</a:t>
            </a:r>
            <a:endParaRPr lang="en-US" sz="1400" dirty="0">
              <a:solidFill>
                <a:schemeClr val="accent1">
                  <a:lumMod val="50000"/>
                </a:schemeClr>
              </a:solidFill>
            </a:endParaRPr>
          </a:p>
          <a:p>
            <a:pPr>
              <a:spcBef>
                <a:spcPts val="0"/>
              </a:spcBef>
            </a:pPr>
            <a:endParaRPr lang="en-US" sz="1400" dirty="0"/>
          </a:p>
          <a:p>
            <a:endParaRPr lang="en-US" dirty="0"/>
          </a:p>
        </p:txBody>
      </p:sp>
    </p:spTree>
    <p:extLst>
      <p:ext uri="{BB962C8B-B14F-4D97-AF65-F5344CB8AC3E}">
        <p14:creationId xmlns:p14="http://schemas.microsoft.com/office/powerpoint/2010/main" val="2359110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4AAF-877E-4000-ADD6-FF9C48C7156D}"/>
              </a:ext>
            </a:extLst>
          </p:cNvPr>
          <p:cNvSpPr>
            <a:spLocks noGrp="1"/>
          </p:cNvSpPr>
          <p:nvPr>
            <p:ph type="title"/>
          </p:nvPr>
        </p:nvSpPr>
        <p:spPr/>
        <p:txBody>
          <a:bodyPr/>
          <a:lstStyle/>
          <a:p>
            <a:r>
              <a:rPr lang="en-US" dirty="0"/>
              <a:t>3052B</a:t>
            </a:r>
          </a:p>
        </p:txBody>
      </p:sp>
      <p:sp>
        <p:nvSpPr>
          <p:cNvPr id="4" name="Text Placeholder 3">
            <a:extLst>
              <a:ext uri="{FF2B5EF4-FFF2-40B4-BE49-F238E27FC236}">
                <a16:creationId xmlns:a16="http://schemas.microsoft.com/office/drawing/2014/main" id="{48155D42-4803-4794-AA2C-093F889821AF}"/>
              </a:ext>
            </a:extLst>
          </p:cNvPr>
          <p:cNvSpPr>
            <a:spLocks noGrp="1"/>
          </p:cNvSpPr>
          <p:nvPr>
            <p:ph type="body" sz="half" idx="2"/>
          </p:nvPr>
        </p:nvSpPr>
        <p:spPr/>
        <p:txBody>
          <a:bodyPr/>
          <a:lstStyle/>
          <a:p>
            <a:r>
              <a:rPr lang="en-US" dirty="0"/>
              <a:t>Form is contained in F.A.C. 65E-5</a:t>
            </a:r>
          </a:p>
          <a:p>
            <a:r>
              <a:rPr lang="en-US" dirty="0"/>
              <a:t>Partial view of form to the left</a:t>
            </a:r>
          </a:p>
          <a:p>
            <a:pPr>
              <a:spcBef>
                <a:spcPts val="1600"/>
              </a:spcBef>
            </a:pPr>
            <a:r>
              <a:rPr lang="en-US" dirty="0"/>
              <a:t>Forms available at:</a:t>
            </a:r>
          </a:p>
          <a:p>
            <a:pPr>
              <a:spcBef>
                <a:spcPts val="0"/>
              </a:spcBef>
            </a:pPr>
            <a:r>
              <a:rPr lang="en-US" sz="1200" dirty="0">
                <a:solidFill>
                  <a:schemeClr val="accent1">
                    <a:lumMod val="50000"/>
                  </a:schemeClr>
                </a:solidFill>
                <a:hlinkClick r:id="rId2">
                  <a:extLst>
                    <a:ext uri="{A12FA001-AC4F-418D-AE19-62706E023703}">
                      <ahyp:hlinkClr xmlns:ahyp="http://schemas.microsoft.com/office/drawing/2018/hyperlinkcolor" val="tx"/>
                    </a:ext>
                  </a:extLst>
                </a:hlinkClick>
              </a:rPr>
              <a:t>https://www.myflfamilies.com/service-programs/samh/crisis-services/baker-act-forms.shtml</a:t>
            </a:r>
            <a:endParaRPr lang="en-US" sz="1200" dirty="0">
              <a:solidFill>
                <a:schemeClr val="accent1">
                  <a:lumMod val="50000"/>
                </a:schemeClr>
              </a:solidFill>
            </a:endParaRPr>
          </a:p>
          <a:p>
            <a:pPr>
              <a:spcBef>
                <a:spcPts val="0"/>
              </a:spcBef>
            </a:pPr>
            <a:endParaRPr lang="en-US" sz="1200" dirty="0"/>
          </a:p>
          <a:p>
            <a:endParaRPr lang="en-US" dirty="0"/>
          </a:p>
        </p:txBody>
      </p:sp>
      <p:pic>
        <p:nvPicPr>
          <p:cNvPr id="8" name="Content Placeholder 7">
            <a:extLst>
              <a:ext uri="{FF2B5EF4-FFF2-40B4-BE49-F238E27FC236}">
                <a16:creationId xmlns:a16="http://schemas.microsoft.com/office/drawing/2014/main" id="{EC2E75F1-9120-4475-9CC5-156A8AF5C4F5}"/>
              </a:ext>
            </a:extLst>
          </p:cNvPr>
          <p:cNvPicPr>
            <a:picLocks noGrp="1" noChangeAspect="1"/>
          </p:cNvPicPr>
          <p:nvPr>
            <p:ph idx="1"/>
          </p:nvPr>
        </p:nvPicPr>
        <p:blipFill>
          <a:blip r:embed="rId3"/>
          <a:stretch>
            <a:fillRect/>
          </a:stretch>
        </p:blipFill>
        <p:spPr>
          <a:xfrm>
            <a:off x="855517" y="523874"/>
            <a:ext cx="5532581" cy="5705475"/>
          </a:xfrm>
        </p:spPr>
      </p:pic>
    </p:spTree>
    <p:extLst>
      <p:ext uri="{BB962C8B-B14F-4D97-AF65-F5344CB8AC3E}">
        <p14:creationId xmlns:p14="http://schemas.microsoft.com/office/powerpoint/2010/main" val="1884639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4AAF-877E-4000-ADD6-FF9C48C7156D}"/>
              </a:ext>
            </a:extLst>
          </p:cNvPr>
          <p:cNvSpPr>
            <a:spLocks noGrp="1"/>
          </p:cNvSpPr>
          <p:nvPr>
            <p:ph type="title"/>
          </p:nvPr>
        </p:nvSpPr>
        <p:spPr/>
        <p:txBody>
          <a:bodyPr/>
          <a:lstStyle/>
          <a:p>
            <a:r>
              <a:rPr lang="en-US" dirty="0"/>
              <a:t>3001</a:t>
            </a:r>
          </a:p>
        </p:txBody>
      </p:sp>
      <p:sp>
        <p:nvSpPr>
          <p:cNvPr id="4" name="Text Placeholder 3">
            <a:extLst>
              <a:ext uri="{FF2B5EF4-FFF2-40B4-BE49-F238E27FC236}">
                <a16:creationId xmlns:a16="http://schemas.microsoft.com/office/drawing/2014/main" id="{48155D42-4803-4794-AA2C-093F889821AF}"/>
              </a:ext>
            </a:extLst>
          </p:cNvPr>
          <p:cNvSpPr>
            <a:spLocks noGrp="1"/>
          </p:cNvSpPr>
          <p:nvPr>
            <p:ph type="body" sz="half" idx="2"/>
          </p:nvPr>
        </p:nvSpPr>
        <p:spPr/>
        <p:txBody>
          <a:bodyPr/>
          <a:lstStyle/>
          <a:p>
            <a:r>
              <a:rPr lang="en-US" dirty="0"/>
              <a:t>Form is contained in F.A.C. 65E-5</a:t>
            </a:r>
          </a:p>
          <a:p>
            <a:r>
              <a:rPr lang="en-US" dirty="0"/>
              <a:t>Partial view of form to the left</a:t>
            </a:r>
          </a:p>
          <a:p>
            <a:pPr>
              <a:spcBef>
                <a:spcPts val="1600"/>
              </a:spcBef>
            </a:pPr>
            <a:r>
              <a:rPr lang="en-US" dirty="0"/>
              <a:t>Forms available at:</a:t>
            </a:r>
          </a:p>
          <a:p>
            <a:pPr>
              <a:spcBef>
                <a:spcPts val="0"/>
              </a:spcBef>
            </a:pPr>
            <a:r>
              <a:rPr lang="en-US" sz="1200" dirty="0">
                <a:solidFill>
                  <a:schemeClr val="accent1">
                    <a:lumMod val="50000"/>
                  </a:schemeClr>
                </a:solidFill>
                <a:hlinkClick r:id="rId2">
                  <a:extLst>
                    <a:ext uri="{A12FA001-AC4F-418D-AE19-62706E023703}">
                      <ahyp:hlinkClr xmlns:ahyp="http://schemas.microsoft.com/office/drawing/2018/hyperlinkcolor" val="tx"/>
                    </a:ext>
                  </a:extLst>
                </a:hlinkClick>
              </a:rPr>
              <a:t>https://www.myflfamilies.com/service-programs/samh/crisis-services/baker-act-forms.shtml</a:t>
            </a:r>
            <a:endParaRPr lang="en-US" sz="1200" dirty="0">
              <a:solidFill>
                <a:schemeClr val="accent1">
                  <a:lumMod val="50000"/>
                </a:schemeClr>
              </a:solidFill>
            </a:endParaRPr>
          </a:p>
          <a:p>
            <a:pPr>
              <a:spcBef>
                <a:spcPts val="0"/>
              </a:spcBef>
            </a:pPr>
            <a:endParaRPr lang="en-US" sz="1200" dirty="0"/>
          </a:p>
          <a:p>
            <a:endParaRPr lang="en-US" dirty="0"/>
          </a:p>
        </p:txBody>
      </p:sp>
      <p:pic>
        <p:nvPicPr>
          <p:cNvPr id="7" name="Content Placeholder 6">
            <a:extLst>
              <a:ext uri="{FF2B5EF4-FFF2-40B4-BE49-F238E27FC236}">
                <a16:creationId xmlns:a16="http://schemas.microsoft.com/office/drawing/2014/main" id="{9D48797F-716B-43C0-9137-3C5CAF2D24C3}"/>
              </a:ext>
            </a:extLst>
          </p:cNvPr>
          <p:cNvPicPr>
            <a:picLocks noGrp="1" noChangeAspect="1"/>
          </p:cNvPicPr>
          <p:nvPr>
            <p:ph idx="1"/>
          </p:nvPr>
        </p:nvPicPr>
        <p:blipFill>
          <a:blip r:embed="rId3"/>
          <a:stretch>
            <a:fillRect/>
          </a:stretch>
        </p:blipFill>
        <p:spPr>
          <a:xfrm>
            <a:off x="859659" y="542925"/>
            <a:ext cx="6149590" cy="5276850"/>
          </a:xfrm>
        </p:spPr>
      </p:pic>
    </p:spTree>
    <p:extLst>
      <p:ext uri="{BB962C8B-B14F-4D97-AF65-F5344CB8AC3E}">
        <p14:creationId xmlns:p14="http://schemas.microsoft.com/office/powerpoint/2010/main" val="4119455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4AAF-877E-4000-ADD6-FF9C48C7156D}"/>
              </a:ext>
            </a:extLst>
          </p:cNvPr>
          <p:cNvSpPr>
            <a:spLocks noGrp="1"/>
          </p:cNvSpPr>
          <p:nvPr>
            <p:ph type="title"/>
          </p:nvPr>
        </p:nvSpPr>
        <p:spPr/>
        <p:txBody>
          <a:bodyPr/>
          <a:lstStyle/>
          <a:p>
            <a:r>
              <a:rPr lang="en-US" dirty="0"/>
              <a:t>3118</a:t>
            </a:r>
          </a:p>
        </p:txBody>
      </p:sp>
      <p:sp>
        <p:nvSpPr>
          <p:cNvPr id="4" name="Text Placeholder 3">
            <a:extLst>
              <a:ext uri="{FF2B5EF4-FFF2-40B4-BE49-F238E27FC236}">
                <a16:creationId xmlns:a16="http://schemas.microsoft.com/office/drawing/2014/main" id="{48155D42-4803-4794-AA2C-093F889821AF}"/>
              </a:ext>
            </a:extLst>
          </p:cNvPr>
          <p:cNvSpPr>
            <a:spLocks noGrp="1"/>
          </p:cNvSpPr>
          <p:nvPr>
            <p:ph type="body" sz="half" idx="2"/>
          </p:nvPr>
        </p:nvSpPr>
        <p:spPr/>
        <p:txBody>
          <a:bodyPr/>
          <a:lstStyle/>
          <a:p>
            <a:r>
              <a:rPr lang="en-US" dirty="0"/>
              <a:t>Form is contained in F.A.C. 65E-5</a:t>
            </a:r>
          </a:p>
          <a:p>
            <a:r>
              <a:rPr lang="en-US" dirty="0"/>
              <a:t>Partial view of form to the left</a:t>
            </a:r>
          </a:p>
          <a:p>
            <a:pPr>
              <a:spcBef>
                <a:spcPts val="1600"/>
              </a:spcBef>
            </a:pPr>
            <a:r>
              <a:rPr lang="en-US" dirty="0"/>
              <a:t>Forms available at:</a:t>
            </a:r>
          </a:p>
          <a:p>
            <a:pPr>
              <a:spcBef>
                <a:spcPts val="0"/>
              </a:spcBef>
            </a:pPr>
            <a:r>
              <a:rPr lang="en-US" sz="1200" dirty="0"/>
              <a:t>https://www.myflfamilies.com/service-programs/samh/crisis-services/baker-act-forms.shtml</a:t>
            </a:r>
          </a:p>
          <a:p>
            <a:endParaRPr lang="en-US" dirty="0"/>
          </a:p>
        </p:txBody>
      </p:sp>
      <p:pic>
        <p:nvPicPr>
          <p:cNvPr id="8" name="Content Placeholder 7">
            <a:extLst>
              <a:ext uri="{FF2B5EF4-FFF2-40B4-BE49-F238E27FC236}">
                <a16:creationId xmlns:a16="http://schemas.microsoft.com/office/drawing/2014/main" id="{E4A6719E-1E44-4BFA-8D2B-4E737452AEBE}"/>
              </a:ext>
            </a:extLst>
          </p:cNvPr>
          <p:cNvPicPr>
            <a:picLocks noGrp="1" noChangeAspect="1"/>
          </p:cNvPicPr>
          <p:nvPr>
            <p:ph idx="1"/>
          </p:nvPr>
        </p:nvPicPr>
        <p:blipFill>
          <a:blip r:embed="rId2"/>
          <a:stretch>
            <a:fillRect/>
          </a:stretch>
        </p:blipFill>
        <p:spPr>
          <a:xfrm>
            <a:off x="799850" y="685800"/>
            <a:ext cx="6020050" cy="5315494"/>
          </a:xfrm>
        </p:spPr>
      </p:pic>
    </p:spTree>
    <p:extLst>
      <p:ext uri="{BB962C8B-B14F-4D97-AF65-F5344CB8AC3E}">
        <p14:creationId xmlns:p14="http://schemas.microsoft.com/office/powerpoint/2010/main" val="2581927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4AAF-877E-4000-ADD6-FF9C48C7156D}"/>
              </a:ext>
            </a:extLst>
          </p:cNvPr>
          <p:cNvSpPr>
            <a:spLocks noGrp="1"/>
          </p:cNvSpPr>
          <p:nvPr>
            <p:ph type="title"/>
          </p:nvPr>
        </p:nvSpPr>
        <p:spPr>
          <a:xfrm>
            <a:off x="8549639" y="685800"/>
            <a:ext cx="3499485" cy="1737360"/>
          </a:xfrm>
        </p:spPr>
        <p:txBody>
          <a:bodyPr/>
          <a:lstStyle/>
          <a:p>
            <a:r>
              <a:rPr lang="en-US" dirty="0"/>
              <a:t>Form Of Interest </a:t>
            </a:r>
            <a:br>
              <a:rPr lang="en-US" dirty="0"/>
            </a:br>
            <a:r>
              <a:rPr lang="en-US" dirty="0"/>
              <a:t>3100</a:t>
            </a:r>
          </a:p>
        </p:txBody>
      </p:sp>
      <p:sp>
        <p:nvSpPr>
          <p:cNvPr id="4" name="Text Placeholder 3">
            <a:extLst>
              <a:ext uri="{FF2B5EF4-FFF2-40B4-BE49-F238E27FC236}">
                <a16:creationId xmlns:a16="http://schemas.microsoft.com/office/drawing/2014/main" id="{48155D42-4803-4794-AA2C-093F889821AF}"/>
              </a:ext>
            </a:extLst>
          </p:cNvPr>
          <p:cNvSpPr>
            <a:spLocks noGrp="1"/>
          </p:cNvSpPr>
          <p:nvPr>
            <p:ph type="body" sz="half" idx="2"/>
          </p:nvPr>
        </p:nvSpPr>
        <p:spPr/>
        <p:txBody>
          <a:bodyPr/>
          <a:lstStyle/>
          <a:p>
            <a:r>
              <a:rPr lang="en-US" dirty="0"/>
              <a:t>Form is contained in F.A.C. 65E-5</a:t>
            </a:r>
          </a:p>
          <a:p>
            <a:r>
              <a:rPr lang="en-US" dirty="0"/>
              <a:t>Partial view of form to the left</a:t>
            </a:r>
          </a:p>
          <a:p>
            <a:pPr>
              <a:spcBef>
                <a:spcPts val="1600"/>
              </a:spcBef>
            </a:pPr>
            <a:r>
              <a:rPr lang="en-US" dirty="0"/>
              <a:t>Forms available at:</a:t>
            </a:r>
          </a:p>
          <a:p>
            <a:pPr>
              <a:spcBef>
                <a:spcPts val="0"/>
              </a:spcBef>
            </a:pPr>
            <a:r>
              <a:rPr lang="en-US" sz="1200" dirty="0">
                <a:solidFill>
                  <a:schemeClr val="accent1">
                    <a:lumMod val="50000"/>
                  </a:schemeClr>
                </a:solidFill>
                <a:hlinkClick r:id="rId2">
                  <a:extLst>
                    <a:ext uri="{A12FA001-AC4F-418D-AE19-62706E023703}">
                      <ahyp:hlinkClr xmlns:ahyp="http://schemas.microsoft.com/office/drawing/2018/hyperlinkcolor" val="tx"/>
                    </a:ext>
                  </a:extLst>
                </a:hlinkClick>
              </a:rPr>
              <a:t>https://www.myflfamilies.com/service-programs/samh/crisis-services/baker-act-forms.shtml</a:t>
            </a:r>
            <a:endParaRPr lang="en-US" sz="1200" dirty="0">
              <a:solidFill>
                <a:schemeClr val="accent1">
                  <a:lumMod val="50000"/>
                </a:schemeClr>
              </a:solidFill>
            </a:endParaRPr>
          </a:p>
          <a:p>
            <a:pPr>
              <a:spcBef>
                <a:spcPts val="0"/>
              </a:spcBef>
            </a:pPr>
            <a:endParaRPr lang="en-US" sz="1200" dirty="0"/>
          </a:p>
          <a:p>
            <a:endParaRPr lang="en-US" dirty="0"/>
          </a:p>
        </p:txBody>
      </p:sp>
      <p:pic>
        <p:nvPicPr>
          <p:cNvPr id="12" name="Content Placeholder 11">
            <a:extLst>
              <a:ext uri="{FF2B5EF4-FFF2-40B4-BE49-F238E27FC236}">
                <a16:creationId xmlns:a16="http://schemas.microsoft.com/office/drawing/2014/main" id="{C9EDB172-5E2F-40F4-B96A-3CFD3E6709AC}"/>
              </a:ext>
            </a:extLst>
          </p:cNvPr>
          <p:cNvPicPr>
            <a:picLocks noGrp="1" noChangeAspect="1"/>
          </p:cNvPicPr>
          <p:nvPr>
            <p:ph idx="1"/>
          </p:nvPr>
        </p:nvPicPr>
        <p:blipFill>
          <a:blip r:embed="rId3"/>
          <a:stretch>
            <a:fillRect/>
          </a:stretch>
        </p:blipFill>
        <p:spPr>
          <a:xfrm>
            <a:off x="1314451" y="168505"/>
            <a:ext cx="5910686" cy="6213245"/>
          </a:xfrm>
        </p:spPr>
      </p:pic>
    </p:spTree>
    <p:extLst>
      <p:ext uri="{BB962C8B-B14F-4D97-AF65-F5344CB8AC3E}">
        <p14:creationId xmlns:p14="http://schemas.microsoft.com/office/powerpoint/2010/main" val="3885184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4AAF-877E-4000-ADD6-FF9C48C7156D}"/>
              </a:ext>
            </a:extLst>
          </p:cNvPr>
          <p:cNvSpPr>
            <a:spLocks noGrp="1"/>
          </p:cNvSpPr>
          <p:nvPr>
            <p:ph type="title"/>
          </p:nvPr>
        </p:nvSpPr>
        <p:spPr/>
        <p:txBody>
          <a:bodyPr/>
          <a:lstStyle/>
          <a:p>
            <a:r>
              <a:rPr lang="en-US" dirty="0"/>
              <a:t>3100 Page 2</a:t>
            </a:r>
          </a:p>
        </p:txBody>
      </p:sp>
      <p:sp>
        <p:nvSpPr>
          <p:cNvPr id="4" name="Text Placeholder 3">
            <a:extLst>
              <a:ext uri="{FF2B5EF4-FFF2-40B4-BE49-F238E27FC236}">
                <a16:creationId xmlns:a16="http://schemas.microsoft.com/office/drawing/2014/main" id="{48155D42-4803-4794-AA2C-093F889821AF}"/>
              </a:ext>
            </a:extLst>
          </p:cNvPr>
          <p:cNvSpPr>
            <a:spLocks noGrp="1"/>
          </p:cNvSpPr>
          <p:nvPr>
            <p:ph type="body" sz="half" idx="2"/>
          </p:nvPr>
        </p:nvSpPr>
        <p:spPr/>
        <p:txBody>
          <a:bodyPr/>
          <a:lstStyle/>
          <a:p>
            <a:r>
              <a:rPr lang="en-US" dirty="0"/>
              <a:t>Form is contained in F.A.C. 65E-5</a:t>
            </a:r>
          </a:p>
          <a:p>
            <a:r>
              <a:rPr lang="en-US" dirty="0"/>
              <a:t>Partial view of form to the left</a:t>
            </a:r>
          </a:p>
          <a:p>
            <a:pPr>
              <a:spcBef>
                <a:spcPts val="1600"/>
              </a:spcBef>
            </a:pPr>
            <a:r>
              <a:rPr lang="en-US" dirty="0"/>
              <a:t>Forms available at:</a:t>
            </a:r>
          </a:p>
          <a:p>
            <a:pPr>
              <a:spcBef>
                <a:spcPts val="0"/>
              </a:spcBef>
            </a:pPr>
            <a:r>
              <a:rPr lang="en-US" sz="1200" dirty="0">
                <a:solidFill>
                  <a:schemeClr val="accent1">
                    <a:lumMod val="50000"/>
                  </a:schemeClr>
                </a:solidFill>
                <a:hlinkClick r:id="rId2">
                  <a:extLst>
                    <a:ext uri="{A12FA001-AC4F-418D-AE19-62706E023703}">
                      <ahyp:hlinkClr xmlns:ahyp="http://schemas.microsoft.com/office/drawing/2018/hyperlinkcolor" val="tx"/>
                    </a:ext>
                  </a:extLst>
                </a:hlinkClick>
              </a:rPr>
              <a:t>https://www.myflfamilies.com/service-programs/samh/crisis-services/baker-act-forms.shtml</a:t>
            </a:r>
            <a:endParaRPr lang="en-US" sz="1200" dirty="0">
              <a:solidFill>
                <a:schemeClr val="accent1">
                  <a:lumMod val="50000"/>
                </a:schemeClr>
              </a:solidFill>
            </a:endParaRPr>
          </a:p>
          <a:p>
            <a:pPr>
              <a:spcBef>
                <a:spcPts val="0"/>
              </a:spcBef>
            </a:pPr>
            <a:endParaRPr lang="en-US" sz="1200" dirty="0"/>
          </a:p>
          <a:p>
            <a:endParaRPr lang="en-US" dirty="0"/>
          </a:p>
        </p:txBody>
      </p:sp>
      <p:pic>
        <p:nvPicPr>
          <p:cNvPr id="7" name="Content Placeholder 6">
            <a:extLst>
              <a:ext uri="{FF2B5EF4-FFF2-40B4-BE49-F238E27FC236}">
                <a16:creationId xmlns:a16="http://schemas.microsoft.com/office/drawing/2014/main" id="{952B5B7D-DDD7-4820-8CF8-159C34301934}"/>
              </a:ext>
            </a:extLst>
          </p:cNvPr>
          <p:cNvPicPr>
            <a:picLocks noGrp="1" noChangeAspect="1"/>
          </p:cNvPicPr>
          <p:nvPr>
            <p:ph idx="1"/>
          </p:nvPr>
        </p:nvPicPr>
        <p:blipFill>
          <a:blip r:embed="rId3"/>
          <a:stretch>
            <a:fillRect/>
          </a:stretch>
        </p:blipFill>
        <p:spPr>
          <a:xfrm>
            <a:off x="1301157" y="675339"/>
            <a:ext cx="5309193" cy="5670079"/>
          </a:xfrm>
        </p:spPr>
      </p:pic>
    </p:spTree>
    <p:extLst>
      <p:ext uri="{BB962C8B-B14F-4D97-AF65-F5344CB8AC3E}">
        <p14:creationId xmlns:p14="http://schemas.microsoft.com/office/powerpoint/2010/main" val="126002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3ED434-4D99-47DE-B94A-9A462A4787BD}"/>
              </a:ext>
            </a:extLst>
          </p:cNvPr>
          <p:cNvPicPr>
            <a:picLocks noChangeAspect="1"/>
          </p:cNvPicPr>
          <p:nvPr/>
        </p:nvPicPr>
        <p:blipFill>
          <a:blip r:embed="rId2"/>
          <a:stretch>
            <a:fillRect/>
          </a:stretch>
        </p:blipFill>
        <p:spPr>
          <a:xfrm>
            <a:off x="385482" y="204360"/>
            <a:ext cx="2647690" cy="4024740"/>
          </a:xfrm>
          <a:prstGeom prst="rect">
            <a:avLst/>
          </a:prstGeom>
        </p:spPr>
      </p:pic>
      <p:pic>
        <p:nvPicPr>
          <p:cNvPr id="5" name="Picture 4">
            <a:extLst>
              <a:ext uri="{FF2B5EF4-FFF2-40B4-BE49-F238E27FC236}">
                <a16:creationId xmlns:a16="http://schemas.microsoft.com/office/drawing/2014/main" id="{4BB0572A-8390-452D-96BE-711A2F8C1069}"/>
              </a:ext>
            </a:extLst>
          </p:cNvPr>
          <p:cNvPicPr>
            <a:picLocks noChangeAspect="1"/>
          </p:cNvPicPr>
          <p:nvPr/>
        </p:nvPicPr>
        <p:blipFill>
          <a:blip r:embed="rId3"/>
          <a:stretch>
            <a:fillRect/>
          </a:stretch>
        </p:blipFill>
        <p:spPr>
          <a:xfrm>
            <a:off x="2338082" y="2216730"/>
            <a:ext cx="2569915" cy="3700902"/>
          </a:xfrm>
          <a:prstGeom prst="rect">
            <a:avLst/>
          </a:prstGeom>
        </p:spPr>
      </p:pic>
      <p:pic>
        <p:nvPicPr>
          <p:cNvPr id="7" name="Picture 6">
            <a:extLst>
              <a:ext uri="{FF2B5EF4-FFF2-40B4-BE49-F238E27FC236}">
                <a16:creationId xmlns:a16="http://schemas.microsoft.com/office/drawing/2014/main" id="{82D579C6-AB87-4503-A1C6-6EAE2C2637BC}"/>
              </a:ext>
            </a:extLst>
          </p:cNvPr>
          <p:cNvPicPr>
            <a:picLocks noChangeAspect="1"/>
          </p:cNvPicPr>
          <p:nvPr/>
        </p:nvPicPr>
        <p:blipFill>
          <a:blip r:embed="rId4"/>
          <a:stretch>
            <a:fillRect/>
          </a:stretch>
        </p:blipFill>
        <p:spPr>
          <a:xfrm>
            <a:off x="4859018" y="363959"/>
            <a:ext cx="2424987" cy="3705542"/>
          </a:xfrm>
          <a:prstGeom prst="rect">
            <a:avLst/>
          </a:prstGeom>
        </p:spPr>
      </p:pic>
      <p:pic>
        <p:nvPicPr>
          <p:cNvPr id="9" name="Picture 8">
            <a:extLst>
              <a:ext uri="{FF2B5EF4-FFF2-40B4-BE49-F238E27FC236}">
                <a16:creationId xmlns:a16="http://schemas.microsoft.com/office/drawing/2014/main" id="{098F5153-4AE4-476A-8E23-0BE69EE7ED17}"/>
              </a:ext>
            </a:extLst>
          </p:cNvPr>
          <p:cNvPicPr>
            <a:picLocks noChangeAspect="1"/>
          </p:cNvPicPr>
          <p:nvPr/>
        </p:nvPicPr>
        <p:blipFill>
          <a:blip r:embed="rId5"/>
          <a:stretch>
            <a:fillRect/>
          </a:stretch>
        </p:blipFill>
        <p:spPr>
          <a:xfrm>
            <a:off x="6733843" y="3061815"/>
            <a:ext cx="2538565" cy="3043710"/>
          </a:xfrm>
          <a:prstGeom prst="rect">
            <a:avLst/>
          </a:prstGeom>
        </p:spPr>
      </p:pic>
      <p:pic>
        <p:nvPicPr>
          <p:cNvPr id="11" name="Picture 10">
            <a:extLst>
              <a:ext uri="{FF2B5EF4-FFF2-40B4-BE49-F238E27FC236}">
                <a16:creationId xmlns:a16="http://schemas.microsoft.com/office/drawing/2014/main" id="{2F451A88-FFC7-4A0B-A7A7-C14757FFF811}"/>
              </a:ext>
            </a:extLst>
          </p:cNvPr>
          <p:cNvPicPr>
            <a:picLocks noChangeAspect="1"/>
          </p:cNvPicPr>
          <p:nvPr/>
        </p:nvPicPr>
        <p:blipFill>
          <a:blip r:embed="rId6"/>
          <a:stretch>
            <a:fillRect/>
          </a:stretch>
        </p:blipFill>
        <p:spPr>
          <a:xfrm>
            <a:off x="8691986" y="828676"/>
            <a:ext cx="3033141" cy="3600450"/>
          </a:xfrm>
          <a:prstGeom prst="rect">
            <a:avLst/>
          </a:prstGeom>
        </p:spPr>
      </p:pic>
    </p:spTree>
    <p:extLst>
      <p:ext uri="{BB962C8B-B14F-4D97-AF65-F5344CB8AC3E}">
        <p14:creationId xmlns:p14="http://schemas.microsoft.com/office/powerpoint/2010/main" val="3752605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185</TotalTime>
  <Words>562</Words>
  <Application>Microsoft Office PowerPoint</Application>
  <PresentationFormat>Widescreen</PresentationFormat>
  <Paragraphs>70</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Rockwell</vt:lpstr>
      <vt:lpstr>Rockwell Condensed</vt:lpstr>
      <vt:lpstr>Wingdings</vt:lpstr>
      <vt:lpstr>Wood Type</vt:lpstr>
      <vt:lpstr>Baker Act Reporting Center Overview</vt:lpstr>
      <vt:lpstr>History</vt:lpstr>
      <vt:lpstr>3052a</vt:lpstr>
      <vt:lpstr>3052B</vt:lpstr>
      <vt:lpstr>3001</vt:lpstr>
      <vt:lpstr>3118</vt:lpstr>
      <vt:lpstr>Form Of Interest  3100</vt:lpstr>
      <vt:lpstr>3100 Page 2</vt:lpstr>
      <vt:lpstr>PowerPoint Presentation</vt:lpstr>
      <vt:lpstr>PowerPoint Presentation</vt:lpstr>
      <vt:lpstr>PowerPoint Presentation</vt:lpstr>
      <vt:lpstr>Summary of Issues &amp; Considerations Baker Act Data</vt:lpstr>
      <vt:lpstr>Summary of Issues &amp; Considerations Marchman Act Data</vt:lpstr>
      <vt:lpstr>Questions?</vt:lpstr>
      <vt:lpstr>Commission on Mental Health and Substance Abuse Meeting  November 17,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 on Mental Health and Substance Abuse - Baker Act Reporting Center Overview (November 17 2021)</dc:title>
  <dc:creator>Christy, Annette</dc:creator>
  <cp:lastModifiedBy>VanDyke, Misty N</cp:lastModifiedBy>
  <cp:revision>15</cp:revision>
  <dcterms:created xsi:type="dcterms:W3CDTF">2021-01-20T12:23:36Z</dcterms:created>
  <dcterms:modified xsi:type="dcterms:W3CDTF">2025-06-06T20:12:21Z</dcterms:modified>
</cp:coreProperties>
</file>