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9" r:id="rId3"/>
    <p:sldId id="280" r:id="rId4"/>
    <p:sldId id="281" r:id="rId5"/>
    <p:sldId id="294" r:id="rId6"/>
    <p:sldId id="296" r:id="rId7"/>
    <p:sldId id="297" r:id="rId8"/>
    <p:sldId id="282" r:id="rId9"/>
    <p:sldId id="291" r:id="rId10"/>
    <p:sldId id="284" r:id="rId11"/>
    <p:sldId id="298" r:id="rId12"/>
    <p:sldId id="290" r:id="rId13"/>
    <p:sldId id="271" r:id="rId14"/>
    <p:sldId id="29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4AD"/>
    <a:srgbClr val="1B61C7"/>
    <a:srgbClr val="3050D8"/>
    <a:srgbClr val="192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45E35B-ADF5-46F8-A287-A358883F6DBA}" v="4" dt="2022-08-21T12:45:23.4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20" autoAdjust="0"/>
  </p:normalViewPr>
  <p:slideViewPr>
    <p:cSldViewPr snapToGrid="0">
      <p:cViewPr varScale="1">
        <p:scale>
          <a:sx n="121" d="100"/>
          <a:sy n="121" d="100"/>
        </p:scale>
        <p:origin x="39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dayspringvillage.org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B2E911EF-80F5-4781-A4DF-44EFAF242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B0A2A734-17E4-44D5-9630-D54D6AF74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11">
            <a:extLst>
              <a:ext uri="{FF2B5EF4-FFF2-40B4-BE49-F238E27FC236}">
                <a16:creationId xmlns:a16="http://schemas.microsoft.com/office/drawing/2014/main" id="{EFFB5C33-24B2-4764-BDBD-4C10A21DB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8808" y="0"/>
            <a:ext cx="34031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3" name="Picture 13">
            <a:extLst>
              <a:ext uri="{FF2B5EF4-FFF2-40B4-BE49-F238E27FC236}">
                <a16:creationId xmlns:a16="http://schemas.microsoft.com/office/drawing/2014/main" id="{FEB601E2-EFED-4313-BEE4-9E27B94FC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2"/>
            <a:ext cx="9110541" cy="246557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1425DB5A-CEE1-4EE1-8C4A-689E49D35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9110542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0510" y="2733709"/>
            <a:ext cx="7657792" cy="1373070"/>
          </a:xfrm>
        </p:spPr>
        <p:txBody>
          <a:bodyPr>
            <a:normAutofit/>
          </a:bodyPr>
          <a:lstStyle/>
          <a:p>
            <a:r>
              <a:rPr lang="en-US" sz="4600" dirty="0">
                <a:solidFill>
                  <a:srgbClr val="FFFFFF"/>
                </a:solidFill>
              </a:rPr>
              <a:t>Dayspring Village</a:t>
            </a:r>
            <a:br>
              <a:rPr lang="en-US" sz="4600" dirty="0">
                <a:solidFill>
                  <a:srgbClr val="FFFFFF"/>
                </a:solidFill>
              </a:rPr>
            </a:br>
            <a:r>
              <a:rPr lang="en-US" sz="4600" dirty="0">
                <a:solidFill>
                  <a:srgbClr val="FFFFFF"/>
                </a:solidFill>
              </a:rPr>
              <a:t>Forensic Mental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4149" y="4394039"/>
            <a:ext cx="7304152" cy="1117687"/>
          </a:xfrm>
        </p:spPr>
        <p:txBody>
          <a:bodyPr>
            <a:normAutofit/>
          </a:bodyPr>
          <a:lstStyle/>
          <a:p>
            <a:r>
              <a:rPr lang="en-US" sz="2000" dirty="0"/>
              <a:t>Douglas Adkins, Dayspring Village</a:t>
            </a:r>
          </a:p>
          <a:p>
            <a:r>
              <a:rPr lang="en-US" sz="2000" dirty="0"/>
              <a:t>August </a:t>
            </a:r>
            <a:r>
              <a:rPr lang="en-US" dirty="0"/>
              <a:t>24</a:t>
            </a:r>
            <a:r>
              <a:rPr lang="en-US" sz="2000" dirty="0"/>
              <a:t>, 2022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3534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F52D1-F977-4978-9BDC-1D3C026C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– blended methodology </a:t>
            </a:r>
          </a:p>
        </p:txBody>
      </p:sp>
      <p:pic>
        <p:nvPicPr>
          <p:cNvPr id="6" name="Content Placeholder 5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7B4BBFA2-DBF9-404C-AEFD-8E028FD58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300" y="2561139"/>
            <a:ext cx="5608638" cy="315018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15F96-2B05-483A-86C4-35B260652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6591" y="2336872"/>
            <a:ext cx="3913809" cy="3599317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dirty="0"/>
              <a:t>The base is the LSF funding – monthly amount</a:t>
            </a:r>
          </a:p>
          <a:p>
            <a:pPr marL="342900" indent="-342900">
              <a:buAutoNum type="arabicPeriod"/>
            </a:pPr>
            <a:r>
              <a:rPr lang="en-US" dirty="0"/>
              <a:t>The social security benefits when restored help meet the program needs.</a:t>
            </a:r>
          </a:p>
          <a:p>
            <a:pPr marL="342900" indent="-342900">
              <a:buAutoNum type="arabicPeriod"/>
            </a:pPr>
            <a:r>
              <a:rPr lang="en-US" dirty="0"/>
              <a:t>Optional State Supplementation will provide the resident $54 personal needs allowance.</a:t>
            </a:r>
          </a:p>
          <a:p>
            <a:pPr marL="342900" indent="-342900">
              <a:buAutoNum type="arabicPeriod"/>
            </a:pPr>
            <a:r>
              <a:rPr lang="en-US" dirty="0"/>
              <a:t>Medicaid – Assistive Care Services</a:t>
            </a:r>
          </a:p>
          <a:p>
            <a:pPr marL="342900" indent="-342900">
              <a:buAutoNum type="arabicPeriod"/>
            </a:pPr>
            <a:r>
              <a:rPr lang="en-US" dirty="0"/>
              <a:t>VA – Aid and Attendance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2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2" name="Rectangle 21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Content Placeholder 5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087858EE-3E02-44AC-9FA0-75378814A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0741" r="8491" b="-2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1232D-0D79-14DF-8221-80D387CF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Phoenix Data – what is happening?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5896E-4551-2460-F286-C2D5AB3B0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45 Residents in program today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73 Discharged from program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Average Length of Stay 26 Months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( COVID19 PHE impacts 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7182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3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5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34" name="Picture 17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5" name="Rectangle 19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7" name="Group 23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8" name="Rectangle 24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ontent Placeholder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7A86E91-9AA1-44B9-9B3B-5CCAB1855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540" r="6208" b="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Rectangle 27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1591C-2810-4A89-9BDF-8528473A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DISCHARGE PLANNING – team effort</a:t>
            </a:r>
          </a:p>
        </p:txBody>
      </p:sp>
      <p:pic>
        <p:nvPicPr>
          <p:cNvPr id="40" name="Picture 29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D9C2A-75CA-473A-8FA0-22D65E458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is a weekly team meeting to discuss discharge planning.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team will include the mental health provider ( Starting Point Behavioral Health) and the DSV Care Coordinators.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 approved passes – 3 day – 5 day and 10 day help us examine placement options for safety.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will examine the “pattern of conduct” and look for supportive environments that align with consumer choices.</a:t>
            </a:r>
          </a:p>
        </p:txBody>
      </p:sp>
    </p:spTree>
    <p:extLst>
      <p:ext uri="{BB962C8B-B14F-4D97-AF65-F5344CB8AC3E}">
        <p14:creationId xmlns:p14="http://schemas.microsoft.com/office/powerpoint/2010/main" val="2300361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4" name="Picture 5131">
            <a:extLst>
              <a:ext uri="{FF2B5EF4-FFF2-40B4-BE49-F238E27FC236}">
                <a16:creationId xmlns:a16="http://schemas.microsoft.com/office/drawing/2014/main" id="{0942FCB7-D1B7-4F20-8B70-9735A08EB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55" name="Picture 5133">
            <a:extLst>
              <a:ext uri="{FF2B5EF4-FFF2-40B4-BE49-F238E27FC236}">
                <a16:creationId xmlns:a16="http://schemas.microsoft.com/office/drawing/2014/main" id="{6E82EE6F-2374-4443-8A3F-F342A1FE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5156" name="Picture 5135">
            <a:extLst>
              <a:ext uri="{FF2B5EF4-FFF2-40B4-BE49-F238E27FC236}">
                <a16:creationId xmlns:a16="http://schemas.microsoft.com/office/drawing/2014/main" id="{978818C7-5520-4AA4-B8C8-1E29137E3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5157" name="Rectangle 5137">
            <a:extLst>
              <a:ext uri="{FF2B5EF4-FFF2-40B4-BE49-F238E27FC236}">
                <a16:creationId xmlns:a16="http://schemas.microsoft.com/office/drawing/2014/main" id="{EE2923D5-2453-48AE-84D0-4F20C2817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58" name="Rectangle 5139">
            <a:extLst>
              <a:ext uri="{FF2B5EF4-FFF2-40B4-BE49-F238E27FC236}">
                <a16:creationId xmlns:a16="http://schemas.microsoft.com/office/drawing/2014/main" id="{87B2F32A-3C1B-4881-BDC9-094804BD2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127" name="Picture 7" descr="185579B0-2A8E-4655-8D03-589988DB64D7-L0-001">
            <a:extLst>
              <a:ext uri="{FF2B5EF4-FFF2-40B4-BE49-F238E27FC236}">
                <a16:creationId xmlns:a16="http://schemas.microsoft.com/office/drawing/2014/main" id="{52727AE8-5009-435E-B76B-C07546653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7" b="19290"/>
          <a:stretch/>
        </p:blipFill>
        <p:spPr bwMode="auto">
          <a:xfrm rot="5400000">
            <a:off x="-1905150" y="1905152"/>
            <a:ext cx="6858000" cy="304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0CD1E715-006B-4453-9094-25DD836510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0" r="17707"/>
          <a:stretch/>
        </p:blipFill>
        <p:spPr>
          <a:xfrm>
            <a:off x="3047697" y="10"/>
            <a:ext cx="3047695" cy="6857990"/>
          </a:xfrm>
          <a:prstGeom prst="rect">
            <a:avLst/>
          </a:prstGeom>
        </p:spPr>
      </p:pic>
      <p:pic>
        <p:nvPicPr>
          <p:cNvPr id="5124" name="Picture 4" descr="00804857-2E28-4344-833B-BA49B1B364FB-L0-001">
            <a:extLst>
              <a:ext uri="{FF2B5EF4-FFF2-40B4-BE49-F238E27FC236}">
                <a16:creationId xmlns:a16="http://schemas.microsoft.com/office/drawing/2014/main" id="{392BFCAF-0288-4D4F-BBB9-04E5036D7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7" b="18040"/>
          <a:stretch/>
        </p:blipFill>
        <p:spPr bwMode="auto">
          <a:xfrm rot="5400000">
            <a:off x="4190239" y="1905152"/>
            <a:ext cx="6858000" cy="304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9" name="Rectangle 5141">
            <a:extLst>
              <a:ext uri="{FF2B5EF4-FFF2-40B4-BE49-F238E27FC236}">
                <a16:creationId xmlns:a16="http://schemas.microsoft.com/office/drawing/2014/main" id="{787E38EF-2825-4902-A389-211DBB1E2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D467B-44EA-46EB-A095-669C6EAF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4402667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The faces Phoenix</a:t>
            </a:r>
          </a:p>
        </p:txBody>
      </p:sp>
      <p:pic>
        <p:nvPicPr>
          <p:cNvPr id="5122" name="Picture 2" descr="B6E4B829-5E99-4C75-9D34-487AA7B589B4-L0-001">
            <a:extLst>
              <a:ext uri="{FF2B5EF4-FFF2-40B4-BE49-F238E27FC236}">
                <a16:creationId xmlns:a16="http://schemas.microsoft.com/office/drawing/2014/main" id="{5529859D-FE14-48DF-A0B6-D3B108960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8" b="21195"/>
          <a:stretch/>
        </p:blipFill>
        <p:spPr bwMode="auto">
          <a:xfrm rot="5400000">
            <a:off x="7238543" y="1904543"/>
            <a:ext cx="6858000" cy="304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4" name="Rectangle 5143">
            <a:extLst>
              <a:ext uri="{FF2B5EF4-FFF2-40B4-BE49-F238E27FC236}">
                <a16:creationId xmlns:a16="http://schemas.microsoft.com/office/drawing/2014/main" id="{D698A8DE-F0A1-4F1A-9248-237288392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60" name="Rectangle 5145">
            <a:extLst>
              <a:ext uri="{FF2B5EF4-FFF2-40B4-BE49-F238E27FC236}">
                <a16:creationId xmlns:a16="http://schemas.microsoft.com/office/drawing/2014/main" id="{B4EC191B-5C62-43B5-AB00-8DFF6C59C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1" name="Rectangle 5147">
            <a:extLst>
              <a:ext uri="{FF2B5EF4-FFF2-40B4-BE49-F238E27FC236}">
                <a16:creationId xmlns:a16="http://schemas.microsoft.com/office/drawing/2014/main" id="{0EB4DD6B-43EC-4F00-BD44-E6FD436AF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72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0" name="Rectangle 14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2" name="Rectangle 18">
            <a:extLst>
              <a:ext uri="{FF2B5EF4-FFF2-40B4-BE49-F238E27FC236}">
                <a16:creationId xmlns:a16="http://schemas.microsoft.com/office/drawing/2014/main" id="{7D3CF8DE-6849-40CA-A1EC-753970FDC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0">
            <a:extLst>
              <a:ext uri="{FF2B5EF4-FFF2-40B4-BE49-F238E27FC236}">
                <a16:creationId xmlns:a16="http://schemas.microsoft.com/office/drawing/2014/main" id="{C5D066A5-7DF3-4044-8366-82472E57C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1407F1-2C21-4872-A26A-B55CF461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643466"/>
            <a:ext cx="7449552" cy="4868259"/>
          </a:xfrm>
          <a:effectLst>
            <a:innerShdw blurRad="88900" dist="50800" dir="135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8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4BEBE-1489-4E6C-9AC4-D539418A2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8870" y="2655130"/>
            <a:ext cx="3218785" cy="2724369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Douglas D. Adkins</a:t>
            </a:r>
          </a:p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Executive Director</a:t>
            </a:r>
          </a:p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Dayspring Village</a:t>
            </a:r>
          </a:p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www.DayspringVillage.org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904-845-2362 office</a:t>
            </a:r>
          </a:p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904-583-0134    cell</a:t>
            </a:r>
          </a:p>
        </p:txBody>
      </p:sp>
      <p:pic>
        <p:nvPicPr>
          <p:cNvPr id="34" name="Picture 22">
            <a:extLst>
              <a:ext uri="{FF2B5EF4-FFF2-40B4-BE49-F238E27FC236}">
                <a16:creationId xmlns:a16="http://schemas.microsoft.com/office/drawing/2014/main" id="{D44AE4AF-64DE-466A-97C7-E9971A302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5" y="2006420"/>
            <a:ext cx="1602997" cy="144270"/>
          </a:xfrm>
          <a:prstGeom prst="rect">
            <a:avLst/>
          </a:prstGeom>
        </p:spPr>
      </p:pic>
      <p:sp>
        <p:nvSpPr>
          <p:cNvPr id="35" name="Rectangle 24">
            <a:extLst>
              <a:ext uri="{FF2B5EF4-FFF2-40B4-BE49-F238E27FC236}">
                <a16:creationId xmlns:a16="http://schemas.microsoft.com/office/drawing/2014/main" id="{D91122A9-E50F-49AF-86CE-ACC382FBD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9003" y="643466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81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7" name="Rectangle 26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1" name="Content Placeholder 10" descr="A group of palm trees on a sunny day&#10;&#10;Description automatically generated">
            <a:extLst>
              <a:ext uri="{FF2B5EF4-FFF2-40B4-BE49-F238E27FC236}">
                <a16:creationId xmlns:a16="http://schemas.microsoft.com/office/drawing/2014/main" id="{C2F36EBB-829D-45F8-8066-50E6F8FF4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9222" r="30009" b="-2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29EBAC-1EDC-4FCE-9237-9D88EBE9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Forensic Redesign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FE3F1A-28B5-4447-8FEF-38A891D25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AutoNum type="arabicPeriod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Discussion started in 2005</a:t>
            </a:r>
          </a:p>
          <a:p>
            <a:pPr marL="457200" indent="-457200">
              <a:buAutoNum type="arabicPeriod"/>
            </a:pPr>
            <a:r>
              <a:rPr lang="en-US" sz="2000" dirty="0"/>
              <a:t>Phoenix Program started in Jan 2007</a:t>
            </a:r>
          </a:p>
          <a:p>
            <a:pPr marL="457200" indent="-457200">
              <a:buAutoNum type="arabicPeriod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Forensic Redesign has worked</a:t>
            </a:r>
          </a:p>
          <a:p>
            <a:pPr marL="457200" indent="-457200">
              <a:buAutoNum type="arabicPeriod"/>
            </a:pPr>
            <a:r>
              <a:rPr lang="en-US" sz="2000" dirty="0"/>
              <a:t>Expanded with new programs </a:t>
            </a:r>
          </a:p>
          <a:p>
            <a:pPr marL="457200" indent="-457200">
              <a:buAutoNum type="arabicPeriod"/>
            </a:pPr>
            <a:r>
              <a:rPr lang="en-US" sz="2000" dirty="0"/>
              <a:t>C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reates a </a:t>
            </a:r>
            <a:r>
              <a:rPr lang="en-US" sz="2000" dirty="0"/>
              <a:t>bridge that ends conditional release</a:t>
            </a:r>
          </a:p>
          <a:p>
            <a:pPr marL="457200" indent="-457200">
              <a:buAutoNum type="arabicPeriod"/>
            </a:pPr>
            <a:r>
              <a:rPr lang="en-US" sz="2000" dirty="0"/>
              <a:t>Provides movement in the forensic system</a:t>
            </a:r>
          </a:p>
          <a:p>
            <a:pPr marL="457200" indent="-457200">
              <a:buAutoNum type="arabicPeriod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AutoNum type="arabicPeriod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01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2" name="Rectangle 2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DD94F-CB72-4A27-8065-C89071864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5041628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Care Coordination Services</a:t>
            </a:r>
          </a:p>
          <a:p>
            <a:pPr marL="457200" indent="-457200">
              <a:buAutoNum type="arabicPeriod"/>
            </a:pPr>
            <a:r>
              <a:rPr lang="en-US" sz="2000" dirty="0"/>
              <a:t>Access to Onsite Care</a:t>
            </a:r>
          </a:p>
          <a:p>
            <a:pPr marL="457200" indent="-457200">
              <a:buAutoNum type="arabicPeriod"/>
            </a:pPr>
            <a:r>
              <a:rPr lang="en-US" sz="2000" dirty="0"/>
              <a:t>Resident Engagement – Day #1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AutoNum type="arabicPeriod"/>
            </a:pPr>
            <a:r>
              <a:rPr lang="en-US" sz="2000" dirty="0"/>
              <a:t>Benefit Restoration</a:t>
            </a:r>
          </a:p>
          <a:p>
            <a:pPr marL="457200" indent="-457200">
              <a:buAutoNum type="arabicPeriod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site groups</a:t>
            </a:r>
          </a:p>
          <a:p>
            <a:pPr marL="457200" indent="-457200">
              <a:buAutoNum type="arabicPeriod"/>
            </a:pPr>
            <a:r>
              <a:rPr lang="en-US" sz="2000" dirty="0"/>
              <a:t>Weekly Staffing</a:t>
            </a:r>
          </a:p>
          <a:p>
            <a:pPr marL="457200" indent="-457200">
              <a:buAutoNum type="arabicPeriod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Discharge Planning</a:t>
            </a:r>
          </a:p>
        </p:txBody>
      </p:sp>
      <p:pic>
        <p:nvPicPr>
          <p:cNvPr id="6" name="Content Placeholder 5" descr="A picture containing indoor, building, sitting, large&#10;&#10;Description automatically generated">
            <a:extLst>
              <a:ext uri="{FF2B5EF4-FFF2-40B4-BE49-F238E27FC236}">
                <a16:creationId xmlns:a16="http://schemas.microsoft.com/office/drawing/2014/main" id="{EF683FA6-A4CD-4D0E-8AEB-25D1185FB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2034" r="21316" b="-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D9ED8-85EB-4BEA-997A-772189BD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talk about </a:t>
            </a:r>
            <a:r>
              <a:rPr lang="en-US" dirty="0"/>
              <a:t>PHOENIX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31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2" name="Rectangle 21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Content Placeholder 5" descr="A desk with a computer and a chair in a room&#10;&#10;Description automatically generated">
            <a:extLst>
              <a:ext uri="{FF2B5EF4-FFF2-40B4-BE49-F238E27FC236}">
                <a16:creationId xmlns:a16="http://schemas.microsoft.com/office/drawing/2014/main" id="{536630EA-0BDF-436B-B26E-00CC9C23E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6182" r="1198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38D19-01DC-4284-A02D-EDB486E48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Get into Specifics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14D05-71EE-4325-87D5-73D1CA246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3581635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AutoNum type="arabicPeriod"/>
            </a:pPr>
            <a:r>
              <a:rPr lang="en-US" dirty="0"/>
              <a:t>There are three designated Care Coordinators who meet with the residents daily</a:t>
            </a:r>
          </a:p>
          <a:p>
            <a:pPr marL="342900" indent="-342900">
              <a:buAutoNum type="arabicPeriod"/>
            </a:pPr>
            <a:r>
              <a:rPr lang="en-US" dirty="0"/>
              <a:t>The Psychiatrist comes onsite twice a week for clinic.</a:t>
            </a:r>
          </a:p>
          <a:p>
            <a:pPr marL="342900" indent="-342900">
              <a:buAutoNum type="arabicPeriod"/>
            </a:pPr>
            <a:r>
              <a:rPr lang="en-US" dirty="0"/>
              <a:t>There is a CLIA waived CBC Sysmex Hematology analyzer that will allows us to test onsite.</a:t>
            </a:r>
          </a:p>
          <a:p>
            <a:pPr marL="342900" indent="-342900">
              <a:buAutoNum type="arabicPeriod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DSV has med techs with phlebotomy cert</a:t>
            </a:r>
            <a:r>
              <a:rPr lang="en-US" dirty="0"/>
              <a:t>ification.</a:t>
            </a:r>
          </a:p>
        </p:txBody>
      </p:sp>
    </p:spTree>
    <p:extLst>
      <p:ext uri="{BB962C8B-B14F-4D97-AF65-F5344CB8AC3E}">
        <p14:creationId xmlns:p14="http://schemas.microsoft.com/office/powerpoint/2010/main" val="196028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6" name="Rectangle 45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2BE03-468E-49A8-A612-41095B2C6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5041628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/>
              <a:t>Resident Engagement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/>
              <a:t>Money Management Program (</a:t>
            </a:r>
            <a:r>
              <a:rPr lang="en-US" sz="2000" dirty="0" err="1"/>
              <a:t>Pex</a:t>
            </a:r>
            <a:r>
              <a:rPr lang="en-US" sz="2000" dirty="0"/>
              <a:t>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/>
              <a:t>Cigarette Management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/>
              <a:t>Excursions in community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/>
              <a:t>Events on the campus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/>
              <a:t>Substance Abuse Education Classes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/>
              <a:t>Volunteer Program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/>
              <a:t>Gift Card Incentives – they work!</a:t>
            </a:r>
          </a:p>
        </p:txBody>
      </p:sp>
      <p:pic>
        <p:nvPicPr>
          <p:cNvPr id="7" name="Content Placeholder 6" descr="A person standing in front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870CD2F2-ECEA-3CCA-28AD-E1AC7A07C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8340" r="12343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0A516-F6A2-4A02-9275-A15819DA5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Resident Engagement  Mobility = Community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80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E641BE7-E53D-4EDB-86DC-A76FE7EB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A48E22-6C4A-485A-A345-17F1041FF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C68FC5-6DE5-45F0-880D-585271AD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3AE720-E0EC-4F00-9B14-A51B549E6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CEF4CF-2E44-4485-9C96-E73FDA7D9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4" name="Rectangle 43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03DBDE-F76E-468B-970C-D2EE16C0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610697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PHOENIX Program at DAYSPRING VILLAGE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pic>
        <p:nvPicPr>
          <p:cNvPr id="15" name="Content Placeholder 14" descr="A picture containing outdoor, sky, tree, sign&#10;&#10;Description automatically generated">
            <a:extLst>
              <a:ext uri="{FF2B5EF4-FFF2-40B4-BE49-F238E27FC236}">
                <a16:creationId xmlns:a16="http://schemas.microsoft.com/office/drawing/2014/main" id="{72B4F9CF-9C43-8ADE-B454-1DA60DFBF1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334558" y="2336800"/>
            <a:ext cx="4798484" cy="3598863"/>
          </a:xfrm>
        </p:spPr>
      </p:pic>
      <p:pic>
        <p:nvPicPr>
          <p:cNvPr id="7" name="Content Placeholder 6" descr="A picture containing sky, outdoor, road, sign&#10;&#10;Description automatically generated">
            <a:extLst>
              <a:ext uri="{FF2B5EF4-FFF2-40B4-BE49-F238E27FC236}">
                <a16:creationId xmlns:a16="http://schemas.microsoft.com/office/drawing/2014/main" id="{04D5193B-9330-60F0-18A0-1D53368A64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85" b="-4"/>
          <a:stretch/>
        </p:blipFill>
        <p:spPr>
          <a:xfrm>
            <a:off x="7318966" y="484632"/>
            <a:ext cx="4495806" cy="351194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9" name="Content Placeholder 8" descr="A kitchen with a wood floor&#10;&#10;Description automatically generated">
            <a:extLst>
              <a:ext uri="{FF2B5EF4-FFF2-40B4-BE49-F238E27FC236}">
                <a16:creationId xmlns:a16="http://schemas.microsoft.com/office/drawing/2014/main" id="{E158FA76-3B77-4C7C-AE95-B89C23BBA6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" b="10760"/>
          <a:stretch/>
        </p:blipFill>
        <p:spPr>
          <a:xfrm>
            <a:off x="7318965" y="4150596"/>
            <a:ext cx="1663109" cy="222349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3" name="Content Placeholder 12" descr="A picture containing outdoor, sky, person&#10;&#10;Description automatically generated">
            <a:extLst>
              <a:ext uri="{FF2B5EF4-FFF2-40B4-BE49-F238E27FC236}">
                <a16:creationId xmlns:a16="http://schemas.microsoft.com/office/drawing/2014/main" id="{F331DAF8-48DA-B33D-6460-07053A4123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/>
          <a:srcRect t="7403" r="5" b="29927"/>
          <a:stretch/>
        </p:blipFill>
        <p:spPr>
          <a:xfrm>
            <a:off x="9144000" y="4150596"/>
            <a:ext cx="2670772" cy="223180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57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C28E-E27D-4DA4-B492-7CB08B2D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 </a:t>
            </a:r>
            <a:r>
              <a:rPr lang="en-US" dirty="0" err="1"/>
              <a:t>Acrea</a:t>
            </a:r>
            <a:r>
              <a:rPr lang="en-US" dirty="0"/>
              <a:t> Campus Hilliard, Florida</a:t>
            </a:r>
          </a:p>
        </p:txBody>
      </p:sp>
      <p:pic>
        <p:nvPicPr>
          <p:cNvPr id="6" name="Content Placeholder 5" descr="A large empty room with a wooden floor&#10;&#10;Description automatically generated">
            <a:extLst>
              <a:ext uri="{FF2B5EF4-FFF2-40B4-BE49-F238E27FC236}">
                <a16:creationId xmlns:a16="http://schemas.microsoft.com/office/drawing/2014/main" id="{6AA878A2-5D72-4770-BEDF-FAD00068E5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1038" y="2570427"/>
            <a:ext cx="4697412" cy="3131608"/>
          </a:xfrm>
        </p:spPr>
      </p:pic>
      <p:pic>
        <p:nvPicPr>
          <p:cNvPr id="8" name="Content Placeholder 7" descr="A sign on the side of a road&#10;&#10;Description automatically generated">
            <a:extLst>
              <a:ext uri="{FF2B5EF4-FFF2-40B4-BE49-F238E27FC236}">
                <a16:creationId xmlns:a16="http://schemas.microsoft.com/office/drawing/2014/main" id="{DFD85ECF-B051-440E-A1AC-BF0F285C7D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94350" y="2373511"/>
            <a:ext cx="4700588" cy="3525441"/>
          </a:xfrm>
        </p:spPr>
      </p:pic>
    </p:spTree>
    <p:extLst>
      <p:ext uri="{BB962C8B-B14F-4D97-AF65-F5344CB8AC3E}">
        <p14:creationId xmlns:p14="http://schemas.microsoft.com/office/powerpoint/2010/main" val="4283589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33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35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52" name="Picture 37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53" name="Rectangle 39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Rectangle 41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55" name="Rectangle 43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45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0FEA7E-C310-4444-99D1-9E6ED3C44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10905066" cy="3251878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/>
              <a:t>There are 51,010 adults with Schizophrenia hospitalizations 2020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CC896-188E-4E41-90F8-F48729FC9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3933" y="4233672"/>
            <a:ext cx="8144134" cy="1145829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The report found that Clozapine was more effective in treatment of Schizophrenia than all other antipsychotics. 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It is estimated only 9% of the adult population with Schizophrenia in Florida are being prescribed Clozapine. http://www.medicaidmentalhealth.org</a:t>
            </a:r>
          </a:p>
        </p:txBody>
      </p:sp>
    </p:spTree>
    <p:extLst>
      <p:ext uri="{BB962C8B-B14F-4D97-AF65-F5344CB8AC3E}">
        <p14:creationId xmlns:p14="http://schemas.microsoft.com/office/powerpoint/2010/main" val="1692785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5D2CD-F8CF-44E7-BAD7-E92C290F3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CLICK CARE - electronic health record</a:t>
            </a: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FFA34E61-E40E-4F0E-8E1C-616E69E07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4742" y="2336872"/>
            <a:ext cx="6326935" cy="400736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FEE74-7438-4F87-9B3D-FF11EEC25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We implemented Point Click Care in 2017</a:t>
            </a:r>
          </a:p>
          <a:p>
            <a:pPr marL="342900" indent="-342900">
              <a:buAutoNum type="arabicPeriod"/>
            </a:pPr>
            <a:r>
              <a:rPr lang="en-US" dirty="0"/>
              <a:t>This new technology has revolutionized our operational platform</a:t>
            </a:r>
          </a:p>
          <a:p>
            <a:pPr marL="342900" indent="-342900">
              <a:buAutoNum type="arabicPeriod"/>
            </a:pPr>
            <a:r>
              <a:rPr lang="en-US" dirty="0"/>
              <a:t>The ability to track data points is powerful and accurate with point of care technology.</a:t>
            </a:r>
          </a:p>
          <a:p>
            <a:pPr marL="342900" indent="-342900">
              <a:buAutoNum type="arabicPeriod"/>
            </a:pPr>
            <a:r>
              <a:rPr lang="en-US" dirty="0"/>
              <a:t>This platform is 100% HIPPA secured</a:t>
            </a:r>
          </a:p>
        </p:txBody>
      </p:sp>
    </p:spTree>
    <p:extLst>
      <p:ext uri="{BB962C8B-B14F-4D97-AF65-F5344CB8AC3E}">
        <p14:creationId xmlns:p14="http://schemas.microsoft.com/office/powerpoint/2010/main" val="398501909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440</Words>
  <Application>Microsoft Office PowerPoint</Application>
  <PresentationFormat>Widescreen</PresentationFormat>
  <Paragraphs>66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Trebuchet MS</vt:lpstr>
      <vt:lpstr>Berlin</vt:lpstr>
      <vt:lpstr>Dayspring Village Forensic Mental Health</vt:lpstr>
      <vt:lpstr>Forensic Redesign</vt:lpstr>
      <vt:lpstr>Let’s talk about PHOENIX</vt:lpstr>
      <vt:lpstr>Let’s Get into Specifics</vt:lpstr>
      <vt:lpstr>Resident Engagement  Mobility = Community</vt:lpstr>
      <vt:lpstr>PHOENIX Program at DAYSPRING VILLAGE</vt:lpstr>
      <vt:lpstr>15 Acrea Campus Hilliard, Florida</vt:lpstr>
      <vt:lpstr>There are 51,010 adults with Schizophrenia hospitalizations 2020  </vt:lpstr>
      <vt:lpstr>POINT CLICK CARE - electronic health record</vt:lpstr>
      <vt:lpstr>FUNDING – blended methodology </vt:lpstr>
      <vt:lpstr>Phoenix Data – what is happening?</vt:lpstr>
      <vt:lpstr>DISCHARGE PLANNING – team effort</vt:lpstr>
      <vt:lpstr>The faces Phoenix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 on Mental Health and Substance Abuse - Dayspring Village Forensic Mental Health (August 24-25 2022)</dc:title>
  <dc:creator>Doug Adkins</dc:creator>
  <cp:lastModifiedBy>VanDyke, Misty N</cp:lastModifiedBy>
  <cp:revision>6</cp:revision>
  <dcterms:created xsi:type="dcterms:W3CDTF">2019-10-27T03:15:33Z</dcterms:created>
  <dcterms:modified xsi:type="dcterms:W3CDTF">2025-06-06T12:59:47Z</dcterms:modified>
</cp:coreProperties>
</file>