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7" r:id="rId4"/>
  </p:sldMasterIdLst>
  <p:notesMasterIdLst>
    <p:notesMasterId r:id="rId21"/>
  </p:notesMasterIdLst>
  <p:sldIdLst>
    <p:sldId id="4279" r:id="rId5"/>
    <p:sldId id="270" r:id="rId6"/>
    <p:sldId id="257" r:id="rId7"/>
    <p:sldId id="258" r:id="rId8"/>
    <p:sldId id="260" r:id="rId9"/>
    <p:sldId id="261" r:id="rId10"/>
    <p:sldId id="266" r:id="rId11"/>
    <p:sldId id="267" r:id="rId12"/>
    <p:sldId id="268" r:id="rId13"/>
    <p:sldId id="285" r:id="rId14"/>
    <p:sldId id="286" r:id="rId15"/>
    <p:sldId id="2055" r:id="rId16"/>
    <p:sldId id="2086" r:id="rId17"/>
    <p:sldId id="4277" r:id="rId18"/>
    <p:sldId id="256" r:id="rId19"/>
    <p:sldId id="427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7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Quintana" userId="740cbdd0-9890-41b5-8387-3b360f2c2349" providerId="ADAL" clId="{002C12B6-DE98-47AF-B4F2-21C6299DBDA0}"/>
    <pc:docChg chg="modSld">
      <pc:chgData name="Silvia Quintana" userId="740cbdd0-9890-41b5-8387-3b360f2c2349" providerId="ADAL" clId="{002C12B6-DE98-47AF-B4F2-21C6299DBDA0}" dt="2022-08-22T18:39:17.933" v="83" actId="20577"/>
      <pc:docMkLst>
        <pc:docMk/>
      </pc:docMkLst>
      <pc:sldChg chg="modSp">
        <pc:chgData name="Silvia Quintana" userId="740cbdd0-9890-41b5-8387-3b360f2c2349" providerId="ADAL" clId="{002C12B6-DE98-47AF-B4F2-21C6299DBDA0}" dt="2022-08-22T18:39:17.933" v="83" actId="20577"/>
        <pc:sldMkLst>
          <pc:docMk/>
          <pc:sldMk cId="2161340573" sldId="2086"/>
        </pc:sldMkLst>
        <pc:spChg chg="mod">
          <ac:chgData name="Silvia Quintana" userId="740cbdd0-9890-41b5-8387-3b360f2c2349" providerId="ADAL" clId="{002C12B6-DE98-47AF-B4F2-21C6299DBDA0}" dt="2022-08-22T18:36:06.142" v="14" actId="20577"/>
          <ac:spMkLst>
            <pc:docMk/>
            <pc:sldMk cId="2161340573" sldId="2086"/>
            <ac:spMk id="38" creationId="{EA977FB0-A45B-FBE8-0CC9-1B9D76BBFD03}"/>
          </ac:spMkLst>
        </pc:spChg>
        <pc:spChg chg="mod">
          <ac:chgData name="Silvia Quintana" userId="740cbdd0-9890-41b5-8387-3b360f2c2349" providerId="ADAL" clId="{002C12B6-DE98-47AF-B4F2-21C6299DBDA0}" dt="2022-08-22T18:39:17.933" v="83" actId="20577"/>
          <ac:spMkLst>
            <pc:docMk/>
            <pc:sldMk cId="2161340573" sldId="2086"/>
            <ac:spMk id="39" creationId="{F92C7E10-0B18-4F51-57F4-42B3A136AA0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9988C-C376-4F81-8B3F-720D0D1FD56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A44BA8BD-2496-4C3B-B9F4-E3F430EC3EA2}">
      <dgm:prSet phldrT="[Text]"/>
      <dgm:spPr>
        <a:solidFill>
          <a:srgbClr val="0070C0"/>
        </a:solidFill>
      </dgm:spPr>
      <dgm:t>
        <a:bodyPr/>
        <a:lstStyle/>
        <a:p>
          <a:pPr algn="ctr"/>
          <a:r>
            <a:rPr lang="en-US" dirty="0"/>
            <a:t>Youth Services Prior to Admission</a:t>
          </a:r>
        </a:p>
      </dgm:t>
    </dgm:pt>
    <dgm:pt modelId="{DE95D5CA-1842-4701-B3ED-963944AA181E}" type="parTrans" cxnId="{880DAD2E-977A-40AC-ADF2-546A7DF51F72}">
      <dgm:prSet/>
      <dgm:spPr/>
      <dgm:t>
        <a:bodyPr/>
        <a:lstStyle/>
        <a:p>
          <a:endParaRPr lang="en-US"/>
        </a:p>
      </dgm:t>
    </dgm:pt>
    <dgm:pt modelId="{A42349B8-2F76-4615-A933-706D4311457C}" type="sibTrans" cxnId="{880DAD2E-977A-40AC-ADF2-546A7DF51F72}">
      <dgm:prSet/>
      <dgm:spPr/>
      <dgm:t>
        <a:bodyPr/>
        <a:lstStyle/>
        <a:p>
          <a:endParaRPr lang="en-US"/>
        </a:p>
      </dgm:t>
    </dgm:pt>
    <dgm:pt modelId="{B530D9D9-F4B2-4235-82DD-CE20D45B6048}">
      <dgm:prSet phldrT="[Text]"/>
      <dgm:spPr/>
      <dgm:t>
        <a:bodyPr/>
        <a:lstStyle/>
        <a:p>
          <a:r>
            <a:rPr lang="en-US" dirty="0" err="1"/>
            <a:t>ChildNet</a:t>
          </a:r>
          <a:endParaRPr lang="en-US" dirty="0"/>
        </a:p>
      </dgm:t>
    </dgm:pt>
    <dgm:pt modelId="{ECB0E8B3-62B7-4CB7-9A88-01E1C56742D0}" type="parTrans" cxnId="{208416D8-BEF2-4C6F-BE5B-FFA72B539BD8}">
      <dgm:prSet/>
      <dgm:spPr/>
      <dgm:t>
        <a:bodyPr/>
        <a:lstStyle/>
        <a:p>
          <a:endParaRPr lang="en-US"/>
        </a:p>
      </dgm:t>
    </dgm:pt>
    <dgm:pt modelId="{BCE6FA57-706B-4E44-ACC5-05FEFD786F4E}" type="sibTrans" cxnId="{208416D8-BEF2-4C6F-BE5B-FFA72B539BD8}">
      <dgm:prSet/>
      <dgm:spPr/>
      <dgm:t>
        <a:bodyPr/>
        <a:lstStyle/>
        <a:p>
          <a:endParaRPr lang="en-US"/>
        </a:p>
      </dgm:t>
    </dgm:pt>
    <dgm:pt modelId="{9640ABC6-8871-4708-ABCB-A4926BCD53A3}">
      <dgm:prSet phldrT="[Text]"/>
      <dgm:spPr>
        <a:solidFill>
          <a:srgbClr val="0070C0"/>
        </a:solidFill>
      </dgm:spPr>
      <dgm:t>
        <a:bodyPr/>
        <a:lstStyle/>
        <a:p>
          <a:pPr algn="ctr"/>
          <a:r>
            <a:rPr lang="en-US" dirty="0"/>
            <a:t>In Patient                              Youth Baker Act Facilities</a:t>
          </a:r>
        </a:p>
      </dgm:t>
    </dgm:pt>
    <dgm:pt modelId="{F2A9D88F-89C8-410B-9C56-AEBC05ADA001}" type="parTrans" cxnId="{79EB16CC-769E-44FA-A9A0-93F5F43D042B}">
      <dgm:prSet/>
      <dgm:spPr/>
      <dgm:t>
        <a:bodyPr/>
        <a:lstStyle/>
        <a:p>
          <a:endParaRPr lang="en-US"/>
        </a:p>
      </dgm:t>
    </dgm:pt>
    <dgm:pt modelId="{A291C8CF-052B-4C9C-80D5-DDE02A7B34DA}" type="sibTrans" cxnId="{79EB16CC-769E-44FA-A9A0-93F5F43D042B}">
      <dgm:prSet/>
      <dgm:spPr/>
      <dgm:t>
        <a:bodyPr/>
        <a:lstStyle/>
        <a:p>
          <a:endParaRPr lang="en-US"/>
        </a:p>
      </dgm:t>
    </dgm:pt>
    <dgm:pt modelId="{0CE04863-C0F4-4704-B56C-9331E28AB361}">
      <dgm:prSet phldrT="[Text]"/>
      <dgm:spPr/>
      <dgm:t>
        <a:bodyPr/>
        <a:lstStyle/>
        <a:p>
          <a:r>
            <a:rPr lang="en-US" dirty="0"/>
            <a:t>Ft Lauderdale</a:t>
          </a:r>
        </a:p>
      </dgm:t>
    </dgm:pt>
    <dgm:pt modelId="{DB9C40E2-0B85-492F-9C8A-50FC7F35AE79}" type="parTrans" cxnId="{788EE0D2-38CE-46D8-8D56-25F2DA0ECF6B}">
      <dgm:prSet/>
      <dgm:spPr/>
      <dgm:t>
        <a:bodyPr/>
        <a:lstStyle/>
        <a:p>
          <a:endParaRPr lang="en-US"/>
        </a:p>
      </dgm:t>
    </dgm:pt>
    <dgm:pt modelId="{7C07A78D-45F9-442E-8138-0B3024A7DE6A}" type="sibTrans" cxnId="{788EE0D2-38CE-46D8-8D56-25F2DA0ECF6B}">
      <dgm:prSet/>
      <dgm:spPr/>
      <dgm:t>
        <a:bodyPr/>
        <a:lstStyle/>
        <a:p>
          <a:endParaRPr lang="en-US"/>
        </a:p>
      </dgm:t>
    </dgm:pt>
    <dgm:pt modelId="{9AEC7378-D61B-4214-B56E-EA54CD786459}">
      <dgm:prSet phldrT="[Text]"/>
      <dgm:spPr>
        <a:solidFill>
          <a:srgbClr val="0070C0"/>
        </a:solidFill>
      </dgm:spPr>
      <dgm:t>
        <a:bodyPr/>
        <a:lstStyle/>
        <a:p>
          <a:pPr algn="ctr"/>
          <a:r>
            <a:rPr lang="en-US" dirty="0"/>
            <a:t>Wraparound &amp; Follow Up Care </a:t>
          </a:r>
        </a:p>
      </dgm:t>
    </dgm:pt>
    <dgm:pt modelId="{046B0018-06C2-462D-89FC-342943E2AF39}" type="parTrans" cxnId="{B7EA7BBB-5D52-44EE-B8F8-075BCFE8B21F}">
      <dgm:prSet/>
      <dgm:spPr/>
      <dgm:t>
        <a:bodyPr/>
        <a:lstStyle/>
        <a:p>
          <a:endParaRPr lang="en-US"/>
        </a:p>
      </dgm:t>
    </dgm:pt>
    <dgm:pt modelId="{85BE1E21-CBF5-480B-A2CD-241EF3BF1C46}" type="sibTrans" cxnId="{B7EA7BBB-5D52-44EE-B8F8-075BCFE8B21F}">
      <dgm:prSet/>
      <dgm:spPr/>
      <dgm:t>
        <a:bodyPr/>
        <a:lstStyle/>
        <a:p>
          <a:endParaRPr lang="en-US"/>
        </a:p>
      </dgm:t>
    </dgm:pt>
    <dgm:pt modelId="{B539C917-45C3-47CC-8D83-63F9D56EC9B2}">
      <dgm:prSet phldrT="[Text]"/>
      <dgm:spPr/>
      <dgm:t>
        <a:bodyPr/>
        <a:lstStyle/>
        <a:p>
          <a:r>
            <a:rPr lang="en-US" dirty="0" err="1"/>
            <a:t>ChildNet</a:t>
          </a:r>
          <a:r>
            <a:rPr lang="en-US" dirty="0"/>
            <a:t> – DCM</a:t>
          </a:r>
        </a:p>
      </dgm:t>
    </dgm:pt>
    <dgm:pt modelId="{5AE193F8-0697-45B5-B958-300CFB4ECDFC}" type="parTrans" cxnId="{96B49A31-CB8E-4D59-965B-7782A87F108A}">
      <dgm:prSet/>
      <dgm:spPr/>
      <dgm:t>
        <a:bodyPr/>
        <a:lstStyle/>
        <a:p>
          <a:endParaRPr lang="en-US"/>
        </a:p>
      </dgm:t>
    </dgm:pt>
    <dgm:pt modelId="{A80B3D32-8D03-4F6E-8EF9-5B6084A6B980}" type="sibTrans" cxnId="{96B49A31-CB8E-4D59-965B-7782A87F108A}">
      <dgm:prSet/>
      <dgm:spPr/>
      <dgm:t>
        <a:bodyPr/>
        <a:lstStyle/>
        <a:p>
          <a:endParaRPr lang="en-US"/>
        </a:p>
      </dgm:t>
    </dgm:pt>
    <dgm:pt modelId="{9B32FC39-114A-4FB5-B652-ED96185B67FF}">
      <dgm:prSet phldrT="[Text]"/>
      <dgm:spPr/>
      <dgm:t>
        <a:bodyPr/>
        <a:lstStyle/>
        <a:p>
          <a:r>
            <a:rPr lang="en-US" dirty="0"/>
            <a:t>DJJ</a:t>
          </a:r>
        </a:p>
      </dgm:t>
    </dgm:pt>
    <dgm:pt modelId="{40200CD2-29C2-4C71-9755-FB405EA4BF8C}" type="parTrans" cxnId="{79628462-3DBB-416F-A7F4-766D74D82EFE}">
      <dgm:prSet/>
      <dgm:spPr/>
      <dgm:t>
        <a:bodyPr/>
        <a:lstStyle/>
        <a:p>
          <a:endParaRPr lang="en-US"/>
        </a:p>
      </dgm:t>
    </dgm:pt>
    <dgm:pt modelId="{32EA6FA6-C7DB-4CAE-92CD-76F26D9E0095}" type="sibTrans" cxnId="{79628462-3DBB-416F-A7F4-766D74D82EFE}">
      <dgm:prSet/>
      <dgm:spPr/>
      <dgm:t>
        <a:bodyPr/>
        <a:lstStyle/>
        <a:p>
          <a:endParaRPr lang="en-US"/>
        </a:p>
      </dgm:t>
    </dgm:pt>
    <dgm:pt modelId="{5F1677D1-C40F-493F-8192-1A811371F10B}">
      <dgm:prSet phldrT="[Text]"/>
      <dgm:spPr/>
      <dgm:t>
        <a:bodyPr/>
        <a:lstStyle/>
        <a:p>
          <a:r>
            <a:rPr lang="en-US" dirty="0"/>
            <a:t>BBHC</a:t>
          </a:r>
        </a:p>
      </dgm:t>
    </dgm:pt>
    <dgm:pt modelId="{E6150210-96E0-4187-8F01-DAE352B2D00D}" type="parTrans" cxnId="{42FC3AD1-FBF1-4ADE-AFE6-2E9D13ABCB8E}">
      <dgm:prSet/>
      <dgm:spPr/>
      <dgm:t>
        <a:bodyPr/>
        <a:lstStyle/>
        <a:p>
          <a:endParaRPr lang="en-US"/>
        </a:p>
      </dgm:t>
    </dgm:pt>
    <dgm:pt modelId="{E8B97EDA-9F3D-4B33-B430-278FDB9DA74F}" type="sibTrans" cxnId="{42FC3AD1-FBF1-4ADE-AFE6-2E9D13ABCB8E}">
      <dgm:prSet/>
      <dgm:spPr/>
      <dgm:t>
        <a:bodyPr/>
        <a:lstStyle/>
        <a:p>
          <a:endParaRPr lang="en-US"/>
        </a:p>
      </dgm:t>
    </dgm:pt>
    <dgm:pt modelId="{4F6F6315-C082-49EE-8A0D-B404BAA7506F}">
      <dgm:prSet phldrT="[Text]"/>
      <dgm:spPr/>
      <dgm:t>
        <a:bodyPr/>
        <a:lstStyle/>
        <a:p>
          <a:r>
            <a:rPr lang="en-US" dirty="0"/>
            <a:t>BCPS</a:t>
          </a:r>
        </a:p>
      </dgm:t>
    </dgm:pt>
    <dgm:pt modelId="{0B0F4C00-8582-49FA-8C81-7FE6D8731D91}" type="parTrans" cxnId="{891490F7-BFD3-498D-B581-30D703710FB2}">
      <dgm:prSet/>
      <dgm:spPr/>
      <dgm:t>
        <a:bodyPr/>
        <a:lstStyle/>
        <a:p>
          <a:endParaRPr lang="en-US"/>
        </a:p>
      </dgm:t>
    </dgm:pt>
    <dgm:pt modelId="{6BB78A29-233F-4722-86B0-164609E7F4F9}" type="sibTrans" cxnId="{891490F7-BFD3-498D-B581-30D703710FB2}">
      <dgm:prSet/>
      <dgm:spPr/>
      <dgm:t>
        <a:bodyPr/>
        <a:lstStyle/>
        <a:p>
          <a:endParaRPr lang="en-US"/>
        </a:p>
      </dgm:t>
    </dgm:pt>
    <dgm:pt modelId="{4CAD1263-677F-4809-ACAE-2D92C6FAD023}">
      <dgm:prSet phldrT="[Text]"/>
      <dgm:spPr/>
      <dgm:t>
        <a:bodyPr/>
        <a:lstStyle/>
        <a:p>
          <a:r>
            <a:rPr lang="en-US" dirty="0"/>
            <a:t>Private Services (Psychiatrist / Therapist) </a:t>
          </a:r>
        </a:p>
      </dgm:t>
    </dgm:pt>
    <dgm:pt modelId="{C805797B-76F3-444D-8076-8EFDA59E620D}" type="parTrans" cxnId="{ABF65738-E1B8-4D50-82FA-C302585A7EAC}">
      <dgm:prSet/>
      <dgm:spPr/>
      <dgm:t>
        <a:bodyPr/>
        <a:lstStyle/>
        <a:p>
          <a:endParaRPr lang="en-US"/>
        </a:p>
      </dgm:t>
    </dgm:pt>
    <dgm:pt modelId="{BF276C14-12BB-4454-942F-4C0C416E0A63}" type="sibTrans" cxnId="{ABF65738-E1B8-4D50-82FA-C302585A7EAC}">
      <dgm:prSet/>
      <dgm:spPr/>
      <dgm:t>
        <a:bodyPr/>
        <a:lstStyle/>
        <a:p>
          <a:endParaRPr lang="en-US"/>
        </a:p>
      </dgm:t>
    </dgm:pt>
    <dgm:pt modelId="{DCAEE592-9154-4020-9525-C989F7FCE95F}">
      <dgm:prSet phldrT="[Text]"/>
      <dgm:spPr/>
      <dgm:t>
        <a:bodyPr/>
        <a:lstStyle/>
        <a:p>
          <a:r>
            <a:rPr lang="en-US" dirty="0"/>
            <a:t>Memorial</a:t>
          </a:r>
        </a:p>
      </dgm:t>
    </dgm:pt>
    <dgm:pt modelId="{31E118A6-A05D-4381-B506-7CFF814E70F9}" type="parTrans" cxnId="{B2610739-0F63-4B7E-BB4E-35C9A9BC18A5}">
      <dgm:prSet/>
      <dgm:spPr/>
      <dgm:t>
        <a:bodyPr/>
        <a:lstStyle/>
        <a:p>
          <a:endParaRPr lang="en-US"/>
        </a:p>
      </dgm:t>
    </dgm:pt>
    <dgm:pt modelId="{2DBDA546-3A54-4C4C-B7C9-18EBC9D99D91}" type="sibTrans" cxnId="{B2610739-0F63-4B7E-BB4E-35C9A9BC18A5}">
      <dgm:prSet/>
      <dgm:spPr/>
      <dgm:t>
        <a:bodyPr/>
        <a:lstStyle/>
        <a:p>
          <a:endParaRPr lang="en-US"/>
        </a:p>
      </dgm:t>
    </dgm:pt>
    <dgm:pt modelId="{4D2BC045-2F61-441B-9AC0-D4DA01291EB1}">
      <dgm:prSet phldrT="[Text]"/>
      <dgm:spPr/>
      <dgm:t>
        <a:bodyPr/>
        <a:lstStyle/>
        <a:p>
          <a:r>
            <a:rPr lang="en-US" dirty="0"/>
            <a:t>DJJ – JPO</a:t>
          </a:r>
        </a:p>
      </dgm:t>
    </dgm:pt>
    <dgm:pt modelId="{AA2A3733-7BF5-43EE-AD6B-AABEA0EA0088}" type="parTrans" cxnId="{074301EE-692A-4E49-A8AC-54CC9D89191B}">
      <dgm:prSet/>
      <dgm:spPr/>
      <dgm:t>
        <a:bodyPr/>
        <a:lstStyle/>
        <a:p>
          <a:endParaRPr lang="en-US"/>
        </a:p>
      </dgm:t>
    </dgm:pt>
    <dgm:pt modelId="{37793133-F684-4685-B898-BCBB53A4D76C}" type="sibTrans" cxnId="{074301EE-692A-4E49-A8AC-54CC9D89191B}">
      <dgm:prSet/>
      <dgm:spPr/>
      <dgm:t>
        <a:bodyPr/>
        <a:lstStyle/>
        <a:p>
          <a:endParaRPr lang="en-US"/>
        </a:p>
      </dgm:t>
    </dgm:pt>
    <dgm:pt modelId="{8E103885-2073-4211-9BDA-C6FC8AEE2F2F}">
      <dgm:prSet phldrT="[Text]"/>
      <dgm:spPr/>
      <dgm:t>
        <a:bodyPr/>
        <a:lstStyle/>
        <a:p>
          <a:r>
            <a:rPr lang="en-US" dirty="0"/>
            <a:t>BBHC – Care Coordinator/Therapist</a:t>
          </a:r>
        </a:p>
      </dgm:t>
    </dgm:pt>
    <dgm:pt modelId="{95B66448-CFAA-431D-A708-7F454ACF0D26}" type="parTrans" cxnId="{CFC70AEE-0509-4C3F-B400-4479AB417357}">
      <dgm:prSet/>
      <dgm:spPr/>
      <dgm:t>
        <a:bodyPr/>
        <a:lstStyle/>
        <a:p>
          <a:endParaRPr lang="en-US"/>
        </a:p>
      </dgm:t>
    </dgm:pt>
    <dgm:pt modelId="{F2628259-A0B5-4690-8089-44C6F8784DCF}" type="sibTrans" cxnId="{CFC70AEE-0509-4C3F-B400-4479AB417357}">
      <dgm:prSet/>
      <dgm:spPr/>
      <dgm:t>
        <a:bodyPr/>
        <a:lstStyle/>
        <a:p>
          <a:endParaRPr lang="en-US"/>
        </a:p>
      </dgm:t>
    </dgm:pt>
    <dgm:pt modelId="{90BF13EC-CC96-4F3B-B8CD-21C4B05F26D3}">
      <dgm:prSet phldrT="[Text]"/>
      <dgm:spPr/>
      <dgm:t>
        <a:bodyPr/>
        <a:lstStyle/>
        <a:p>
          <a:r>
            <a:rPr lang="en-US" dirty="0"/>
            <a:t>BCPS – SEDNET </a:t>
          </a:r>
        </a:p>
      </dgm:t>
    </dgm:pt>
    <dgm:pt modelId="{3290F637-E2EC-4CDE-8014-29BB6A10BB11}" type="parTrans" cxnId="{975386B5-0C30-4C55-B94D-5A2AA61C439E}">
      <dgm:prSet/>
      <dgm:spPr/>
      <dgm:t>
        <a:bodyPr/>
        <a:lstStyle/>
        <a:p>
          <a:endParaRPr lang="en-US"/>
        </a:p>
      </dgm:t>
    </dgm:pt>
    <dgm:pt modelId="{72A428F4-8691-48A3-91AA-2F48654ECDC6}" type="sibTrans" cxnId="{975386B5-0C30-4C55-B94D-5A2AA61C439E}">
      <dgm:prSet/>
      <dgm:spPr/>
      <dgm:t>
        <a:bodyPr/>
        <a:lstStyle/>
        <a:p>
          <a:endParaRPr lang="en-US"/>
        </a:p>
      </dgm:t>
    </dgm:pt>
    <dgm:pt modelId="{ED94429F-BC84-4571-96D2-D0D4C94E37C9}">
      <dgm:prSet phldrT="[Text]"/>
      <dgm:spPr/>
      <dgm:t>
        <a:bodyPr/>
        <a:lstStyle/>
        <a:p>
          <a:r>
            <a:rPr lang="en-US" dirty="0"/>
            <a:t>Private Services </a:t>
          </a:r>
        </a:p>
      </dgm:t>
    </dgm:pt>
    <dgm:pt modelId="{F79B3F51-F27F-465D-A0EF-4A477DF99F4C}" type="parTrans" cxnId="{0300069C-B79B-4A36-97B2-41EECEF1DEF1}">
      <dgm:prSet/>
      <dgm:spPr/>
      <dgm:t>
        <a:bodyPr/>
        <a:lstStyle/>
        <a:p>
          <a:endParaRPr lang="en-US"/>
        </a:p>
      </dgm:t>
    </dgm:pt>
    <dgm:pt modelId="{0241463B-E47E-4B94-BFA5-9D4464E0DF13}" type="sibTrans" cxnId="{0300069C-B79B-4A36-97B2-41EECEF1DEF1}">
      <dgm:prSet/>
      <dgm:spPr/>
      <dgm:t>
        <a:bodyPr/>
        <a:lstStyle/>
        <a:p>
          <a:endParaRPr lang="en-US"/>
        </a:p>
      </dgm:t>
    </dgm:pt>
    <dgm:pt modelId="{3D31AF78-11F7-43CA-92B0-3EDE417CB0CE}">
      <dgm:prSet phldrT="[Text]"/>
      <dgm:spPr/>
      <dgm:t>
        <a:bodyPr/>
        <a:lstStyle/>
        <a:p>
          <a:r>
            <a:rPr lang="en-US" dirty="0"/>
            <a:t>Facility IOP &amp; Outpatient </a:t>
          </a:r>
        </a:p>
      </dgm:t>
    </dgm:pt>
    <dgm:pt modelId="{068489BE-7B86-46A3-AEB6-28C9B500ECC6}" type="parTrans" cxnId="{D42A4AEB-D6E8-4CC3-A8E4-420EA34E30F5}">
      <dgm:prSet/>
      <dgm:spPr/>
      <dgm:t>
        <a:bodyPr/>
        <a:lstStyle/>
        <a:p>
          <a:endParaRPr lang="en-US"/>
        </a:p>
      </dgm:t>
    </dgm:pt>
    <dgm:pt modelId="{B020877A-C31E-4EC7-8469-22046288E6C4}" type="sibTrans" cxnId="{D42A4AEB-D6E8-4CC3-A8E4-420EA34E30F5}">
      <dgm:prSet/>
      <dgm:spPr/>
      <dgm:t>
        <a:bodyPr/>
        <a:lstStyle/>
        <a:p>
          <a:endParaRPr lang="en-US"/>
        </a:p>
      </dgm:t>
    </dgm:pt>
    <dgm:pt modelId="{8E8E47A1-E3BA-114A-B608-4980A007C3E6}">
      <dgm:prSet phldrT="[Text]"/>
      <dgm:spPr/>
      <dgm:t>
        <a:bodyPr/>
        <a:lstStyle/>
        <a:p>
          <a:pPr>
            <a:buFontTx/>
            <a:buNone/>
          </a:pPr>
          <a:r>
            <a:rPr lang="en-US" dirty="0"/>
            <a:t>Facility  with Youth Beds</a:t>
          </a:r>
        </a:p>
      </dgm:t>
    </dgm:pt>
    <dgm:pt modelId="{96442A51-1B66-464E-B93D-5787549EB04C}" type="parTrans" cxnId="{7C507A07-8A98-5A48-8307-18D3FA83DB3F}">
      <dgm:prSet/>
      <dgm:spPr/>
      <dgm:t>
        <a:bodyPr/>
        <a:lstStyle/>
        <a:p>
          <a:endParaRPr lang="en-US"/>
        </a:p>
      </dgm:t>
    </dgm:pt>
    <dgm:pt modelId="{0A8FEE01-787F-2B42-9648-EF5DD4F026C3}" type="sibTrans" cxnId="{7C507A07-8A98-5A48-8307-18D3FA83DB3F}">
      <dgm:prSet/>
      <dgm:spPr/>
      <dgm:t>
        <a:bodyPr/>
        <a:lstStyle/>
        <a:p>
          <a:endParaRPr lang="en-US"/>
        </a:p>
      </dgm:t>
    </dgm:pt>
    <dgm:pt modelId="{50EF090B-A5A9-F24D-A1D1-5690F5F3FBF0}">
      <dgm:prSet phldrT="[Text]"/>
      <dgm:spPr/>
      <dgm:t>
        <a:bodyPr/>
        <a:lstStyle/>
        <a:p>
          <a:r>
            <a:rPr lang="en-US" dirty="0"/>
            <a:t>Secure Facility (youth with &gt;1 BA)</a:t>
          </a:r>
        </a:p>
      </dgm:t>
    </dgm:pt>
    <dgm:pt modelId="{3D59E9DE-E7F3-E146-81DA-6D2791B63245}" type="parTrans" cxnId="{E0AB8184-8F45-F747-9AED-F3A52EC6D4CE}">
      <dgm:prSet/>
      <dgm:spPr/>
      <dgm:t>
        <a:bodyPr/>
        <a:lstStyle/>
        <a:p>
          <a:endParaRPr lang="en-US"/>
        </a:p>
      </dgm:t>
    </dgm:pt>
    <dgm:pt modelId="{A0F40EF2-CDDF-B24A-9F4F-34FCD3748916}" type="sibTrans" cxnId="{E0AB8184-8F45-F747-9AED-F3A52EC6D4CE}">
      <dgm:prSet/>
      <dgm:spPr/>
      <dgm:t>
        <a:bodyPr/>
        <a:lstStyle/>
        <a:p>
          <a:endParaRPr lang="en-US"/>
        </a:p>
      </dgm:t>
    </dgm:pt>
    <dgm:pt modelId="{28B310ED-4B15-2F43-97EC-246C6C564125}">
      <dgm:prSet phldrT="[Text]"/>
      <dgm:spPr/>
      <dgm:t>
        <a:bodyPr/>
        <a:lstStyle/>
        <a:p>
          <a:r>
            <a:rPr lang="en-US" dirty="0"/>
            <a:t>Managed Care Plans</a:t>
          </a:r>
        </a:p>
      </dgm:t>
    </dgm:pt>
    <dgm:pt modelId="{19D4B2E2-8B80-9D4C-983B-C0EFFC3F44EF}" type="parTrans" cxnId="{9961BB93-327C-894C-B45F-950C015BDCCC}">
      <dgm:prSet/>
      <dgm:spPr/>
      <dgm:t>
        <a:bodyPr/>
        <a:lstStyle/>
        <a:p>
          <a:endParaRPr lang="en-US"/>
        </a:p>
      </dgm:t>
    </dgm:pt>
    <dgm:pt modelId="{05AD72C1-A37E-4C4F-9B41-184C0DEA2E0D}" type="sibTrans" cxnId="{9961BB93-327C-894C-B45F-950C015BDCCC}">
      <dgm:prSet/>
      <dgm:spPr/>
      <dgm:t>
        <a:bodyPr/>
        <a:lstStyle/>
        <a:p>
          <a:endParaRPr lang="en-US"/>
        </a:p>
      </dgm:t>
    </dgm:pt>
    <dgm:pt modelId="{2599B21B-8467-8649-A018-A73D68938330}">
      <dgm:prSet phldrT="[Text]"/>
      <dgm:spPr/>
      <dgm:t>
        <a:bodyPr/>
        <a:lstStyle/>
        <a:p>
          <a:r>
            <a:rPr lang="en-US" dirty="0"/>
            <a:t>Managed Care Plans</a:t>
          </a:r>
        </a:p>
      </dgm:t>
    </dgm:pt>
    <dgm:pt modelId="{25DDFB06-69EA-4047-AF2D-3D95E1783D8C}" type="parTrans" cxnId="{852AA077-2A35-B94D-956F-6166DC1DB83A}">
      <dgm:prSet/>
      <dgm:spPr/>
      <dgm:t>
        <a:bodyPr/>
        <a:lstStyle/>
        <a:p>
          <a:endParaRPr lang="en-US"/>
        </a:p>
      </dgm:t>
    </dgm:pt>
    <dgm:pt modelId="{CBE904F2-427F-C04B-B143-BA18A4868DC2}" type="sibTrans" cxnId="{852AA077-2A35-B94D-956F-6166DC1DB83A}">
      <dgm:prSet/>
      <dgm:spPr/>
      <dgm:t>
        <a:bodyPr/>
        <a:lstStyle/>
        <a:p>
          <a:endParaRPr lang="en-US"/>
        </a:p>
      </dgm:t>
    </dgm:pt>
    <dgm:pt modelId="{5479F258-C168-42D7-848D-449BF3A20302}">
      <dgm:prSet phldrT="[Text]"/>
      <dgm:spPr/>
      <dgm:t>
        <a:bodyPr/>
        <a:lstStyle/>
        <a:p>
          <a:r>
            <a:rPr lang="en-US" dirty="0"/>
            <a:t>HCA W </a:t>
          </a:r>
        </a:p>
      </dgm:t>
    </dgm:pt>
    <dgm:pt modelId="{6B0EAD67-5946-4F0F-BD20-B2D0096ABCEA}" type="parTrans" cxnId="{01F34744-67F8-4DF0-9E10-5A3282B46DC1}">
      <dgm:prSet/>
      <dgm:spPr/>
      <dgm:t>
        <a:bodyPr/>
        <a:lstStyle/>
        <a:p>
          <a:endParaRPr lang="en-US"/>
        </a:p>
      </dgm:t>
    </dgm:pt>
    <dgm:pt modelId="{23B3B999-1E19-4A5B-A324-7D7A71E764A5}" type="sibTrans" cxnId="{01F34744-67F8-4DF0-9E10-5A3282B46DC1}">
      <dgm:prSet/>
      <dgm:spPr/>
      <dgm:t>
        <a:bodyPr/>
        <a:lstStyle/>
        <a:p>
          <a:endParaRPr lang="en-US"/>
        </a:p>
      </dgm:t>
    </dgm:pt>
    <dgm:pt modelId="{E43905DA-DD82-4750-8CD9-A3E56FEC9A8F}">
      <dgm:prSet phldrT="[Text]"/>
      <dgm:spPr/>
      <dgm:t>
        <a:bodyPr/>
        <a:lstStyle/>
        <a:p>
          <a:r>
            <a:rPr lang="en-US" dirty="0"/>
            <a:t>Larkin</a:t>
          </a:r>
        </a:p>
      </dgm:t>
    </dgm:pt>
    <dgm:pt modelId="{9950D736-61F8-4E29-AF79-7DFCEAD0E05A}" type="parTrans" cxnId="{C28DB105-6FD4-41F3-82D3-4CF2F59EC0B9}">
      <dgm:prSet/>
      <dgm:spPr/>
      <dgm:t>
        <a:bodyPr/>
        <a:lstStyle/>
        <a:p>
          <a:endParaRPr lang="en-US"/>
        </a:p>
      </dgm:t>
    </dgm:pt>
    <dgm:pt modelId="{D75C0534-466F-4BE8-AD59-2987A64DB78D}" type="sibTrans" cxnId="{C28DB105-6FD4-41F3-82D3-4CF2F59EC0B9}">
      <dgm:prSet/>
      <dgm:spPr/>
      <dgm:t>
        <a:bodyPr/>
        <a:lstStyle/>
        <a:p>
          <a:endParaRPr lang="en-US"/>
        </a:p>
      </dgm:t>
    </dgm:pt>
    <dgm:pt modelId="{FFBE6347-DBC3-4FDC-AB17-9599248A88E5}">
      <dgm:prSet phldrT="[Text]"/>
      <dgm:spPr/>
      <dgm:t>
        <a:bodyPr/>
        <a:lstStyle/>
        <a:p>
          <a:pPr>
            <a:buFontTx/>
            <a:buNone/>
          </a:pPr>
          <a:r>
            <a:rPr lang="en-US" b="1" i="1" dirty="0"/>
            <a:t>BBHC Children Care Coordination Teams   </a:t>
          </a:r>
        </a:p>
      </dgm:t>
    </dgm:pt>
    <dgm:pt modelId="{850F010E-8988-46DB-8732-0E12240AA5D9}" type="parTrans" cxnId="{0AD360CD-32D3-42B7-8837-E0BDBADB3FBE}">
      <dgm:prSet/>
      <dgm:spPr/>
      <dgm:t>
        <a:bodyPr/>
        <a:lstStyle/>
        <a:p>
          <a:endParaRPr lang="en-US"/>
        </a:p>
      </dgm:t>
    </dgm:pt>
    <dgm:pt modelId="{35EA95A1-5C08-4E1F-8657-B9340171BD26}" type="sibTrans" cxnId="{0AD360CD-32D3-42B7-8837-E0BDBADB3FBE}">
      <dgm:prSet/>
      <dgm:spPr/>
      <dgm:t>
        <a:bodyPr/>
        <a:lstStyle/>
        <a:p>
          <a:endParaRPr lang="en-US"/>
        </a:p>
      </dgm:t>
    </dgm:pt>
    <dgm:pt modelId="{A0CC9D34-A00E-43A7-AD39-89266D0A4BFB}">
      <dgm:prSet phldrT="[Text]"/>
      <dgm:spPr/>
      <dgm:t>
        <a:bodyPr/>
        <a:lstStyle/>
        <a:p>
          <a:endParaRPr lang="en-US" dirty="0"/>
        </a:p>
      </dgm:t>
    </dgm:pt>
    <dgm:pt modelId="{58713810-EA2D-4F2C-922C-1330AD05F59B}" type="parTrans" cxnId="{6D216C3C-312F-4004-9D4C-CE8FE4AC03B6}">
      <dgm:prSet/>
      <dgm:spPr/>
      <dgm:t>
        <a:bodyPr/>
        <a:lstStyle/>
        <a:p>
          <a:endParaRPr lang="en-US"/>
        </a:p>
      </dgm:t>
    </dgm:pt>
    <dgm:pt modelId="{546461D6-6FBB-45E6-99C6-255B14EA4AED}" type="sibTrans" cxnId="{6D216C3C-312F-4004-9D4C-CE8FE4AC03B6}">
      <dgm:prSet/>
      <dgm:spPr/>
      <dgm:t>
        <a:bodyPr/>
        <a:lstStyle/>
        <a:p>
          <a:endParaRPr lang="en-US"/>
        </a:p>
      </dgm:t>
    </dgm:pt>
    <dgm:pt modelId="{E9DBBC41-F901-49D1-BC6B-3A34A7BA25EB}">
      <dgm:prSet phldrT="[Text]"/>
      <dgm:spPr/>
      <dgm:t>
        <a:bodyPr/>
        <a:lstStyle/>
        <a:p>
          <a:endParaRPr lang="en-US" dirty="0"/>
        </a:p>
      </dgm:t>
    </dgm:pt>
    <dgm:pt modelId="{6B624430-E12A-4275-B8C9-CFD5B04F39B7}" type="parTrans" cxnId="{0E52D96C-2BA5-4CDC-9788-D3517913386C}">
      <dgm:prSet/>
      <dgm:spPr/>
      <dgm:t>
        <a:bodyPr/>
        <a:lstStyle/>
        <a:p>
          <a:endParaRPr lang="en-US"/>
        </a:p>
      </dgm:t>
    </dgm:pt>
    <dgm:pt modelId="{CCC5A6DE-CE59-485F-A3A3-9B8E49934D61}" type="sibTrans" cxnId="{0E52D96C-2BA5-4CDC-9788-D3517913386C}">
      <dgm:prSet/>
      <dgm:spPr/>
      <dgm:t>
        <a:bodyPr/>
        <a:lstStyle/>
        <a:p>
          <a:endParaRPr lang="en-US"/>
        </a:p>
      </dgm:t>
    </dgm:pt>
    <dgm:pt modelId="{D9A1694F-4665-40FA-BFC3-2A593ADE919D}" type="pres">
      <dgm:prSet presAssocID="{E689988C-C376-4F81-8B3F-720D0D1FD56F}" presName="linearFlow" presStyleCnt="0">
        <dgm:presLayoutVars>
          <dgm:dir/>
          <dgm:animLvl val="lvl"/>
          <dgm:resizeHandles val="exact"/>
        </dgm:presLayoutVars>
      </dgm:prSet>
      <dgm:spPr/>
    </dgm:pt>
    <dgm:pt modelId="{F15A0503-6085-4625-95EA-D03AC7D7C265}" type="pres">
      <dgm:prSet presAssocID="{A44BA8BD-2496-4C3B-B9F4-E3F430EC3EA2}" presName="composite" presStyleCnt="0"/>
      <dgm:spPr/>
    </dgm:pt>
    <dgm:pt modelId="{6C3D3DD7-9E24-4E21-BB7C-B6BDE7F8636B}" type="pres">
      <dgm:prSet presAssocID="{A44BA8BD-2496-4C3B-B9F4-E3F430EC3EA2}" presName="parTx" presStyleLbl="node1" presStyleIdx="0" presStyleCnt="3">
        <dgm:presLayoutVars>
          <dgm:chMax val="0"/>
          <dgm:chPref val="0"/>
          <dgm:bulletEnabled val="1"/>
        </dgm:presLayoutVars>
      </dgm:prSet>
      <dgm:spPr/>
    </dgm:pt>
    <dgm:pt modelId="{6225EA13-607A-45CA-978E-0ACA67DB51E9}" type="pres">
      <dgm:prSet presAssocID="{A44BA8BD-2496-4C3B-B9F4-E3F430EC3EA2}" presName="parSh" presStyleLbl="node1" presStyleIdx="0" presStyleCnt="3"/>
      <dgm:spPr/>
    </dgm:pt>
    <dgm:pt modelId="{7D1B32FD-9FD6-424A-B0A0-17DA9D729159}" type="pres">
      <dgm:prSet presAssocID="{A44BA8BD-2496-4C3B-B9F4-E3F430EC3EA2}" presName="desTx" presStyleLbl="fgAcc1" presStyleIdx="0" presStyleCnt="3" custLinFactNeighborX="-9609">
        <dgm:presLayoutVars>
          <dgm:bulletEnabled val="1"/>
        </dgm:presLayoutVars>
      </dgm:prSet>
      <dgm:spPr/>
    </dgm:pt>
    <dgm:pt modelId="{BC72C78A-49EC-40D0-A19F-1BC1244986C8}" type="pres">
      <dgm:prSet presAssocID="{A42349B8-2F76-4615-A933-706D4311457C}" presName="sibTrans" presStyleLbl="sibTrans2D1" presStyleIdx="0" presStyleCnt="2"/>
      <dgm:spPr/>
    </dgm:pt>
    <dgm:pt modelId="{5CB83FA4-571B-41E1-A803-5F8D6051812F}" type="pres">
      <dgm:prSet presAssocID="{A42349B8-2F76-4615-A933-706D4311457C}" presName="connTx" presStyleLbl="sibTrans2D1" presStyleIdx="0" presStyleCnt="2"/>
      <dgm:spPr/>
    </dgm:pt>
    <dgm:pt modelId="{40237C8C-1CC5-4CEF-AC21-3116CDD51C07}" type="pres">
      <dgm:prSet presAssocID="{9640ABC6-8871-4708-ABCB-A4926BCD53A3}" presName="composite" presStyleCnt="0"/>
      <dgm:spPr/>
    </dgm:pt>
    <dgm:pt modelId="{5B2AFAA9-8DF3-4AD2-B875-5291F06C5FD6}" type="pres">
      <dgm:prSet presAssocID="{9640ABC6-8871-4708-ABCB-A4926BCD53A3}" presName="parTx" presStyleLbl="node1" presStyleIdx="0" presStyleCnt="3">
        <dgm:presLayoutVars>
          <dgm:chMax val="0"/>
          <dgm:chPref val="0"/>
          <dgm:bulletEnabled val="1"/>
        </dgm:presLayoutVars>
      </dgm:prSet>
      <dgm:spPr/>
    </dgm:pt>
    <dgm:pt modelId="{E87C73DF-B9FC-46EE-81A7-A01CD4786BF9}" type="pres">
      <dgm:prSet presAssocID="{9640ABC6-8871-4708-ABCB-A4926BCD53A3}" presName="parSh" presStyleLbl="node1" presStyleIdx="1" presStyleCnt="3"/>
      <dgm:spPr/>
    </dgm:pt>
    <dgm:pt modelId="{C5B85BD9-70EA-4C06-8643-74AAD18ABB63}" type="pres">
      <dgm:prSet presAssocID="{9640ABC6-8871-4708-ABCB-A4926BCD53A3}" presName="desTx" presStyleLbl="fgAcc1" presStyleIdx="1" presStyleCnt="3" custLinFactNeighborX="-9609">
        <dgm:presLayoutVars>
          <dgm:bulletEnabled val="1"/>
        </dgm:presLayoutVars>
      </dgm:prSet>
      <dgm:spPr/>
    </dgm:pt>
    <dgm:pt modelId="{39DB8FE9-B032-4711-B148-5A3469B354DB}" type="pres">
      <dgm:prSet presAssocID="{A291C8CF-052B-4C9C-80D5-DDE02A7B34DA}" presName="sibTrans" presStyleLbl="sibTrans2D1" presStyleIdx="1" presStyleCnt="2"/>
      <dgm:spPr/>
    </dgm:pt>
    <dgm:pt modelId="{FC778294-3552-4D96-9D3C-F5A4A991D764}" type="pres">
      <dgm:prSet presAssocID="{A291C8CF-052B-4C9C-80D5-DDE02A7B34DA}" presName="connTx" presStyleLbl="sibTrans2D1" presStyleIdx="1" presStyleCnt="2"/>
      <dgm:spPr/>
    </dgm:pt>
    <dgm:pt modelId="{79D8C855-1F97-4ADD-96F5-CE4B19261C7E}" type="pres">
      <dgm:prSet presAssocID="{9AEC7378-D61B-4214-B56E-EA54CD786459}" presName="composite" presStyleCnt="0"/>
      <dgm:spPr/>
    </dgm:pt>
    <dgm:pt modelId="{5B261B73-88F0-4890-8604-A18C7B9DF047}" type="pres">
      <dgm:prSet presAssocID="{9AEC7378-D61B-4214-B56E-EA54CD786459}" presName="parTx" presStyleLbl="node1" presStyleIdx="1" presStyleCnt="3">
        <dgm:presLayoutVars>
          <dgm:chMax val="0"/>
          <dgm:chPref val="0"/>
          <dgm:bulletEnabled val="1"/>
        </dgm:presLayoutVars>
      </dgm:prSet>
      <dgm:spPr/>
    </dgm:pt>
    <dgm:pt modelId="{45A9E4C6-D807-4CDC-A160-F9F0949DBA22}" type="pres">
      <dgm:prSet presAssocID="{9AEC7378-D61B-4214-B56E-EA54CD786459}" presName="parSh" presStyleLbl="node1" presStyleIdx="2" presStyleCnt="3"/>
      <dgm:spPr/>
    </dgm:pt>
    <dgm:pt modelId="{C9A7225E-175C-444C-A64C-C126B2B462A8}" type="pres">
      <dgm:prSet presAssocID="{9AEC7378-D61B-4214-B56E-EA54CD786459}" presName="desTx" presStyleLbl="fgAcc1" presStyleIdx="2" presStyleCnt="3" custScaleX="99171" custLinFactNeighborX="-9609">
        <dgm:presLayoutVars>
          <dgm:bulletEnabled val="1"/>
        </dgm:presLayoutVars>
      </dgm:prSet>
      <dgm:spPr/>
    </dgm:pt>
  </dgm:ptLst>
  <dgm:cxnLst>
    <dgm:cxn modelId="{816C7D01-FDFC-4F8D-B8A1-D9DE66F341E0}" type="presOf" srcId="{4D2BC045-2F61-441B-9AC0-D4DA01291EB1}" destId="{C9A7225E-175C-444C-A64C-C126B2B462A8}" srcOrd="0" destOrd="1" presId="urn:microsoft.com/office/officeart/2005/8/layout/process3"/>
    <dgm:cxn modelId="{0329AB02-F62F-9041-882D-1624EF599C91}" type="presOf" srcId="{50EF090B-A5A9-F24D-A1D1-5690F5F3FBF0}" destId="{7D1B32FD-9FD6-424A-B0A0-17DA9D729159}" srcOrd="0" destOrd="5" presId="urn:microsoft.com/office/officeart/2005/8/layout/process3"/>
    <dgm:cxn modelId="{04A1DC04-6885-493B-8F5C-FC28E424AA45}" type="presOf" srcId="{5479F258-C168-42D7-848D-449BF3A20302}" destId="{C5B85BD9-70EA-4C06-8643-74AAD18ABB63}" srcOrd="0" destOrd="2" presId="urn:microsoft.com/office/officeart/2005/8/layout/process3"/>
    <dgm:cxn modelId="{C28DB105-6FD4-41F3-82D3-4CF2F59EC0B9}" srcId="{9640ABC6-8871-4708-ABCB-A4926BCD53A3}" destId="{E43905DA-DD82-4750-8CD9-A3E56FEC9A8F}" srcOrd="4" destOrd="0" parTransId="{9950D736-61F8-4E29-AF79-7DFCEAD0E05A}" sibTransId="{D75C0534-466F-4BE8-AD59-2987A64DB78D}"/>
    <dgm:cxn modelId="{7C507A07-8A98-5A48-8307-18D3FA83DB3F}" srcId="{9640ABC6-8871-4708-ABCB-A4926BCD53A3}" destId="{8E8E47A1-E3BA-114A-B608-4980A007C3E6}" srcOrd="0" destOrd="0" parTransId="{96442A51-1B66-464E-B93D-5787549EB04C}" sibTransId="{0A8FEE01-787F-2B42-9648-EF5DD4F026C3}"/>
    <dgm:cxn modelId="{EDF2320B-953D-4FC8-AFD0-6A032BB4F387}" type="presOf" srcId="{90BF13EC-CC96-4F3B-B8CD-21C4B05F26D3}" destId="{C9A7225E-175C-444C-A64C-C126B2B462A8}" srcOrd="0" destOrd="3" presId="urn:microsoft.com/office/officeart/2005/8/layout/process3"/>
    <dgm:cxn modelId="{3A689F13-B48F-457F-B487-9137AE402679}" type="presOf" srcId="{8E103885-2073-4211-9BDA-C6FC8AEE2F2F}" destId="{C9A7225E-175C-444C-A64C-C126B2B462A8}" srcOrd="0" destOrd="2" presId="urn:microsoft.com/office/officeart/2005/8/layout/process3"/>
    <dgm:cxn modelId="{9A348D1B-91F9-4A3F-A9F7-3D6C9FF755A0}" type="presOf" srcId="{5F1677D1-C40F-493F-8192-1A811371F10B}" destId="{7D1B32FD-9FD6-424A-B0A0-17DA9D729159}" srcOrd="0" destOrd="2" presId="urn:microsoft.com/office/officeart/2005/8/layout/process3"/>
    <dgm:cxn modelId="{2F238A21-4AE2-490E-B64C-596EAB99F5C9}" type="presOf" srcId="{B530D9D9-F4B2-4235-82DD-CE20D45B6048}" destId="{7D1B32FD-9FD6-424A-B0A0-17DA9D729159}" srcOrd="0" destOrd="0" presId="urn:microsoft.com/office/officeart/2005/8/layout/process3"/>
    <dgm:cxn modelId="{2ECD4828-75BD-447A-9441-3752A9ECAC51}" type="presOf" srcId="{E689988C-C376-4F81-8B3F-720D0D1FD56F}" destId="{D9A1694F-4665-40FA-BFC3-2A593ADE919D}" srcOrd="0" destOrd="0" presId="urn:microsoft.com/office/officeart/2005/8/layout/process3"/>
    <dgm:cxn modelId="{880DAD2E-977A-40AC-ADF2-546A7DF51F72}" srcId="{E689988C-C376-4F81-8B3F-720D0D1FD56F}" destId="{A44BA8BD-2496-4C3B-B9F4-E3F430EC3EA2}" srcOrd="0" destOrd="0" parTransId="{DE95D5CA-1842-4701-B3ED-963944AA181E}" sibTransId="{A42349B8-2F76-4615-A933-706D4311457C}"/>
    <dgm:cxn modelId="{F572BC2F-ABD4-49EB-8281-680304DCE7AF}" type="presOf" srcId="{ED94429F-BC84-4571-96D2-D0D4C94E37C9}" destId="{C9A7225E-175C-444C-A64C-C126B2B462A8}" srcOrd="0" destOrd="4" presId="urn:microsoft.com/office/officeart/2005/8/layout/process3"/>
    <dgm:cxn modelId="{96B49A31-CB8E-4D59-965B-7782A87F108A}" srcId="{9AEC7378-D61B-4214-B56E-EA54CD786459}" destId="{B539C917-45C3-47CC-8D83-63F9D56EC9B2}" srcOrd="0" destOrd="0" parTransId="{5AE193F8-0697-45B5-B958-300CFB4ECDFC}" sibTransId="{A80B3D32-8D03-4F6E-8EF9-5B6084A6B980}"/>
    <dgm:cxn modelId="{16934233-D3AB-4543-8BA7-697CC7AFD3C1}" type="presOf" srcId="{A44BA8BD-2496-4C3B-B9F4-E3F430EC3EA2}" destId="{6C3D3DD7-9E24-4E21-BB7C-B6BDE7F8636B}" srcOrd="0" destOrd="0" presId="urn:microsoft.com/office/officeart/2005/8/layout/process3"/>
    <dgm:cxn modelId="{D0899933-F9B3-459C-A3F1-4DA67E37E9B7}" type="presOf" srcId="{9640ABC6-8871-4708-ABCB-A4926BCD53A3}" destId="{5B2AFAA9-8DF3-4AD2-B875-5291F06C5FD6}" srcOrd="0" destOrd="0" presId="urn:microsoft.com/office/officeart/2005/8/layout/process3"/>
    <dgm:cxn modelId="{ABF65738-E1B8-4D50-82FA-C302585A7EAC}" srcId="{A44BA8BD-2496-4C3B-B9F4-E3F430EC3EA2}" destId="{4CAD1263-677F-4809-ACAE-2D92C6FAD023}" srcOrd="4" destOrd="0" parTransId="{C805797B-76F3-444D-8076-8EFDA59E620D}" sibTransId="{BF276C14-12BB-4454-942F-4C0C416E0A63}"/>
    <dgm:cxn modelId="{B2610739-0F63-4B7E-BB4E-35C9A9BC18A5}" srcId="{9640ABC6-8871-4708-ABCB-A4926BCD53A3}" destId="{DCAEE592-9154-4020-9525-C989F7FCE95F}" srcOrd="3" destOrd="0" parTransId="{31E118A6-A05D-4381-B506-7CFF814E70F9}" sibTransId="{2DBDA546-3A54-4C4C-B7C9-18EBC9D99D91}"/>
    <dgm:cxn modelId="{6D216C3C-312F-4004-9D4C-CE8FE4AC03B6}" srcId="{9640ABC6-8871-4708-ABCB-A4926BCD53A3}" destId="{A0CC9D34-A00E-43A7-AD39-89266D0A4BFB}" srcOrd="5" destOrd="0" parTransId="{58713810-EA2D-4F2C-922C-1330AD05F59B}" sibTransId="{546461D6-6FBB-45E6-99C6-255B14EA4AED}"/>
    <dgm:cxn modelId="{1AAB563F-9E9B-8444-9324-79BB1FA353F7}" type="presOf" srcId="{2599B21B-8467-8649-A018-A73D68938330}" destId="{C9A7225E-175C-444C-A64C-C126B2B462A8}" srcOrd="0" destOrd="6" presId="urn:microsoft.com/office/officeart/2005/8/layout/process3"/>
    <dgm:cxn modelId="{1CAAEA5B-CF61-4822-ACCD-3AA16DFB4788}" type="presOf" srcId="{0CE04863-C0F4-4704-B56C-9331E28AB361}" destId="{C5B85BD9-70EA-4C06-8643-74AAD18ABB63}" srcOrd="0" destOrd="1" presId="urn:microsoft.com/office/officeart/2005/8/layout/process3"/>
    <dgm:cxn modelId="{D375625E-EFBE-488B-A324-61EDA96F68A7}" type="presOf" srcId="{9AEC7378-D61B-4214-B56E-EA54CD786459}" destId="{5B261B73-88F0-4890-8604-A18C7B9DF047}" srcOrd="0" destOrd="0" presId="urn:microsoft.com/office/officeart/2005/8/layout/process3"/>
    <dgm:cxn modelId="{79628462-3DBB-416F-A7F4-766D74D82EFE}" srcId="{A44BA8BD-2496-4C3B-B9F4-E3F430EC3EA2}" destId="{9B32FC39-114A-4FB5-B652-ED96185B67FF}" srcOrd="1" destOrd="0" parTransId="{40200CD2-29C2-4C71-9755-FB405EA4BF8C}" sibTransId="{32EA6FA6-C7DB-4CAE-92CD-76F26D9E0095}"/>
    <dgm:cxn modelId="{E5340044-C6BE-9C42-8795-B23FD4E6408E}" type="presOf" srcId="{8E8E47A1-E3BA-114A-B608-4980A007C3E6}" destId="{C5B85BD9-70EA-4C06-8643-74AAD18ABB63}" srcOrd="0" destOrd="0" presId="urn:microsoft.com/office/officeart/2005/8/layout/process3"/>
    <dgm:cxn modelId="{01F34744-67F8-4DF0-9E10-5A3282B46DC1}" srcId="{9640ABC6-8871-4708-ABCB-A4926BCD53A3}" destId="{5479F258-C168-42D7-848D-449BF3A20302}" srcOrd="2" destOrd="0" parTransId="{6B0EAD67-5946-4F0F-BD20-B2D0096ABCEA}" sibTransId="{23B3B999-1E19-4A5B-A324-7D7A71E764A5}"/>
    <dgm:cxn modelId="{C8BAC348-4363-4CBF-AB35-4D66F9A94062}" type="presOf" srcId="{A0CC9D34-A00E-43A7-AD39-89266D0A4BFB}" destId="{C5B85BD9-70EA-4C06-8643-74AAD18ABB63}" srcOrd="0" destOrd="5" presId="urn:microsoft.com/office/officeart/2005/8/layout/process3"/>
    <dgm:cxn modelId="{0E52D96C-2BA5-4CDC-9788-D3517913386C}" srcId="{9640ABC6-8871-4708-ABCB-A4926BCD53A3}" destId="{E9DBBC41-F901-49D1-BC6B-3A34A7BA25EB}" srcOrd="6" destOrd="0" parTransId="{6B624430-E12A-4275-B8C9-CFD5B04F39B7}" sibTransId="{CCC5A6DE-CE59-485F-A3A3-9B8E49934D61}"/>
    <dgm:cxn modelId="{622DC36D-AA36-4CE0-8916-5AFAFF6B6F28}" type="presOf" srcId="{E9DBBC41-F901-49D1-BC6B-3A34A7BA25EB}" destId="{C5B85BD9-70EA-4C06-8643-74AAD18ABB63}" srcOrd="0" destOrd="6" presId="urn:microsoft.com/office/officeart/2005/8/layout/process3"/>
    <dgm:cxn modelId="{98A7FD54-02AA-4978-B6D7-6155AE0E36FE}" type="presOf" srcId="{4CAD1263-677F-4809-ACAE-2D92C6FAD023}" destId="{7D1B32FD-9FD6-424A-B0A0-17DA9D729159}" srcOrd="0" destOrd="4" presId="urn:microsoft.com/office/officeart/2005/8/layout/process3"/>
    <dgm:cxn modelId="{852AA077-2A35-B94D-956F-6166DC1DB83A}" srcId="{9AEC7378-D61B-4214-B56E-EA54CD786459}" destId="{2599B21B-8467-8649-A018-A73D68938330}" srcOrd="6" destOrd="0" parTransId="{25DDFB06-69EA-4047-AF2D-3D95E1783D8C}" sibTransId="{CBE904F2-427F-C04B-B143-BA18A4868DC2}"/>
    <dgm:cxn modelId="{BCE0337D-AB0A-46C9-AC47-8759313920E4}" type="presOf" srcId="{A291C8CF-052B-4C9C-80D5-DDE02A7B34DA}" destId="{FC778294-3552-4D96-9D3C-F5A4A991D764}" srcOrd="1" destOrd="0" presId="urn:microsoft.com/office/officeart/2005/8/layout/process3"/>
    <dgm:cxn modelId="{E0AB8184-8F45-F747-9AED-F3A52EC6D4CE}" srcId="{A44BA8BD-2496-4C3B-B9F4-E3F430EC3EA2}" destId="{50EF090B-A5A9-F24D-A1D1-5690F5F3FBF0}" srcOrd="5" destOrd="0" parTransId="{3D59E9DE-E7F3-E146-81DA-6D2791B63245}" sibTransId="{A0F40EF2-CDDF-B24A-9F4F-34FCD3748916}"/>
    <dgm:cxn modelId="{FF57DC84-5A80-44EF-8A96-64662F3CAF72}" type="presOf" srcId="{E43905DA-DD82-4750-8CD9-A3E56FEC9A8F}" destId="{C5B85BD9-70EA-4C06-8643-74AAD18ABB63}" srcOrd="0" destOrd="4" presId="urn:microsoft.com/office/officeart/2005/8/layout/process3"/>
    <dgm:cxn modelId="{5E399E93-B4EF-4C9D-9C92-EA713950B91E}" type="presOf" srcId="{A42349B8-2F76-4615-A933-706D4311457C}" destId="{BC72C78A-49EC-40D0-A19F-1BC1244986C8}" srcOrd="0" destOrd="0" presId="urn:microsoft.com/office/officeart/2005/8/layout/process3"/>
    <dgm:cxn modelId="{9961BB93-327C-894C-B45F-950C015BDCCC}" srcId="{A44BA8BD-2496-4C3B-B9F4-E3F430EC3EA2}" destId="{28B310ED-4B15-2F43-97EC-246C6C564125}" srcOrd="6" destOrd="0" parTransId="{19D4B2E2-8B80-9D4C-983B-C0EFFC3F44EF}" sibTransId="{05AD72C1-A37E-4C4F-9B41-184C0DEA2E0D}"/>
    <dgm:cxn modelId="{F8BA6096-961C-4EA7-B4DC-99FE8B204525}" type="presOf" srcId="{B539C917-45C3-47CC-8D83-63F9D56EC9B2}" destId="{C9A7225E-175C-444C-A64C-C126B2B462A8}" srcOrd="0" destOrd="0" presId="urn:microsoft.com/office/officeart/2005/8/layout/process3"/>
    <dgm:cxn modelId="{BB5E8097-5C2C-4EC6-AAC4-35E2F9A83678}" type="presOf" srcId="{A291C8CF-052B-4C9C-80D5-DDE02A7B34DA}" destId="{39DB8FE9-B032-4711-B148-5A3469B354DB}" srcOrd="0" destOrd="0" presId="urn:microsoft.com/office/officeart/2005/8/layout/process3"/>
    <dgm:cxn modelId="{0300069C-B79B-4A36-97B2-41EECEF1DEF1}" srcId="{9AEC7378-D61B-4214-B56E-EA54CD786459}" destId="{ED94429F-BC84-4571-96D2-D0D4C94E37C9}" srcOrd="4" destOrd="0" parTransId="{F79B3F51-F27F-465D-A0EF-4A477DF99F4C}" sibTransId="{0241463B-E47E-4B94-BFA5-9D4464E0DF13}"/>
    <dgm:cxn modelId="{4D13BD9F-311B-461E-9B27-BCDF6F59CC1C}" type="presOf" srcId="{3D31AF78-11F7-43CA-92B0-3EDE417CB0CE}" destId="{C9A7225E-175C-444C-A64C-C126B2B462A8}" srcOrd="0" destOrd="5" presId="urn:microsoft.com/office/officeart/2005/8/layout/process3"/>
    <dgm:cxn modelId="{BDAA97A9-1168-4C9F-BCE9-18CDAA6F3317}" type="presOf" srcId="{9AEC7378-D61B-4214-B56E-EA54CD786459}" destId="{45A9E4C6-D807-4CDC-A160-F9F0949DBA22}" srcOrd="1" destOrd="0" presId="urn:microsoft.com/office/officeart/2005/8/layout/process3"/>
    <dgm:cxn modelId="{975386B5-0C30-4C55-B94D-5A2AA61C439E}" srcId="{9AEC7378-D61B-4214-B56E-EA54CD786459}" destId="{90BF13EC-CC96-4F3B-B8CD-21C4B05F26D3}" srcOrd="3" destOrd="0" parTransId="{3290F637-E2EC-4CDE-8014-29BB6A10BB11}" sibTransId="{72A428F4-8691-48A3-91AA-2F48654ECDC6}"/>
    <dgm:cxn modelId="{1A58A1B9-9E74-4063-A9A1-7BC6F206C246}" type="presOf" srcId="{A44BA8BD-2496-4C3B-B9F4-E3F430EC3EA2}" destId="{6225EA13-607A-45CA-978E-0ACA67DB51E9}" srcOrd="1" destOrd="0" presId="urn:microsoft.com/office/officeart/2005/8/layout/process3"/>
    <dgm:cxn modelId="{B7EA7BBB-5D52-44EE-B8F8-075BCFE8B21F}" srcId="{E689988C-C376-4F81-8B3F-720D0D1FD56F}" destId="{9AEC7378-D61B-4214-B56E-EA54CD786459}" srcOrd="2" destOrd="0" parTransId="{046B0018-06C2-462D-89FC-342943E2AF39}" sibTransId="{85BE1E21-CBF5-480B-A2CD-241EF3BF1C46}"/>
    <dgm:cxn modelId="{4EFCB4C3-97C4-3842-9887-66DDD63EAF96}" type="presOf" srcId="{28B310ED-4B15-2F43-97EC-246C6C564125}" destId="{7D1B32FD-9FD6-424A-B0A0-17DA9D729159}" srcOrd="0" destOrd="6" presId="urn:microsoft.com/office/officeart/2005/8/layout/process3"/>
    <dgm:cxn modelId="{2DE5A0C5-7379-4A32-BE57-FED71BF3C2EE}" type="presOf" srcId="{FFBE6347-DBC3-4FDC-AB17-9599248A88E5}" destId="{C5B85BD9-70EA-4C06-8643-74AAD18ABB63}" srcOrd="0" destOrd="7" presId="urn:microsoft.com/office/officeart/2005/8/layout/process3"/>
    <dgm:cxn modelId="{E79C01C6-E819-4D6F-81F2-5854F78FC38C}" type="presOf" srcId="{DCAEE592-9154-4020-9525-C989F7FCE95F}" destId="{C5B85BD9-70EA-4C06-8643-74AAD18ABB63}" srcOrd="0" destOrd="3" presId="urn:microsoft.com/office/officeart/2005/8/layout/process3"/>
    <dgm:cxn modelId="{79EB16CC-769E-44FA-A9A0-93F5F43D042B}" srcId="{E689988C-C376-4F81-8B3F-720D0D1FD56F}" destId="{9640ABC6-8871-4708-ABCB-A4926BCD53A3}" srcOrd="1" destOrd="0" parTransId="{F2A9D88F-89C8-410B-9C56-AEBC05ADA001}" sibTransId="{A291C8CF-052B-4C9C-80D5-DDE02A7B34DA}"/>
    <dgm:cxn modelId="{0AD360CD-32D3-42B7-8837-E0BDBADB3FBE}" srcId="{9640ABC6-8871-4708-ABCB-A4926BCD53A3}" destId="{FFBE6347-DBC3-4FDC-AB17-9599248A88E5}" srcOrd="7" destOrd="0" parTransId="{850F010E-8988-46DB-8732-0E12240AA5D9}" sibTransId="{35EA95A1-5C08-4E1F-8657-B9340171BD26}"/>
    <dgm:cxn modelId="{42FC3AD1-FBF1-4ADE-AFE6-2E9D13ABCB8E}" srcId="{A44BA8BD-2496-4C3B-B9F4-E3F430EC3EA2}" destId="{5F1677D1-C40F-493F-8192-1A811371F10B}" srcOrd="2" destOrd="0" parTransId="{E6150210-96E0-4187-8F01-DAE352B2D00D}" sibTransId="{E8B97EDA-9F3D-4B33-B430-278FDB9DA74F}"/>
    <dgm:cxn modelId="{788EE0D2-38CE-46D8-8D56-25F2DA0ECF6B}" srcId="{9640ABC6-8871-4708-ABCB-A4926BCD53A3}" destId="{0CE04863-C0F4-4704-B56C-9331E28AB361}" srcOrd="1" destOrd="0" parTransId="{DB9C40E2-0B85-492F-9C8A-50FC7F35AE79}" sibTransId="{7C07A78D-45F9-442E-8138-0B3024A7DE6A}"/>
    <dgm:cxn modelId="{385540D6-0D51-4B45-880C-FFDB17C243CB}" type="presOf" srcId="{4F6F6315-C082-49EE-8A0D-B404BAA7506F}" destId="{7D1B32FD-9FD6-424A-B0A0-17DA9D729159}" srcOrd="0" destOrd="3" presId="urn:microsoft.com/office/officeart/2005/8/layout/process3"/>
    <dgm:cxn modelId="{208416D8-BEF2-4C6F-BE5B-FFA72B539BD8}" srcId="{A44BA8BD-2496-4C3B-B9F4-E3F430EC3EA2}" destId="{B530D9D9-F4B2-4235-82DD-CE20D45B6048}" srcOrd="0" destOrd="0" parTransId="{ECB0E8B3-62B7-4CB7-9A88-01E1C56742D0}" sibTransId="{BCE6FA57-706B-4E44-ACC5-05FEFD786F4E}"/>
    <dgm:cxn modelId="{93F482DB-DBC3-422D-9918-79B40DAE758E}" type="presOf" srcId="{9B32FC39-114A-4FB5-B652-ED96185B67FF}" destId="{7D1B32FD-9FD6-424A-B0A0-17DA9D729159}" srcOrd="0" destOrd="1" presId="urn:microsoft.com/office/officeart/2005/8/layout/process3"/>
    <dgm:cxn modelId="{842FD1DB-7501-4663-BE04-E5E2A561C096}" type="presOf" srcId="{A42349B8-2F76-4615-A933-706D4311457C}" destId="{5CB83FA4-571B-41E1-A803-5F8D6051812F}" srcOrd="1" destOrd="0" presId="urn:microsoft.com/office/officeart/2005/8/layout/process3"/>
    <dgm:cxn modelId="{AB85FFE9-9094-40DB-AAAB-7E119213E350}" type="presOf" srcId="{9640ABC6-8871-4708-ABCB-A4926BCD53A3}" destId="{E87C73DF-B9FC-46EE-81A7-A01CD4786BF9}" srcOrd="1" destOrd="0" presId="urn:microsoft.com/office/officeart/2005/8/layout/process3"/>
    <dgm:cxn modelId="{D42A4AEB-D6E8-4CC3-A8E4-420EA34E30F5}" srcId="{9AEC7378-D61B-4214-B56E-EA54CD786459}" destId="{3D31AF78-11F7-43CA-92B0-3EDE417CB0CE}" srcOrd="5" destOrd="0" parTransId="{068489BE-7B86-46A3-AEB6-28C9B500ECC6}" sibTransId="{B020877A-C31E-4EC7-8469-22046288E6C4}"/>
    <dgm:cxn modelId="{074301EE-692A-4E49-A8AC-54CC9D89191B}" srcId="{9AEC7378-D61B-4214-B56E-EA54CD786459}" destId="{4D2BC045-2F61-441B-9AC0-D4DA01291EB1}" srcOrd="1" destOrd="0" parTransId="{AA2A3733-7BF5-43EE-AD6B-AABEA0EA0088}" sibTransId="{37793133-F684-4685-B898-BCBB53A4D76C}"/>
    <dgm:cxn modelId="{CFC70AEE-0509-4C3F-B400-4479AB417357}" srcId="{9AEC7378-D61B-4214-B56E-EA54CD786459}" destId="{8E103885-2073-4211-9BDA-C6FC8AEE2F2F}" srcOrd="2" destOrd="0" parTransId="{95B66448-CFAA-431D-A708-7F454ACF0D26}" sibTransId="{F2628259-A0B5-4690-8089-44C6F8784DCF}"/>
    <dgm:cxn modelId="{891490F7-BFD3-498D-B581-30D703710FB2}" srcId="{A44BA8BD-2496-4C3B-B9F4-E3F430EC3EA2}" destId="{4F6F6315-C082-49EE-8A0D-B404BAA7506F}" srcOrd="3" destOrd="0" parTransId="{0B0F4C00-8582-49FA-8C81-7FE6D8731D91}" sibTransId="{6BB78A29-233F-4722-86B0-164609E7F4F9}"/>
    <dgm:cxn modelId="{537F409E-2D97-4794-A37D-7734B81126CD}" type="presParOf" srcId="{D9A1694F-4665-40FA-BFC3-2A593ADE919D}" destId="{F15A0503-6085-4625-95EA-D03AC7D7C265}" srcOrd="0" destOrd="0" presId="urn:microsoft.com/office/officeart/2005/8/layout/process3"/>
    <dgm:cxn modelId="{A34A513E-1686-4A4A-BB24-75C03B5E0140}" type="presParOf" srcId="{F15A0503-6085-4625-95EA-D03AC7D7C265}" destId="{6C3D3DD7-9E24-4E21-BB7C-B6BDE7F8636B}" srcOrd="0" destOrd="0" presId="urn:microsoft.com/office/officeart/2005/8/layout/process3"/>
    <dgm:cxn modelId="{98BD3422-8BBF-4220-B962-46566B3B2F58}" type="presParOf" srcId="{F15A0503-6085-4625-95EA-D03AC7D7C265}" destId="{6225EA13-607A-45CA-978E-0ACA67DB51E9}" srcOrd="1" destOrd="0" presId="urn:microsoft.com/office/officeart/2005/8/layout/process3"/>
    <dgm:cxn modelId="{0B7CEA48-3E08-4239-B16E-4265BFD710B8}" type="presParOf" srcId="{F15A0503-6085-4625-95EA-D03AC7D7C265}" destId="{7D1B32FD-9FD6-424A-B0A0-17DA9D729159}" srcOrd="2" destOrd="0" presId="urn:microsoft.com/office/officeart/2005/8/layout/process3"/>
    <dgm:cxn modelId="{51CE4A29-F42F-41F2-AAF6-17BB14C67FA1}" type="presParOf" srcId="{D9A1694F-4665-40FA-BFC3-2A593ADE919D}" destId="{BC72C78A-49EC-40D0-A19F-1BC1244986C8}" srcOrd="1" destOrd="0" presId="urn:microsoft.com/office/officeart/2005/8/layout/process3"/>
    <dgm:cxn modelId="{702BFC6A-8BF1-4D7D-96F2-6EC90EE052DD}" type="presParOf" srcId="{BC72C78A-49EC-40D0-A19F-1BC1244986C8}" destId="{5CB83FA4-571B-41E1-A803-5F8D6051812F}" srcOrd="0" destOrd="0" presId="urn:microsoft.com/office/officeart/2005/8/layout/process3"/>
    <dgm:cxn modelId="{1C628FA1-5E0C-416B-88E5-42DCAFAAE40E}" type="presParOf" srcId="{D9A1694F-4665-40FA-BFC3-2A593ADE919D}" destId="{40237C8C-1CC5-4CEF-AC21-3116CDD51C07}" srcOrd="2" destOrd="0" presId="urn:microsoft.com/office/officeart/2005/8/layout/process3"/>
    <dgm:cxn modelId="{97BC6AA4-654E-46FD-BC04-298247C8B32E}" type="presParOf" srcId="{40237C8C-1CC5-4CEF-AC21-3116CDD51C07}" destId="{5B2AFAA9-8DF3-4AD2-B875-5291F06C5FD6}" srcOrd="0" destOrd="0" presId="urn:microsoft.com/office/officeart/2005/8/layout/process3"/>
    <dgm:cxn modelId="{EEF282EF-ACA5-4A2F-97E9-26F9D8327ACC}" type="presParOf" srcId="{40237C8C-1CC5-4CEF-AC21-3116CDD51C07}" destId="{E87C73DF-B9FC-46EE-81A7-A01CD4786BF9}" srcOrd="1" destOrd="0" presId="urn:microsoft.com/office/officeart/2005/8/layout/process3"/>
    <dgm:cxn modelId="{395C233E-7323-48BE-8AD3-4A7DD5C04B4A}" type="presParOf" srcId="{40237C8C-1CC5-4CEF-AC21-3116CDD51C07}" destId="{C5B85BD9-70EA-4C06-8643-74AAD18ABB63}" srcOrd="2" destOrd="0" presId="urn:microsoft.com/office/officeart/2005/8/layout/process3"/>
    <dgm:cxn modelId="{A797DB2D-D93C-46DA-9674-8854D2B1D3F7}" type="presParOf" srcId="{D9A1694F-4665-40FA-BFC3-2A593ADE919D}" destId="{39DB8FE9-B032-4711-B148-5A3469B354DB}" srcOrd="3" destOrd="0" presId="urn:microsoft.com/office/officeart/2005/8/layout/process3"/>
    <dgm:cxn modelId="{38975DCB-A649-4969-B590-C322CE42661A}" type="presParOf" srcId="{39DB8FE9-B032-4711-B148-5A3469B354DB}" destId="{FC778294-3552-4D96-9D3C-F5A4A991D764}" srcOrd="0" destOrd="0" presId="urn:microsoft.com/office/officeart/2005/8/layout/process3"/>
    <dgm:cxn modelId="{B5A03914-C988-4B62-A92A-300626CC926B}" type="presParOf" srcId="{D9A1694F-4665-40FA-BFC3-2A593ADE919D}" destId="{79D8C855-1F97-4ADD-96F5-CE4B19261C7E}" srcOrd="4" destOrd="0" presId="urn:microsoft.com/office/officeart/2005/8/layout/process3"/>
    <dgm:cxn modelId="{3E01BCC3-FAEF-45AA-B1D2-7C012798387C}" type="presParOf" srcId="{79D8C855-1F97-4ADD-96F5-CE4B19261C7E}" destId="{5B261B73-88F0-4890-8604-A18C7B9DF047}" srcOrd="0" destOrd="0" presId="urn:microsoft.com/office/officeart/2005/8/layout/process3"/>
    <dgm:cxn modelId="{56BFB473-0DA0-4A97-AA1A-FC9672433693}" type="presParOf" srcId="{79D8C855-1F97-4ADD-96F5-CE4B19261C7E}" destId="{45A9E4C6-D807-4CDC-A160-F9F0949DBA22}" srcOrd="1" destOrd="0" presId="urn:microsoft.com/office/officeart/2005/8/layout/process3"/>
    <dgm:cxn modelId="{2AD0877A-7EB6-494E-9982-CB80512D4B70}" type="presParOf" srcId="{79D8C855-1F97-4ADD-96F5-CE4B19261C7E}" destId="{C9A7225E-175C-444C-A64C-C126B2B462A8}"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5EA13-607A-45CA-978E-0ACA67DB51E9}">
      <dsp:nvSpPr>
        <dsp:cNvPr id="0" name=""/>
        <dsp:cNvSpPr/>
      </dsp:nvSpPr>
      <dsp:spPr>
        <a:xfrm>
          <a:off x="757" y="895313"/>
          <a:ext cx="2392001" cy="946950"/>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ctr" defTabSz="666750">
            <a:lnSpc>
              <a:spcPct val="90000"/>
            </a:lnSpc>
            <a:spcBef>
              <a:spcPct val="0"/>
            </a:spcBef>
            <a:spcAft>
              <a:spcPct val="35000"/>
            </a:spcAft>
            <a:buNone/>
          </a:pPr>
          <a:r>
            <a:rPr lang="en-US" sz="1500" kern="1200" dirty="0"/>
            <a:t>Youth Services Prior to Admission</a:t>
          </a:r>
        </a:p>
      </dsp:txBody>
      <dsp:txXfrm>
        <a:off x="757" y="895313"/>
        <a:ext cx="2392001" cy="631300"/>
      </dsp:txXfrm>
    </dsp:sp>
    <dsp:sp modelId="{7D1B32FD-9FD6-424A-B0A0-17DA9D729159}">
      <dsp:nvSpPr>
        <dsp:cNvPr id="0" name=""/>
        <dsp:cNvSpPr/>
      </dsp:nvSpPr>
      <dsp:spPr>
        <a:xfrm>
          <a:off x="260837" y="1526614"/>
          <a:ext cx="2392001" cy="2880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a:t>ChildNet</a:t>
          </a:r>
          <a:endParaRPr lang="en-US" sz="1500" kern="1200" dirty="0"/>
        </a:p>
        <a:p>
          <a:pPr marL="114300" lvl="1" indent="-114300" algn="l" defTabSz="666750">
            <a:lnSpc>
              <a:spcPct val="90000"/>
            </a:lnSpc>
            <a:spcBef>
              <a:spcPct val="0"/>
            </a:spcBef>
            <a:spcAft>
              <a:spcPct val="15000"/>
            </a:spcAft>
            <a:buChar char="•"/>
          </a:pPr>
          <a:r>
            <a:rPr lang="en-US" sz="1500" kern="1200" dirty="0"/>
            <a:t>DJJ</a:t>
          </a:r>
        </a:p>
        <a:p>
          <a:pPr marL="114300" lvl="1" indent="-114300" algn="l" defTabSz="666750">
            <a:lnSpc>
              <a:spcPct val="90000"/>
            </a:lnSpc>
            <a:spcBef>
              <a:spcPct val="0"/>
            </a:spcBef>
            <a:spcAft>
              <a:spcPct val="15000"/>
            </a:spcAft>
            <a:buChar char="•"/>
          </a:pPr>
          <a:r>
            <a:rPr lang="en-US" sz="1500" kern="1200" dirty="0"/>
            <a:t>BBHC</a:t>
          </a:r>
        </a:p>
        <a:p>
          <a:pPr marL="114300" lvl="1" indent="-114300" algn="l" defTabSz="666750">
            <a:lnSpc>
              <a:spcPct val="90000"/>
            </a:lnSpc>
            <a:spcBef>
              <a:spcPct val="0"/>
            </a:spcBef>
            <a:spcAft>
              <a:spcPct val="15000"/>
            </a:spcAft>
            <a:buChar char="•"/>
          </a:pPr>
          <a:r>
            <a:rPr lang="en-US" sz="1500" kern="1200" dirty="0"/>
            <a:t>BCPS</a:t>
          </a:r>
        </a:p>
        <a:p>
          <a:pPr marL="114300" lvl="1" indent="-114300" algn="l" defTabSz="666750">
            <a:lnSpc>
              <a:spcPct val="90000"/>
            </a:lnSpc>
            <a:spcBef>
              <a:spcPct val="0"/>
            </a:spcBef>
            <a:spcAft>
              <a:spcPct val="15000"/>
            </a:spcAft>
            <a:buChar char="•"/>
          </a:pPr>
          <a:r>
            <a:rPr lang="en-US" sz="1500" kern="1200" dirty="0"/>
            <a:t>Private Services (Psychiatrist / Therapist) </a:t>
          </a:r>
        </a:p>
        <a:p>
          <a:pPr marL="114300" lvl="1" indent="-114300" algn="l" defTabSz="666750">
            <a:lnSpc>
              <a:spcPct val="90000"/>
            </a:lnSpc>
            <a:spcBef>
              <a:spcPct val="0"/>
            </a:spcBef>
            <a:spcAft>
              <a:spcPct val="15000"/>
            </a:spcAft>
            <a:buChar char="•"/>
          </a:pPr>
          <a:r>
            <a:rPr lang="en-US" sz="1500" kern="1200" dirty="0"/>
            <a:t>Secure Facility (youth with &gt;1 BA)</a:t>
          </a:r>
        </a:p>
        <a:p>
          <a:pPr marL="114300" lvl="1" indent="-114300" algn="l" defTabSz="666750">
            <a:lnSpc>
              <a:spcPct val="90000"/>
            </a:lnSpc>
            <a:spcBef>
              <a:spcPct val="0"/>
            </a:spcBef>
            <a:spcAft>
              <a:spcPct val="15000"/>
            </a:spcAft>
            <a:buChar char="•"/>
          </a:pPr>
          <a:r>
            <a:rPr lang="en-US" sz="1500" kern="1200" dirty="0"/>
            <a:t>Managed Care Plans</a:t>
          </a:r>
        </a:p>
      </dsp:txBody>
      <dsp:txXfrm>
        <a:off x="330896" y="1596673"/>
        <a:ext cx="2251883" cy="2739882"/>
      </dsp:txXfrm>
    </dsp:sp>
    <dsp:sp modelId="{BC72C78A-49EC-40D0-A19F-1BC1244986C8}">
      <dsp:nvSpPr>
        <dsp:cNvPr id="0" name=""/>
        <dsp:cNvSpPr/>
      </dsp:nvSpPr>
      <dsp:spPr>
        <a:xfrm>
          <a:off x="2755377" y="913194"/>
          <a:ext cx="768751" cy="5955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755377" y="1032302"/>
        <a:ext cx="590089" cy="357323"/>
      </dsp:txXfrm>
    </dsp:sp>
    <dsp:sp modelId="{E87C73DF-B9FC-46EE-81A7-A01CD4786BF9}">
      <dsp:nvSpPr>
        <dsp:cNvPr id="0" name=""/>
        <dsp:cNvSpPr/>
      </dsp:nvSpPr>
      <dsp:spPr>
        <a:xfrm>
          <a:off x="3843233" y="895313"/>
          <a:ext cx="2392001" cy="946950"/>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ctr" defTabSz="666750">
            <a:lnSpc>
              <a:spcPct val="90000"/>
            </a:lnSpc>
            <a:spcBef>
              <a:spcPct val="0"/>
            </a:spcBef>
            <a:spcAft>
              <a:spcPct val="35000"/>
            </a:spcAft>
            <a:buNone/>
          </a:pPr>
          <a:r>
            <a:rPr lang="en-US" sz="1500" kern="1200" dirty="0"/>
            <a:t>In Patient                              Youth Baker Act Facilities</a:t>
          </a:r>
        </a:p>
      </dsp:txBody>
      <dsp:txXfrm>
        <a:off x="3843233" y="895313"/>
        <a:ext cx="2392001" cy="631300"/>
      </dsp:txXfrm>
    </dsp:sp>
    <dsp:sp modelId="{C5B85BD9-70EA-4C06-8643-74AAD18ABB63}">
      <dsp:nvSpPr>
        <dsp:cNvPr id="0" name=""/>
        <dsp:cNvSpPr/>
      </dsp:nvSpPr>
      <dsp:spPr>
        <a:xfrm>
          <a:off x="4103314" y="1526614"/>
          <a:ext cx="2392001" cy="2880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FontTx/>
            <a:buNone/>
          </a:pPr>
          <a:r>
            <a:rPr lang="en-US" sz="1500" kern="1200" dirty="0"/>
            <a:t>Facility  with Youth Beds</a:t>
          </a:r>
        </a:p>
        <a:p>
          <a:pPr marL="114300" lvl="1" indent="-114300" algn="l" defTabSz="666750">
            <a:lnSpc>
              <a:spcPct val="90000"/>
            </a:lnSpc>
            <a:spcBef>
              <a:spcPct val="0"/>
            </a:spcBef>
            <a:spcAft>
              <a:spcPct val="15000"/>
            </a:spcAft>
            <a:buChar char="•"/>
          </a:pPr>
          <a:r>
            <a:rPr lang="en-US" sz="1500" kern="1200" dirty="0"/>
            <a:t>Ft Lauderdale</a:t>
          </a:r>
        </a:p>
        <a:p>
          <a:pPr marL="114300" lvl="1" indent="-114300" algn="l" defTabSz="666750">
            <a:lnSpc>
              <a:spcPct val="90000"/>
            </a:lnSpc>
            <a:spcBef>
              <a:spcPct val="0"/>
            </a:spcBef>
            <a:spcAft>
              <a:spcPct val="15000"/>
            </a:spcAft>
            <a:buChar char="•"/>
          </a:pPr>
          <a:r>
            <a:rPr lang="en-US" sz="1500" kern="1200" dirty="0"/>
            <a:t>HCA W </a:t>
          </a:r>
        </a:p>
        <a:p>
          <a:pPr marL="114300" lvl="1" indent="-114300" algn="l" defTabSz="666750">
            <a:lnSpc>
              <a:spcPct val="90000"/>
            </a:lnSpc>
            <a:spcBef>
              <a:spcPct val="0"/>
            </a:spcBef>
            <a:spcAft>
              <a:spcPct val="15000"/>
            </a:spcAft>
            <a:buChar char="•"/>
          </a:pPr>
          <a:r>
            <a:rPr lang="en-US" sz="1500" kern="1200" dirty="0"/>
            <a:t>Memorial</a:t>
          </a:r>
        </a:p>
        <a:p>
          <a:pPr marL="114300" lvl="1" indent="-114300" algn="l" defTabSz="666750">
            <a:lnSpc>
              <a:spcPct val="90000"/>
            </a:lnSpc>
            <a:spcBef>
              <a:spcPct val="0"/>
            </a:spcBef>
            <a:spcAft>
              <a:spcPct val="15000"/>
            </a:spcAft>
            <a:buChar char="•"/>
          </a:pPr>
          <a:r>
            <a:rPr lang="en-US" sz="1500" kern="1200" dirty="0"/>
            <a:t>Larkin</a:t>
          </a:r>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FontTx/>
            <a:buNone/>
          </a:pPr>
          <a:r>
            <a:rPr lang="en-US" sz="1500" b="1" i="1" kern="1200" dirty="0"/>
            <a:t>BBHC Children Care Coordination Teams   </a:t>
          </a:r>
        </a:p>
      </dsp:txBody>
      <dsp:txXfrm>
        <a:off x="4173373" y="1596673"/>
        <a:ext cx="2251883" cy="2739882"/>
      </dsp:txXfrm>
    </dsp:sp>
    <dsp:sp modelId="{39DB8FE9-B032-4711-B148-5A3469B354DB}">
      <dsp:nvSpPr>
        <dsp:cNvPr id="0" name=""/>
        <dsp:cNvSpPr/>
      </dsp:nvSpPr>
      <dsp:spPr>
        <a:xfrm>
          <a:off x="6597853" y="913194"/>
          <a:ext cx="768751" cy="5955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6597853" y="1032302"/>
        <a:ext cx="590089" cy="357323"/>
      </dsp:txXfrm>
    </dsp:sp>
    <dsp:sp modelId="{45A9E4C6-D807-4CDC-A160-F9F0949DBA22}">
      <dsp:nvSpPr>
        <dsp:cNvPr id="0" name=""/>
        <dsp:cNvSpPr/>
      </dsp:nvSpPr>
      <dsp:spPr>
        <a:xfrm>
          <a:off x="7685710" y="895313"/>
          <a:ext cx="2392001" cy="946950"/>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ctr" defTabSz="666750">
            <a:lnSpc>
              <a:spcPct val="90000"/>
            </a:lnSpc>
            <a:spcBef>
              <a:spcPct val="0"/>
            </a:spcBef>
            <a:spcAft>
              <a:spcPct val="35000"/>
            </a:spcAft>
            <a:buNone/>
          </a:pPr>
          <a:r>
            <a:rPr lang="en-US" sz="1500" kern="1200" dirty="0"/>
            <a:t>Wraparound &amp; Follow Up Care </a:t>
          </a:r>
        </a:p>
      </dsp:txBody>
      <dsp:txXfrm>
        <a:off x="7685710" y="895313"/>
        <a:ext cx="2392001" cy="631300"/>
      </dsp:txXfrm>
    </dsp:sp>
    <dsp:sp modelId="{C9A7225E-175C-444C-A64C-C126B2B462A8}">
      <dsp:nvSpPr>
        <dsp:cNvPr id="0" name=""/>
        <dsp:cNvSpPr/>
      </dsp:nvSpPr>
      <dsp:spPr>
        <a:xfrm>
          <a:off x="7955705" y="1526614"/>
          <a:ext cx="2372171" cy="288000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a:t>ChildNet</a:t>
          </a:r>
          <a:r>
            <a:rPr lang="en-US" sz="1500" kern="1200" dirty="0"/>
            <a:t> – DCM</a:t>
          </a:r>
        </a:p>
        <a:p>
          <a:pPr marL="114300" lvl="1" indent="-114300" algn="l" defTabSz="666750">
            <a:lnSpc>
              <a:spcPct val="90000"/>
            </a:lnSpc>
            <a:spcBef>
              <a:spcPct val="0"/>
            </a:spcBef>
            <a:spcAft>
              <a:spcPct val="15000"/>
            </a:spcAft>
            <a:buChar char="•"/>
          </a:pPr>
          <a:r>
            <a:rPr lang="en-US" sz="1500" kern="1200" dirty="0"/>
            <a:t>DJJ – JPO</a:t>
          </a:r>
        </a:p>
        <a:p>
          <a:pPr marL="114300" lvl="1" indent="-114300" algn="l" defTabSz="666750">
            <a:lnSpc>
              <a:spcPct val="90000"/>
            </a:lnSpc>
            <a:spcBef>
              <a:spcPct val="0"/>
            </a:spcBef>
            <a:spcAft>
              <a:spcPct val="15000"/>
            </a:spcAft>
            <a:buChar char="•"/>
          </a:pPr>
          <a:r>
            <a:rPr lang="en-US" sz="1500" kern="1200" dirty="0"/>
            <a:t>BBHC – Care Coordinator/Therapist</a:t>
          </a:r>
        </a:p>
        <a:p>
          <a:pPr marL="114300" lvl="1" indent="-114300" algn="l" defTabSz="666750">
            <a:lnSpc>
              <a:spcPct val="90000"/>
            </a:lnSpc>
            <a:spcBef>
              <a:spcPct val="0"/>
            </a:spcBef>
            <a:spcAft>
              <a:spcPct val="15000"/>
            </a:spcAft>
            <a:buChar char="•"/>
          </a:pPr>
          <a:r>
            <a:rPr lang="en-US" sz="1500" kern="1200" dirty="0"/>
            <a:t>BCPS – SEDNET </a:t>
          </a:r>
        </a:p>
        <a:p>
          <a:pPr marL="114300" lvl="1" indent="-114300" algn="l" defTabSz="666750">
            <a:lnSpc>
              <a:spcPct val="90000"/>
            </a:lnSpc>
            <a:spcBef>
              <a:spcPct val="0"/>
            </a:spcBef>
            <a:spcAft>
              <a:spcPct val="15000"/>
            </a:spcAft>
            <a:buChar char="•"/>
          </a:pPr>
          <a:r>
            <a:rPr lang="en-US" sz="1500" kern="1200" dirty="0"/>
            <a:t>Private Services </a:t>
          </a:r>
        </a:p>
        <a:p>
          <a:pPr marL="114300" lvl="1" indent="-114300" algn="l" defTabSz="666750">
            <a:lnSpc>
              <a:spcPct val="90000"/>
            </a:lnSpc>
            <a:spcBef>
              <a:spcPct val="0"/>
            </a:spcBef>
            <a:spcAft>
              <a:spcPct val="15000"/>
            </a:spcAft>
            <a:buChar char="•"/>
          </a:pPr>
          <a:r>
            <a:rPr lang="en-US" sz="1500" kern="1200" dirty="0"/>
            <a:t>Facility IOP &amp; Outpatient </a:t>
          </a:r>
        </a:p>
        <a:p>
          <a:pPr marL="114300" lvl="1" indent="-114300" algn="l" defTabSz="666750">
            <a:lnSpc>
              <a:spcPct val="90000"/>
            </a:lnSpc>
            <a:spcBef>
              <a:spcPct val="0"/>
            </a:spcBef>
            <a:spcAft>
              <a:spcPct val="15000"/>
            </a:spcAft>
            <a:buChar char="•"/>
          </a:pPr>
          <a:r>
            <a:rPr lang="en-US" sz="1500" kern="1200" dirty="0"/>
            <a:t>Managed Care Plans</a:t>
          </a:r>
        </a:p>
      </dsp:txBody>
      <dsp:txXfrm>
        <a:off x="8025184" y="1596093"/>
        <a:ext cx="2233213" cy="27410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xfrm>
            <a:off x="1143000" y="685800"/>
            <a:ext cx="4572000" cy="3429000"/>
          </a:xfrm>
          <a:prstGeom prst="rect">
            <a:avLst/>
          </a:prstGeom>
        </p:spPr>
        <p:txBody>
          <a:bodyPr/>
          <a:lstStyle/>
          <a:p>
            <a:endParaRPr/>
          </a:p>
        </p:txBody>
      </p:sp>
      <p:sp>
        <p:nvSpPr>
          <p:cNvPr id="83" name="Shape 8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AE9676-E388-408F-8B74-30CD1305BB85}" type="slidenum">
              <a:rPr lang="en-US" smtClean="0"/>
              <a:t>10</a:t>
            </a:fld>
            <a:endParaRPr lang="en-US"/>
          </a:p>
        </p:txBody>
      </p:sp>
    </p:spTree>
    <p:extLst>
      <p:ext uri="{BB962C8B-B14F-4D97-AF65-F5344CB8AC3E}">
        <p14:creationId xmlns:p14="http://schemas.microsoft.com/office/powerpoint/2010/main" val="3405868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latin typeface="Helvetica" panose="020B0604020202020204" pitchFamily="34" charset="0"/>
                <a:cs typeface="Helvetica" panose="020B0604020202020204" pitchFamily="34" charset="0"/>
              </a:rPr>
              <a:t>BDC Created in 2017 with national technical assistance from UPENN Center for Actionable Intelligence for Social Policy.  Broward Data Collaborative partners are providing legal, technology, programmatic, and sustainability planning staff time in partnership with private sector partners AWS &amp; </a:t>
            </a:r>
            <a:r>
              <a:rPr lang="en-US" b="1" dirty="0" err="1">
                <a:latin typeface="Helvetica" panose="020B0604020202020204" pitchFamily="34" charset="0"/>
                <a:cs typeface="Helvetica" panose="020B0604020202020204" pitchFamily="34" charset="0"/>
              </a:rPr>
              <a:t>Velatura</a:t>
            </a:r>
            <a:r>
              <a:rPr lang="en-US" b="1" dirty="0">
                <a:latin typeface="Helvetica" panose="020B0604020202020204" pitchFamily="34" charset="0"/>
                <a:cs typeface="Helvetica" panose="020B0604020202020204" pitchFamily="34" charset="0"/>
              </a:rPr>
              <a:t>. </a:t>
            </a:r>
            <a:r>
              <a:rPr lang="en-US" b="1" dirty="0" err="1">
                <a:latin typeface="Helvetica" panose="020B0604020202020204" pitchFamily="34" charset="0"/>
                <a:cs typeface="Helvetica" panose="020B0604020202020204" pitchFamily="34" charset="0"/>
              </a:rPr>
              <a:t>Velatura</a:t>
            </a:r>
            <a:r>
              <a:rPr lang="en-US" b="1" dirty="0">
                <a:latin typeface="Helvetica" panose="020B0604020202020204" pitchFamily="34" charset="0"/>
                <a:cs typeface="Helvetica" panose="020B0604020202020204" pitchFamily="34" charset="0"/>
              </a:rPr>
              <a:t> received an AWS Health Equity grant to support the proof of concept.</a:t>
            </a:r>
          </a:p>
          <a:p>
            <a:endParaRPr lang="en-US" dirty="0"/>
          </a:p>
        </p:txBody>
      </p:sp>
      <p:sp>
        <p:nvSpPr>
          <p:cNvPr id="4" name="Slide Number Placeholder 3"/>
          <p:cNvSpPr>
            <a:spLocks noGrp="1"/>
          </p:cNvSpPr>
          <p:nvPr>
            <p:ph type="sldNum" sz="quarter" idx="5"/>
          </p:nvPr>
        </p:nvSpPr>
        <p:spPr/>
        <p:txBody>
          <a:bodyPr/>
          <a:lstStyle/>
          <a:p>
            <a:fld id="{6BAE9676-E388-408F-8B74-30CD1305BB85}" type="slidenum">
              <a:rPr lang="en-US" smtClean="0"/>
              <a:t>11</a:t>
            </a:fld>
            <a:endParaRPr lang="en-US"/>
          </a:p>
        </p:txBody>
      </p:sp>
    </p:spTree>
    <p:extLst>
      <p:ext uri="{BB962C8B-B14F-4D97-AF65-F5344CB8AC3E}">
        <p14:creationId xmlns:p14="http://schemas.microsoft.com/office/powerpoint/2010/main" val="356702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8B9D01-1361-4046-A4B8-05BCEAF73F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015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Desired State</a:t>
            </a:r>
          </a:p>
          <a:p>
            <a:pPr lvl="1"/>
            <a:r>
              <a:rPr lang="en-US" dirty="0"/>
              <a:t>Enhanced &amp; timely connection with agency staff</a:t>
            </a:r>
          </a:p>
          <a:p>
            <a:pPr lvl="1"/>
            <a:r>
              <a:rPr lang="en-US" dirty="0"/>
              <a:t>Robust &amp; transparent consent process with parents</a:t>
            </a:r>
          </a:p>
          <a:p>
            <a:pPr lvl="1"/>
            <a:r>
              <a:rPr lang="en-US" dirty="0"/>
              <a:t>More secure data sharing</a:t>
            </a:r>
          </a:p>
          <a:p>
            <a:pPr lvl="1"/>
            <a:r>
              <a:rPr lang="en-US" dirty="0"/>
              <a:t>Minimal Required Data Sharing</a:t>
            </a:r>
          </a:p>
          <a:p>
            <a:endParaRPr lang="en-US" dirty="0"/>
          </a:p>
        </p:txBody>
      </p:sp>
      <p:sp>
        <p:nvSpPr>
          <p:cNvPr id="4" name="Slide Number Placeholder 3"/>
          <p:cNvSpPr>
            <a:spLocks noGrp="1"/>
          </p:cNvSpPr>
          <p:nvPr>
            <p:ph type="sldNum" sz="quarter" idx="5"/>
          </p:nvPr>
        </p:nvSpPr>
        <p:spPr/>
        <p:txBody>
          <a:bodyPr/>
          <a:lstStyle/>
          <a:p>
            <a:fld id="{974AD514-AC9B-405D-A7E8-725A0E9F7D86}" type="slidenum">
              <a:rPr lang="en-US" smtClean="0"/>
              <a:t>13</a:t>
            </a:fld>
            <a:endParaRPr lang="en-US"/>
          </a:p>
        </p:txBody>
      </p:sp>
    </p:spTree>
    <p:extLst>
      <p:ext uri="{BB962C8B-B14F-4D97-AF65-F5344CB8AC3E}">
        <p14:creationId xmlns:p14="http://schemas.microsoft.com/office/powerpoint/2010/main" val="3920220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latin typeface="Helvetica" panose="020B0604020202020204" pitchFamily="34" charset="0"/>
                <a:cs typeface="Helvetica" panose="020B0604020202020204" pitchFamily="34" charset="0"/>
              </a:rPr>
              <a:t>Broward Data Collaborative partners are providing legal, technology, programmatic, and sustainability planning staff time.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E9676-E388-408F-8B74-30CD1305BB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2821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Proof of concept/pilot will be designed to share the minimally necessary data fields and a robust consent mgt system.</a:t>
            </a:r>
          </a:p>
        </p:txBody>
      </p:sp>
      <p:sp>
        <p:nvSpPr>
          <p:cNvPr id="4" name="Slide Number Placeholder 3"/>
          <p:cNvSpPr>
            <a:spLocks noGrp="1"/>
          </p:cNvSpPr>
          <p:nvPr>
            <p:ph type="sldNum" sz="quarter" idx="5"/>
          </p:nvPr>
        </p:nvSpPr>
        <p:spPr/>
        <p:txBody>
          <a:bodyPr/>
          <a:lstStyle/>
          <a:p>
            <a:fld id="{6BAE9676-E388-408F-8B74-30CD1305BB85}" type="slidenum">
              <a:rPr lang="en-US" smtClean="0"/>
              <a:t>15</a:t>
            </a:fld>
            <a:endParaRPr lang="en-US"/>
          </a:p>
        </p:txBody>
      </p:sp>
    </p:spTree>
    <p:extLst>
      <p:ext uri="{BB962C8B-B14F-4D97-AF65-F5344CB8AC3E}">
        <p14:creationId xmlns:p14="http://schemas.microsoft.com/office/powerpoint/2010/main" val="52309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C5DA7DCA-5790-4FD5-8176-BA8FFEE8FFA1}"/>
              </a:ext>
            </a:extLst>
          </p:cNvPr>
          <p:cNvSpPr>
            <a:spLocks noGrp="1" noRot="1" noChangeAspect="1" noTextEdit="1"/>
          </p:cNvSpPr>
          <p:nvPr>
            <p:ph type="sldImg"/>
          </p:nvPr>
        </p:nvSpPr>
        <p:spPr bwMode="auto">
          <a:xfrm>
            <a:off x="652463" y="1162050"/>
            <a:ext cx="5578475" cy="3138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Slide Number Placeholder 3">
            <a:extLst>
              <a:ext uri="{FF2B5EF4-FFF2-40B4-BE49-F238E27FC236}">
                <a16:creationId xmlns:a16="http://schemas.microsoft.com/office/drawing/2014/main" id="{91B683E7-264C-4B2E-AE6D-D807B8B1E3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26842" indent="-279554">
              <a:defRPr>
                <a:solidFill>
                  <a:schemeClr val="tx1"/>
                </a:solidFill>
                <a:latin typeface="Calibri" panose="020F0502020204030204" pitchFamily="34" charset="0"/>
                <a:cs typeface="Arial" panose="020B0604020202020204" pitchFamily="34" charset="0"/>
              </a:defRPr>
            </a:lvl2pPr>
            <a:lvl3pPr marL="1118218" indent="-223643">
              <a:defRPr>
                <a:solidFill>
                  <a:schemeClr val="tx1"/>
                </a:solidFill>
                <a:latin typeface="Calibri" panose="020F0502020204030204" pitchFamily="34" charset="0"/>
                <a:cs typeface="Arial" panose="020B0604020202020204" pitchFamily="34" charset="0"/>
              </a:defRPr>
            </a:lvl3pPr>
            <a:lvl4pPr marL="1565506" indent="-223643">
              <a:defRPr>
                <a:solidFill>
                  <a:schemeClr val="tx1"/>
                </a:solidFill>
                <a:latin typeface="Calibri" panose="020F0502020204030204" pitchFamily="34" charset="0"/>
                <a:cs typeface="Arial" panose="020B0604020202020204" pitchFamily="34" charset="0"/>
              </a:defRPr>
            </a:lvl4pPr>
            <a:lvl5pPr marL="2012793" indent="-223643">
              <a:defRPr>
                <a:solidFill>
                  <a:schemeClr val="tx1"/>
                </a:solidFill>
                <a:latin typeface="Calibri" panose="020F0502020204030204" pitchFamily="34" charset="0"/>
                <a:cs typeface="Arial" panose="020B0604020202020204" pitchFamily="34" charset="0"/>
              </a:defRPr>
            </a:lvl5pPr>
            <a:lvl6pPr marL="2460081" indent="-2236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07367" indent="-2236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54655" indent="-2236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01942" indent="-22364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016E15D-FA39-43E0-86BD-EE8F6997E28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 name="Notes Placeholder 1"/>
          <p:cNvSpPr>
            <a:spLocks noGrp="1"/>
          </p:cNvSpPr>
          <p:nvPr>
            <p:ph type="body" idx="1"/>
          </p:nvPr>
        </p:nvSpPr>
        <p:spPr/>
        <p:txBody>
          <a:bodyPr/>
          <a:lstStyle/>
          <a:p>
            <a:r>
              <a:rPr lang="en-US" dirty="0">
                <a:latin typeface="Helvetica" panose="020B0604020202020204" pitchFamily="34" charset="0"/>
                <a:cs typeface="Helvetica" panose="020B0604020202020204" pitchFamily="34" charset="0"/>
              </a:rPr>
              <a:t>AWS has provided support with a Health Equity grant to </a:t>
            </a:r>
            <a:r>
              <a:rPr lang="en-US" dirty="0" err="1">
                <a:latin typeface="Helvetica" panose="020B0604020202020204" pitchFamily="34" charset="0"/>
                <a:cs typeface="Helvetica" panose="020B0604020202020204" pitchFamily="34" charset="0"/>
              </a:rPr>
              <a:t>Velatura</a:t>
            </a:r>
            <a:r>
              <a:rPr lang="en-US" dirty="0">
                <a:latin typeface="Helvetica" panose="020B0604020202020204" pitchFamily="34" charset="0"/>
                <a:cs typeface="Helvetica" panose="020B0604020202020204" pitchFamily="34" charset="0"/>
              </a:rPr>
              <a:t> as well as in-kind staff support. Members of the Broward Data Collaborative and </a:t>
            </a:r>
            <a:r>
              <a:rPr lang="en-US" dirty="0" err="1">
                <a:latin typeface="Helvetica" panose="020B0604020202020204" pitchFamily="34" charset="0"/>
                <a:cs typeface="Helvetica" panose="020B0604020202020204" pitchFamily="34" charset="0"/>
              </a:rPr>
              <a:t>Velatura</a:t>
            </a:r>
            <a:r>
              <a:rPr lang="en-US" dirty="0">
                <a:latin typeface="Helvetica" panose="020B0604020202020204" pitchFamily="34" charset="0"/>
                <a:cs typeface="Helvetica" panose="020B0604020202020204" pitchFamily="34" charset="0"/>
              </a:rPr>
              <a:t> are providing hours of in-kind support to planning and implementing the proof of concept. </a:t>
            </a:r>
            <a:r>
              <a:rPr lang="en-US" dirty="0" err="1">
                <a:latin typeface="Helvetica" panose="020B0604020202020204" pitchFamily="34" charset="0"/>
                <a:cs typeface="Helvetica" panose="020B0604020202020204" pitchFamily="34" charset="0"/>
              </a:rPr>
              <a:t>Velatura</a:t>
            </a:r>
            <a:r>
              <a:rPr lang="en-US" dirty="0">
                <a:latin typeface="Helvetica" panose="020B0604020202020204" pitchFamily="34" charset="0"/>
                <a:cs typeface="Helvetica" panose="020B0604020202020204" pitchFamily="34" charset="0"/>
              </a:rPr>
              <a:t> is also providing a 25% match for work. </a:t>
            </a:r>
          </a:p>
          <a:p>
            <a:endParaRPr lang="en-US" dirty="0"/>
          </a:p>
        </p:txBody>
      </p:sp>
    </p:spTree>
    <p:extLst>
      <p:ext uri="{BB962C8B-B14F-4D97-AF65-F5344CB8AC3E}">
        <p14:creationId xmlns:p14="http://schemas.microsoft.com/office/powerpoint/2010/main" val="414332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6/6/2025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65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6/6/2025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536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6/6/2025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152010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_AND_BOD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19290" y="1540404"/>
            <a:ext cx="4978502" cy="1868703"/>
          </a:xfrm>
          <a:prstGeom prst="rect">
            <a:avLst/>
          </a:prstGeom>
        </p:spPr>
        <p:txBody>
          <a:bodyPr anchor="b"/>
          <a:lstStyle>
            <a:lvl1pPr>
              <a:defRPr sz="4000">
                <a:solidFill>
                  <a:srgbClr val="FFFFFF"/>
                </a:solidFill>
              </a:defRPr>
            </a:lvl1pPr>
          </a:lstStyle>
          <a:p>
            <a:r>
              <a:t>Title Text</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6270983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0095341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6/6/2025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70577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6/6/2025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25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6/6/2025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71916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6/6/2025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861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6/6/2025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013568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6/6/2025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26749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6/6/2025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7500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6/6/2025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814980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6/6/2025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6CB4B4D-7CA3-9044-876B-883B54F8677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5517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3.jpg"/><Relationship Id="rId3" Type="http://schemas.openxmlformats.org/officeDocument/2006/relationships/image" Target="../media/image12.jpg"/><Relationship Id="rId7" Type="http://schemas.openxmlformats.org/officeDocument/2006/relationships/image" Target="../media/image15.jp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1.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4.svg"/><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19" Type="http://schemas.openxmlformats.org/officeDocument/2006/relationships/image" Target="../media/image11.pn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5.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11.png"/><Relationship Id="rId10" Type="http://schemas.openxmlformats.org/officeDocument/2006/relationships/image" Target="../media/image43.sv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jpe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9B2C0-66DA-45B4-AD49-3C9957E43100}"/>
              </a:ext>
            </a:extLst>
          </p:cNvPr>
          <p:cNvSpPr>
            <a:spLocks noGrp="1"/>
          </p:cNvSpPr>
          <p:nvPr>
            <p:ph type="ctrTitle"/>
          </p:nvPr>
        </p:nvSpPr>
        <p:spPr>
          <a:xfrm>
            <a:off x="1097280" y="1562100"/>
            <a:ext cx="10058400" cy="2763012"/>
          </a:xfrm>
        </p:spPr>
        <p:txBody>
          <a:bodyPr>
            <a:normAutofit/>
          </a:bodyPr>
          <a:lstStyle/>
          <a:p>
            <a:pPr algn="ctr"/>
            <a:r>
              <a:rPr lang="en-US" sz="5400" b="1"/>
              <a:t>Behavioral Health System of Care</a:t>
            </a:r>
            <a:br>
              <a:rPr lang="en-US" sz="5400" b="1"/>
            </a:br>
            <a:r>
              <a:rPr lang="en-US" sz="5400" b="1"/>
              <a:t>Role of Community Treatment Providers and Care Coordination</a:t>
            </a:r>
            <a:endParaRPr lang="en-US" sz="6600" dirty="0"/>
          </a:p>
        </p:txBody>
      </p:sp>
      <p:sp>
        <p:nvSpPr>
          <p:cNvPr id="3" name="Subtitle 2">
            <a:extLst>
              <a:ext uri="{FF2B5EF4-FFF2-40B4-BE49-F238E27FC236}">
                <a16:creationId xmlns:a16="http://schemas.microsoft.com/office/drawing/2014/main" id="{F225AC0A-A9A6-4703-89B6-CE88260CA5E2}"/>
              </a:ext>
            </a:extLst>
          </p:cNvPr>
          <p:cNvSpPr>
            <a:spLocks noGrp="1"/>
          </p:cNvSpPr>
          <p:nvPr>
            <p:ph type="subTitle" idx="1"/>
          </p:nvPr>
        </p:nvSpPr>
        <p:spPr/>
        <p:txBody>
          <a:bodyPr>
            <a:normAutofit fontScale="70000" lnSpcReduction="20000"/>
          </a:bodyPr>
          <a:lstStyle/>
          <a:p>
            <a:pPr algn="ctr"/>
            <a:r>
              <a:rPr lang="en-US" sz="3600" b="1"/>
              <a:t>Silvia Quintana</a:t>
            </a:r>
            <a:br>
              <a:rPr lang="en-US" sz="3600"/>
            </a:br>
            <a:r>
              <a:rPr lang="en-US" sz="3600" b="1"/>
              <a:t> Chief Executive Officer</a:t>
            </a:r>
            <a:endParaRPr lang="en-US" sz="3600" b="1">
              <a:cs typeface="Calibri" panose="020F0502020204030204"/>
            </a:endParaRPr>
          </a:p>
          <a:p>
            <a:pPr algn="ctr"/>
            <a:r>
              <a:rPr lang="en-US" sz="3600"/>
              <a:t>Broward Behavioral Health Coalition</a:t>
            </a:r>
            <a:endParaRPr lang="en-US" sz="3600">
              <a:cs typeface="Calibri" panose="020F0502020204030204"/>
            </a:endParaRPr>
          </a:p>
          <a:p>
            <a:pPr algn="ctr"/>
            <a:endParaRPr lang="en-US" sz="3600" dirty="0"/>
          </a:p>
        </p:txBody>
      </p:sp>
      <p:pic>
        <p:nvPicPr>
          <p:cNvPr id="4" name="Picture 3" descr="Logo&#10;&#10;Description automatically generated">
            <a:extLst>
              <a:ext uri="{FF2B5EF4-FFF2-40B4-BE49-F238E27FC236}">
                <a16:creationId xmlns:a16="http://schemas.microsoft.com/office/drawing/2014/main" id="{22951EC5-3894-4E25-8A89-901A6EDD3A3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62450" y="419101"/>
            <a:ext cx="2838450" cy="1333500"/>
          </a:xfrm>
          <a:prstGeom prst="rect">
            <a:avLst/>
          </a:prstGeom>
          <a:noFill/>
          <a:ln>
            <a:noFill/>
          </a:ln>
        </p:spPr>
      </p:pic>
    </p:spTree>
    <p:extLst>
      <p:ext uri="{BB962C8B-B14F-4D97-AF65-F5344CB8AC3E}">
        <p14:creationId xmlns:p14="http://schemas.microsoft.com/office/powerpoint/2010/main" val="3409293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87485BAB-C684-443C-A5CD-8A4BCC29B403}"/>
              </a:ext>
            </a:extLst>
          </p:cNvPr>
          <p:cNvSpPr>
            <a:spLocks noGrp="1"/>
          </p:cNvSpPr>
          <p:nvPr>
            <p:ph type="subTitle" idx="1"/>
          </p:nvPr>
        </p:nvSpPr>
        <p:spPr/>
        <p:txBody>
          <a:bodyPr>
            <a:normAutofit/>
          </a:bodyPr>
          <a:lstStyle/>
          <a:p>
            <a:endParaRPr lang="en-US" dirty="0"/>
          </a:p>
        </p:txBody>
      </p:sp>
      <p:sp>
        <p:nvSpPr>
          <p:cNvPr id="8" name="TextBox 7">
            <a:extLst>
              <a:ext uri="{FF2B5EF4-FFF2-40B4-BE49-F238E27FC236}">
                <a16:creationId xmlns:a16="http://schemas.microsoft.com/office/drawing/2014/main" id="{EB87694C-5FC8-4422-8B58-73BF85C83C9F}"/>
              </a:ext>
            </a:extLst>
          </p:cNvPr>
          <p:cNvSpPr txBox="1"/>
          <p:nvPr/>
        </p:nvSpPr>
        <p:spPr>
          <a:xfrm>
            <a:off x="2262909" y="1686040"/>
            <a:ext cx="7666182" cy="1569660"/>
          </a:xfrm>
          <a:prstGeom prst="rect">
            <a:avLst/>
          </a:prstGeom>
          <a:noFill/>
        </p:spPr>
        <p:txBody>
          <a:bodyPr wrap="square">
            <a:spAutoFit/>
          </a:bodyPr>
          <a:lstStyle/>
          <a:p>
            <a:pPr algn="ctr">
              <a:defRPr/>
            </a:pPr>
            <a:r>
              <a:rPr lang="en-US" sz="4800" b="1" dirty="0">
                <a:latin typeface="Arial" panose="020B0604020202020204" pitchFamily="34" charset="0"/>
                <a:cs typeface="Arial" panose="020B0604020202020204" pitchFamily="34" charset="0"/>
              </a:rPr>
              <a:t>Broward Youth Baker Act </a:t>
            </a:r>
          </a:p>
          <a:p>
            <a:pPr algn="ctr">
              <a:defRPr/>
            </a:pPr>
            <a:r>
              <a:rPr lang="en-US" sz="4800" b="1" dirty="0">
                <a:latin typeface="Arial" panose="020B0604020202020204" pitchFamily="34" charset="0"/>
                <a:cs typeface="Arial" panose="020B0604020202020204" pitchFamily="34" charset="0"/>
              </a:rPr>
              <a:t>Data Integration Pilot</a:t>
            </a:r>
          </a:p>
        </p:txBody>
      </p:sp>
      <p:pic>
        <p:nvPicPr>
          <p:cNvPr id="9" name="Picture 8">
            <a:extLst>
              <a:ext uri="{FF2B5EF4-FFF2-40B4-BE49-F238E27FC236}">
                <a16:creationId xmlns:a16="http://schemas.microsoft.com/office/drawing/2014/main" id="{A27C2752-BAF5-4A62-8AF2-2C19AD7A377E}"/>
              </a:ext>
            </a:extLst>
          </p:cNvPr>
          <p:cNvPicPr>
            <a:picLocks noChangeAspect="1"/>
          </p:cNvPicPr>
          <p:nvPr/>
        </p:nvPicPr>
        <p:blipFill>
          <a:blip r:embed="rId3"/>
          <a:stretch>
            <a:fillRect/>
          </a:stretch>
        </p:blipFill>
        <p:spPr>
          <a:xfrm>
            <a:off x="11194220" y="6296767"/>
            <a:ext cx="942536" cy="543951"/>
          </a:xfrm>
          <a:prstGeom prst="rect">
            <a:avLst/>
          </a:prstGeom>
        </p:spPr>
      </p:pic>
    </p:spTree>
    <p:extLst>
      <p:ext uri="{BB962C8B-B14F-4D97-AF65-F5344CB8AC3E}">
        <p14:creationId xmlns:p14="http://schemas.microsoft.com/office/powerpoint/2010/main" val="4139324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A408CF-C54F-46DA-B2DA-0EC174EF4412}"/>
              </a:ext>
            </a:extLst>
          </p:cNvPr>
          <p:cNvSpPr>
            <a:spLocks noGrp="1"/>
          </p:cNvSpPr>
          <p:nvPr>
            <p:ph type="title"/>
          </p:nvPr>
        </p:nvSpPr>
        <p:spPr>
          <a:xfrm>
            <a:off x="0" y="1"/>
            <a:ext cx="12192000" cy="975496"/>
          </a:xfrm>
          <a:solidFill>
            <a:schemeClr val="bg1"/>
          </a:solidFill>
        </p:spPr>
        <p:txBody>
          <a:bodyPr/>
          <a:lstStyle/>
          <a:p>
            <a:pPr algn="ctr"/>
            <a:r>
              <a:rPr lang="en-US" dirty="0">
                <a:solidFill>
                  <a:schemeClr val="tx1"/>
                </a:solidFill>
                <a:latin typeface="Arial" panose="020B0604020202020204" pitchFamily="34" charset="0"/>
                <a:cs typeface="Arial" panose="020B0604020202020204" pitchFamily="34" charset="0"/>
              </a:rPr>
              <a:t>Broward Data Collaborative &amp; Supporters</a:t>
            </a:r>
          </a:p>
        </p:txBody>
      </p:sp>
      <p:pic>
        <p:nvPicPr>
          <p:cNvPr id="7" name="Content Placeholder 6">
            <a:extLst>
              <a:ext uri="{FF2B5EF4-FFF2-40B4-BE49-F238E27FC236}">
                <a16:creationId xmlns:a16="http://schemas.microsoft.com/office/drawing/2014/main" id="{7DAE4C7F-F52F-48FD-8E0D-F215AD6FFA4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558" y="3317255"/>
            <a:ext cx="3810000" cy="1114425"/>
          </a:xfrm>
        </p:spPr>
      </p:pic>
      <p:pic>
        <p:nvPicPr>
          <p:cNvPr id="8" name="Picture 7">
            <a:extLst>
              <a:ext uri="{FF2B5EF4-FFF2-40B4-BE49-F238E27FC236}">
                <a16:creationId xmlns:a16="http://schemas.microsoft.com/office/drawing/2014/main" id="{637E2D67-FF83-4089-B804-7F84FE6C7CB6}"/>
              </a:ext>
            </a:extLst>
          </p:cNvPr>
          <p:cNvPicPr>
            <a:picLocks noChangeAspect="1"/>
          </p:cNvPicPr>
          <p:nvPr/>
        </p:nvPicPr>
        <p:blipFill>
          <a:blip r:embed="rId4"/>
          <a:stretch>
            <a:fillRect/>
          </a:stretch>
        </p:blipFill>
        <p:spPr>
          <a:xfrm>
            <a:off x="220384" y="4828436"/>
            <a:ext cx="1914286" cy="1104762"/>
          </a:xfrm>
          <a:prstGeom prst="rect">
            <a:avLst/>
          </a:prstGeom>
        </p:spPr>
      </p:pic>
      <p:pic>
        <p:nvPicPr>
          <p:cNvPr id="10" name="Picture 9">
            <a:extLst>
              <a:ext uri="{FF2B5EF4-FFF2-40B4-BE49-F238E27FC236}">
                <a16:creationId xmlns:a16="http://schemas.microsoft.com/office/drawing/2014/main" id="{8B6875BF-F425-446E-86E2-5BB8FBE1A8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2758" y="1117328"/>
            <a:ext cx="1905000" cy="781050"/>
          </a:xfrm>
          <a:prstGeom prst="rect">
            <a:avLst/>
          </a:prstGeom>
        </p:spPr>
      </p:pic>
      <p:pic>
        <p:nvPicPr>
          <p:cNvPr id="14" name="Picture 13">
            <a:extLst>
              <a:ext uri="{FF2B5EF4-FFF2-40B4-BE49-F238E27FC236}">
                <a16:creationId xmlns:a16="http://schemas.microsoft.com/office/drawing/2014/main" id="{CE781865-1E0E-43BC-B92C-C726A5E480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6488" y="1156404"/>
            <a:ext cx="3809999" cy="852488"/>
          </a:xfrm>
          <a:prstGeom prst="rect">
            <a:avLst/>
          </a:prstGeom>
        </p:spPr>
      </p:pic>
      <p:pic>
        <p:nvPicPr>
          <p:cNvPr id="18" name="Picture 17">
            <a:extLst>
              <a:ext uri="{FF2B5EF4-FFF2-40B4-BE49-F238E27FC236}">
                <a16:creationId xmlns:a16="http://schemas.microsoft.com/office/drawing/2014/main" id="{C4079824-8C70-422F-838F-841D843940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7527" y="2125009"/>
            <a:ext cx="2476210" cy="1117046"/>
          </a:xfrm>
          <a:prstGeom prst="rect">
            <a:avLst/>
          </a:prstGeom>
        </p:spPr>
      </p:pic>
      <p:pic>
        <p:nvPicPr>
          <p:cNvPr id="20" name="Picture 19">
            <a:extLst>
              <a:ext uri="{FF2B5EF4-FFF2-40B4-BE49-F238E27FC236}">
                <a16:creationId xmlns:a16="http://schemas.microsoft.com/office/drawing/2014/main" id="{015ABA95-6483-49DF-9D02-857C069DA4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213" y="4667658"/>
            <a:ext cx="1604513" cy="1567075"/>
          </a:xfrm>
          <a:prstGeom prst="rect">
            <a:avLst/>
          </a:prstGeom>
        </p:spPr>
      </p:pic>
      <p:pic>
        <p:nvPicPr>
          <p:cNvPr id="22" name="Picture 21">
            <a:extLst>
              <a:ext uri="{FF2B5EF4-FFF2-40B4-BE49-F238E27FC236}">
                <a16:creationId xmlns:a16="http://schemas.microsoft.com/office/drawing/2014/main" id="{9929CBA0-23F7-49EE-B4E7-E2C69D862D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4812" y="4903189"/>
            <a:ext cx="1862946" cy="1123977"/>
          </a:xfrm>
          <a:prstGeom prst="rect">
            <a:avLst/>
          </a:prstGeom>
        </p:spPr>
      </p:pic>
      <p:pic>
        <p:nvPicPr>
          <p:cNvPr id="24" name="Picture 23">
            <a:extLst>
              <a:ext uri="{FF2B5EF4-FFF2-40B4-BE49-F238E27FC236}">
                <a16:creationId xmlns:a16="http://schemas.microsoft.com/office/drawing/2014/main" id="{6B65B64D-2E45-4FF1-93CC-D33C6EC9F3F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20282" y="3553233"/>
            <a:ext cx="2152965" cy="1211043"/>
          </a:xfrm>
          <a:prstGeom prst="rect">
            <a:avLst/>
          </a:prstGeom>
        </p:spPr>
      </p:pic>
      <p:sp>
        <p:nvSpPr>
          <p:cNvPr id="5" name="Content Placeholder 2">
            <a:extLst>
              <a:ext uri="{FF2B5EF4-FFF2-40B4-BE49-F238E27FC236}">
                <a16:creationId xmlns:a16="http://schemas.microsoft.com/office/drawing/2014/main" id="{D70BE4CE-5D45-C607-9FA7-0F95E06ADD7F}"/>
              </a:ext>
            </a:extLst>
          </p:cNvPr>
          <p:cNvSpPr txBox="1">
            <a:spLocks/>
          </p:cNvSpPr>
          <p:nvPr/>
        </p:nvSpPr>
        <p:spPr>
          <a:xfrm>
            <a:off x="7694844" y="3809100"/>
            <a:ext cx="4497156" cy="22744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Sunshine &amp; Beacon Health Insurance Plans</a:t>
            </a:r>
          </a:p>
          <a:p>
            <a:r>
              <a:rPr lang="en-US" sz="2200" dirty="0"/>
              <a:t>4 Youth Baker Act Facilities</a:t>
            </a:r>
          </a:p>
          <a:p>
            <a:pPr lvl="1"/>
            <a:r>
              <a:rPr lang="en-US" sz="1900" dirty="0"/>
              <a:t>Memorial/Joe DiMaggio</a:t>
            </a:r>
          </a:p>
          <a:p>
            <a:pPr lvl="1"/>
            <a:r>
              <a:rPr lang="en-US" sz="1900" dirty="0"/>
              <a:t>Fort Lauderdale</a:t>
            </a:r>
          </a:p>
          <a:p>
            <a:pPr lvl="1"/>
            <a:r>
              <a:rPr lang="en-US" sz="1900" dirty="0"/>
              <a:t>HCA </a:t>
            </a:r>
            <a:r>
              <a:rPr lang="en-US" sz="1900" dirty="0" err="1"/>
              <a:t>Woodmount</a:t>
            </a:r>
            <a:endParaRPr lang="en-US" sz="1900" dirty="0"/>
          </a:p>
          <a:p>
            <a:pPr lvl="1"/>
            <a:r>
              <a:rPr lang="en-US" sz="1900" dirty="0"/>
              <a:t>Larkin</a:t>
            </a:r>
          </a:p>
          <a:p>
            <a:pPr lvl="1"/>
            <a:endParaRPr lang="en-US" dirty="0"/>
          </a:p>
          <a:p>
            <a:pPr lvl="1"/>
            <a:endParaRPr lang="en-US" dirty="0"/>
          </a:p>
        </p:txBody>
      </p:sp>
      <p:pic>
        <p:nvPicPr>
          <p:cNvPr id="6" name="Picture 5">
            <a:extLst>
              <a:ext uri="{FF2B5EF4-FFF2-40B4-BE49-F238E27FC236}">
                <a16:creationId xmlns:a16="http://schemas.microsoft.com/office/drawing/2014/main" id="{69BB7A08-788B-46AE-9BAC-C1AD19B6F77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43662" y="2462994"/>
            <a:ext cx="1199423" cy="717166"/>
          </a:xfrm>
          <a:prstGeom prst="rect">
            <a:avLst/>
          </a:prstGeom>
        </p:spPr>
      </p:pic>
      <p:pic>
        <p:nvPicPr>
          <p:cNvPr id="1027" name="Picture 3" descr="page1image10339136">
            <a:extLst>
              <a:ext uri="{FF2B5EF4-FFF2-40B4-BE49-F238E27FC236}">
                <a16:creationId xmlns:a16="http://schemas.microsoft.com/office/drawing/2014/main" id="{BF87B093-6E40-4611-95E6-1DD52E04304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43384" y="969020"/>
            <a:ext cx="2199980" cy="10897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Logo&#10;&#10;Description automatically generated">
            <a:extLst>
              <a:ext uri="{FF2B5EF4-FFF2-40B4-BE49-F238E27FC236}">
                <a16:creationId xmlns:a16="http://schemas.microsoft.com/office/drawing/2014/main" id="{5886704A-A1B0-4F55-A819-EC8BF82B2BAB}"/>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5114925" y="2281022"/>
            <a:ext cx="1962150" cy="1114425"/>
          </a:xfrm>
          <a:prstGeom prst="rect">
            <a:avLst/>
          </a:prstGeom>
          <a:noFill/>
          <a:ln>
            <a:noFill/>
          </a:ln>
        </p:spPr>
      </p:pic>
    </p:spTree>
    <p:extLst>
      <p:ext uri="{BB962C8B-B14F-4D97-AF65-F5344CB8AC3E}">
        <p14:creationId xmlns:p14="http://schemas.microsoft.com/office/powerpoint/2010/main" val="3140229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C022B6DD-A56D-498A-8826-A8B2A225CA4A}"/>
              </a:ext>
            </a:extLst>
          </p:cNvPr>
          <p:cNvSpPr/>
          <p:nvPr/>
        </p:nvSpPr>
        <p:spPr>
          <a:xfrm>
            <a:off x="6347689" y="888860"/>
            <a:ext cx="4681728" cy="3909081"/>
          </a:xfrm>
          <a:prstGeom prst="cloud">
            <a:avLst/>
          </a:prstGeom>
          <a:solidFill>
            <a:srgbClr val="A3A7AB"/>
          </a:solidFill>
          <a:ln>
            <a:solidFill>
              <a:srgbClr val="A3A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DDA6BD2F-4EA5-456D-8000-DC35D2C6AF96}"/>
              </a:ext>
            </a:extLst>
          </p:cNvPr>
          <p:cNvSpPr txBox="1">
            <a:spLocks/>
          </p:cNvSpPr>
          <p:nvPr/>
        </p:nvSpPr>
        <p:spPr>
          <a:xfrm>
            <a:off x="574170" y="427995"/>
            <a:ext cx="7536398" cy="7187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1" u="none" strike="noStrike" kern="1200" cap="none" spc="0" normalizeH="0" baseline="0" noProof="0">
                <a:ln>
                  <a:noFill/>
                </a:ln>
                <a:solidFill>
                  <a:prstClr val="black"/>
                </a:solidFill>
                <a:effectLst/>
                <a:uLnTx/>
                <a:uFillTx/>
                <a:latin typeface="Calibri Light" panose="020F0302020204030204"/>
                <a:ea typeface="+mj-ea"/>
                <a:cs typeface="+mj-cs"/>
              </a:rPr>
              <a:t>Objectives</a:t>
            </a:r>
          </a:p>
        </p:txBody>
      </p:sp>
      <p:sp>
        <p:nvSpPr>
          <p:cNvPr id="9" name="Content Placeholder 5">
            <a:extLst>
              <a:ext uri="{FF2B5EF4-FFF2-40B4-BE49-F238E27FC236}">
                <a16:creationId xmlns:a16="http://schemas.microsoft.com/office/drawing/2014/main" id="{63DAEBE7-D41D-45F1-867A-08B88A0DFEDC}"/>
              </a:ext>
            </a:extLst>
          </p:cNvPr>
          <p:cNvSpPr txBox="1">
            <a:spLocks/>
          </p:cNvSpPr>
          <p:nvPr/>
        </p:nvSpPr>
        <p:spPr>
          <a:xfrm>
            <a:off x="332544" y="1468753"/>
            <a:ext cx="5877967" cy="432605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42900">
              <a:lnSpc>
                <a:spcPct val="120000"/>
              </a:lnSpc>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Demonstrate a cross-sector Proof of Concept (POC) data sharing solution to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improve outcomes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reduce recidivism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for children and youth leaving Baker Act facilities who are 17 years of age and younger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with a focus on high utilizers</a:t>
            </a:r>
            <a:endParaRPr lang="en-US" sz="2400" b="1" dirty="0">
              <a:solidFill>
                <a:prstClr val="black"/>
              </a:solidFill>
              <a:latin typeface="Calibri" panose="020F0502020204030204"/>
            </a:endParaRPr>
          </a:p>
          <a:p>
            <a:pPr marL="457200" indent="-342900">
              <a:lnSpc>
                <a:spcPct val="120000"/>
              </a:lnSpc>
              <a:defRPr/>
            </a:pPr>
            <a:r>
              <a:rPr lang="en-US" sz="2400" dirty="0">
                <a:solidFill>
                  <a:prstClr val="black"/>
                </a:solidFill>
                <a:latin typeface="Calibri" panose="020F0502020204030204"/>
              </a:rPr>
              <a:t>Do so in a way that reduces burden on care team with minimal disruption of existing workflows</a:t>
            </a:r>
          </a:p>
          <a:p>
            <a:pPr marL="457200" indent="-342900">
              <a:lnSpc>
                <a:spcPct val="120000"/>
              </a:lnSpc>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Give parents more choices using consent mgt system</a:t>
            </a:r>
          </a:p>
          <a:p>
            <a:pPr marL="457200" indent="-342900">
              <a:lnSpc>
                <a:spcPct val="120000"/>
              </a:lnSpc>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Expand to other high value use cases </a:t>
            </a:r>
            <a:r>
              <a:rPr lang="en-US" sz="2400" dirty="0">
                <a:solidFill>
                  <a:prstClr val="black"/>
                </a:solidFill>
                <a:latin typeface="Calibri" panose="020F0502020204030204"/>
              </a:rPr>
              <a:t>that:</a:t>
            </a:r>
          </a:p>
          <a:p>
            <a:pPr marL="1028700" lvl="1" indent="-457200">
              <a:lnSpc>
                <a:spcPct val="120000"/>
              </a:lnSpc>
              <a:buFont typeface="+mj-lt"/>
              <a:buAutoNum type="arabicPeriod"/>
              <a:defRPr/>
            </a:pPr>
            <a:r>
              <a:rPr lang="en-US" dirty="0">
                <a:solidFill>
                  <a:prstClr val="black"/>
                </a:solidFill>
                <a:latin typeface="Calibri" panose="020F0502020204030204"/>
              </a:rPr>
              <a:t>increase access to health services for underserved communities</a:t>
            </a:r>
          </a:p>
          <a:p>
            <a:pPr marL="1028700" lvl="1" indent="-457200">
              <a:lnSpc>
                <a:spcPct val="120000"/>
              </a:lnSpc>
              <a:buFont typeface="+mj-lt"/>
              <a:buAutoNum type="arabicPeriod"/>
              <a:defRPr/>
            </a:pPr>
            <a:r>
              <a:rPr lang="en-US" dirty="0">
                <a:solidFill>
                  <a:prstClr val="black"/>
                </a:solidFill>
                <a:latin typeface="Calibri" panose="020F0502020204030204"/>
              </a:rPr>
              <a:t>address social determinants of health  </a:t>
            </a:r>
          </a:p>
          <a:p>
            <a:pPr marL="1028700" lvl="1" indent="-457200">
              <a:lnSpc>
                <a:spcPct val="120000"/>
              </a:lnSpc>
              <a:buFont typeface="+mj-lt"/>
              <a:buAutoNum type="arabicPeriod"/>
              <a:defRPr/>
            </a:pPr>
            <a:r>
              <a:rPr lang="en-US" dirty="0">
                <a:solidFill>
                  <a:prstClr val="black"/>
                </a:solidFill>
                <a:latin typeface="Calibri" panose="020F0502020204030204"/>
              </a:rPr>
              <a:t>leverage data to promote more equitable and inclusive systems of care</a:t>
            </a:r>
          </a:p>
        </p:txBody>
      </p:sp>
      <p:pic>
        <p:nvPicPr>
          <p:cNvPr id="11" name="Graphic 10" descr="Meeting with solid fill">
            <a:extLst>
              <a:ext uri="{FF2B5EF4-FFF2-40B4-BE49-F238E27FC236}">
                <a16:creationId xmlns:a16="http://schemas.microsoft.com/office/drawing/2014/main" id="{C7BE00DC-BD47-47D7-BF09-6E2141FFA4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3134" y="5024481"/>
            <a:ext cx="1748165" cy="1748165"/>
          </a:xfrm>
          <a:prstGeom prst="rect">
            <a:avLst/>
          </a:prstGeom>
        </p:spPr>
      </p:pic>
      <p:sp>
        <p:nvSpPr>
          <p:cNvPr id="18" name="Oval 17">
            <a:extLst>
              <a:ext uri="{FF2B5EF4-FFF2-40B4-BE49-F238E27FC236}">
                <a16:creationId xmlns:a16="http://schemas.microsoft.com/office/drawing/2014/main" id="{892C1FC0-5BBE-4E33-AD71-9EDD2555B092}"/>
              </a:ext>
            </a:extLst>
          </p:cNvPr>
          <p:cNvSpPr/>
          <p:nvPr/>
        </p:nvSpPr>
        <p:spPr>
          <a:xfrm>
            <a:off x="9894156" y="3942626"/>
            <a:ext cx="325765" cy="349339"/>
          </a:xfrm>
          <a:prstGeom prst="ellipse">
            <a:avLst/>
          </a:prstGeom>
          <a:solidFill>
            <a:srgbClr val="A3A7AB"/>
          </a:solidFill>
          <a:ln>
            <a:solidFill>
              <a:srgbClr val="A3A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83938718-5D22-408E-9652-B830261906E0}"/>
              </a:ext>
            </a:extLst>
          </p:cNvPr>
          <p:cNvSpPr/>
          <p:nvPr/>
        </p:nvSpPr>
        <p:spPr>
          <a:xfrm>
            <a:off x="10219921" y="4394562"/>
            <a:ext cx="249371" cy="278676"/>
          </a:xfrm>
          <a:prstGeom prst="ellipse">
            <a:avLst/>
          </a:prstGeom>
          <a:solidFill>
            <a:srgbClr val="A3A7AB"/>
          </a:solidFill>
          <a:ln>
            <a:solidFill>
              <a:srgbClr val="A3A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B06B25AC-D60B-4A6F-85BC-4CB5EF5317E3}"/>
              </a:ext>
            </a:extLst>
          </p:cNvPr>
          <p:cNvSpPr/>
          <p:nvPr/>
        </p:nvSpPr>
        <p:spPr>
          <a:xfrm>
            <a:off x="10469292" y="4775835"/>
            <a:ext cx="208561" cy="204921"/>
          </a:xfrm>
          <a:prstGeom prst="ellipse">
            <a:avLst/>
          </a:prstGeom>
          <a:solidFill>
            <a:srgbClr val="A3A7AB"/>
          </a:solidFill>
          <a:ln>
            <a:solidFill>
              <a:srgbClr val="A3A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8613CFA1-E891-4BE9-9402-344B560DDF59}"/>
              </a:ext>
            </a:extLst>
          </p:cNvPr>
          <p:cNvSpPr/>
          <p:nvPr/>
        </p:nvSpPr>
        <p:spPr>
          <a:xfrm>
            <a:off x="10677853" y="5130749"/>
            <a:ext cx="173365" cy="152400"/>
          </a:xfrm>
          <a:prstGeom prst="ellipse">
            <a:avLst/>
          </a:prstGeom>
          <a:solidFill>
            <a:srgbClr val="A3A7AB"/>
          </a:solidFill>
          <a:ln>
            <a:solidFill>
              <a:srgbClr val="A3A7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Graphic 21" descr="Doctor female with solid fill">
            <a:extLst>
              <a:ext uri="{FF2B5EF4-FFF2-40B4-BE49-F238E27FC236}">
                <a16:creationId xmlns:a16="http://schemas.microsoft.com/office/drawing/2014/main" id="{B15E282A-2286-4290-BE69-C22B5938B9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36242" y="2412206"/>
            <a:ext cx="733416" cy="733416"/>
          </a:xfrm>
          <a:prstGeom prst="rect">
            <a:avLst/>
          </a:prstGeom>
        </p:spPr>
      </p:pic>
      <p:pic>
        <p:nvPicPr>
          <p:cNvPr id="23" name="Graphic 22" descr="Lunch Box with solid fill">
            <a:extLst>
              <a:ext uri="{FF2B5EF4-FFF2-40B4-BE49-F238E27FC236}">
                <a16:creationId xmlns:a16="http://schemas.microsoft.com/office/drawing/2014/main" id="{A646CBD6-2D83-48BE-AF38-B3B845F306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02950" y="3235542"/>
            <a:ext cx="733416" cy="733416"/>
          </a:xfrm>
          <a:prstGeom prst="rect">
            <a:avLst/>
          </a:prstGeom>
        </p:spPr>
      </p:pic>
      <p:pic>
        <p:nvPicPr>
          <p:cNvPr id="24" name="Graphic 23" descr="Heart with pulse with solid fill">
            <a:extLst>
              <a:ext uri="{FF2B5EF4-FFF2-40B4-BE49-F238E27FC236}">
                <a16:creationId xmlns:a16="http://schemas.microsoft.com/office/drawing/2014/main" id="{92BD5DB7-BFEB-4EC1-A424-96E1A57F33C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95197" y="2206079"/>
            <a:ext cx="637322" cy="637322"/>
          </a:xfrm>
          <a:prstGeom prst="rect">
            <a:avLst/>
          </a:prstGeom>
        </p:spPr>
      </p:pic>
      <p:pic>
        <p:nvPicPr>
          <p:cNvPr id="25" name="Graphic 24" descr="Right And Left Brain with solid fill">
            <a:extLst>
              <a:ext uri="{FF2B5EF4-FFF2-40B4-BE49-F238E27FC236}">
                <a16:creationId xmlns:a16="http://schemas.microsoft.com/office/drawing/2014/main" id="{F6549A78-8FAF-4556-9C40-97C70CDBCF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77451" y="1388681"/>
            <a:ext cx="733417" cy="733417"/>
          </a:xfrm>
          <a:prstGeom prst="rect">
            <a:avLst/>
          </a:prstGeom>
        </p:spPr>
      </p:pic>
      <p:pic>
        <p:nvPicPr>
          <p:cNvPr id="26" name="Graphic 25" descr="Woman with kid with solid fill">
            <a:extLst>
              <a:ext uri="{FF2B5EF4-FFF2-40B4-BE49-F238E27FC236}">
                <a16:creationId xmlns:a16="http://schemas.microsoft.com/office/drawing/2014/main" id="{7820BBBC-9040-4B8D-A33D-B0C59BD0248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86504" y="793708"/>
            <a:ext cx="733417" cy="733417"/>
          </a:xfrm>
          <a:prstGeom prst="rect">
            <a:avLst/>
          </a:prstGeom>
        </p:spPr>
      </p:pic>
      <p:pic>
        <p:nvPicPr>
          <p:cNvPr id="27" name="Graphic 26" descr="Graduation cap with solid fill">
            <a:extLst>
              <a:ext uri="{FF2B5EF4-FFF2-40B4-BE49-F238E27FC236}">
                <a16:creationId xmlns:a16="http://schemas.microsoft.com/office/drawing/2014/main" id="{094AAF42-F312-4563-A74C-195028769FA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1409" y="1527125"/>
            <a:ext cx="693197" cy="693197"/>
          </a:xfrm>
          <a:prstGeom prst="rect">
            <a:avLst/>
          </a:prstGeom>
        </p:spPr>
      </p:pic>
      <p:pic>
        <p:nvPicPr>
          <p:cNvPr id="28" name="Picture 27">
            <a:extLst>
              <a:ext uri="{FF2B5EF4-FFF2-40B4-BE49-F238E27FC236}">
                <a16:creationId xmlns:a16="http://schemas.microsoft.com/office/drawing/2014/main" id="{8DD86696-D056-4158-849C-FAFFCC3F82A7}"/>
              </a:ext>
            </a:extLst>
          </p:cNvPr>
          <p:cNvPicPr>
            <a:picLocks noChangeAspect="1"/>
          </p:cNvPicPr>
          <p:nvPr/>
        </p:nvPicPr>
        <p:blipFill>
          <a:blip r:embed="rId17"/>
          <a:stretch>
            <a:fillRect/>
          </a:stretch>
        </p:blipFill>
        <p:spPr>
          <a:xfrm>
            <a:off x="7450" y="6390916"/>
            <a:ext cx="4486173" cy="449802"/>
          </a:xfrm>
          <a:prstGeom prst="rect">
            <a:avLst/>
          </a:prstGeom>
        </p:spPr>
      </p:pic>
      <p:pic>
        <p:nvPicPr>
          <p:cNvPr id="4" name="Picture 3" descr="Young boy using tablet smiling">
            <a:extLst>
              <a:ext uri="{FF2B5EF4-FFF2-40B4-BE49-F238E27FC236}">
                <a16:creationId xmlns:a16="http://schemas.microsoft.com/office/drawing/2014/main" id="{589EEEFD-D1DB-439B-B4ED-3DAC10D8B61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08637" y="793708"/>
            <a:ext cx="2258725" cy="6047010"/>
          </a:xfrm>
          <a:prstGeom prst="rect">
            <a:avLst/>
          </a:prstGeom>
        </p:spPr>
      </p:pic>
      <p:pic>
        <p:nvPicPr>
          <p:cNvPr id="29" name="Picture 28">
            <a:extLst>
              <a:ext uri="{FF2B5EF4-FFF2-40B4-BE49-F238E27FC236}">
                <a16:creationId xmlns:a16="http://schemas.microsoft.com/office/drawing/2014/main" id="{39DC51E0-A4CF-4F2B-8487-A5EBACF00BCB}"/>
              </a:ext>
            </a:extLst>
          </p:cNvPr>
          <p:cNvPicPr>
            <a:picLocks noChangeAspect="1"/>
          </p:cNvPicPr>
          <p:nvPr/>
        </p:nvPicPr>
        <p:blipFill>
          <a:blip r:embed="rId19"/>
          <a:stretch>
            <a:fillRect/>
          </a:stretch>
        </p:blipFill>
        <p:spPr>
          <a:xfrm>
            <a:off x="11194220" y="6296767"/>
            <a:ext cx="942536" cy="543951"/>
          </a:xfrm>
          <a:prstGeom prst="rect">
            <a:avLst/>
          </a:prstGeom>
        </p:spPr>
      </p:pic>
    </p:spTree>
    <p:extLst>
      <p:ext uri="{BB962C8B-B14F-4D97-AF65-F5344CB8AC3E}">
        <p14:creationId xmlns:p14="http://schemas.microsoft.com/office/powerpoint/2010/main" val="587518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4AB9C-19A4-417F-A950-667EFE735AF7}"/>
              </a:ext>
            </a:extLst>
          </p:cNvPr>
          <p:cNvSpPr>
            <a:spLocks noGrp="1"/>
          </p:cNvSpPr>
          <p:nvPr>
            <p:ph type="title"/>
          </p:nvPr>
        </p:nvSpPr>
        <p:spPr>
          <a:xfrm>
            <a:off x="838200" y="72187"/>
            <a:ext cx="10515600" cy="1107054"/>
          </a:xfrm>
        </p:spPr>
        <p:txBody>
          <a:bodyPr>
            <a:normAutofit fontScale="90000"/>
          </a:bodyPr>
          <a:lstStyle/>
          <a:p>
            <a:pPr algn="ctr"/>
            <a:r>
              <a:rPr lang="en-US" b="1" i="1" dirty="0"/>
              <a:t>Future State: Integrated Care Coordination &amp; Successful Youth Outcomes</a:t>
            </a:r>
          </a:p>
        </p:txBody>
      </p:sp>
      <p:pic>
        <p:nvPicPr>
          <p:cNvPr id="5" name="Picture 4">
            <a:extLst>
              <a:ext uri="{FF2B5EF4-FFF2-40B4-BE49-F238E27FC236}">
                <a16:creationId xmlns:a16="http://schemas.microsoft.com/office/drawing/2014/main" id="{FBC423BD-3401-6A1F-BB02-CBD3D30F76F2}"/>
              </a:ext>
            </a:extLst>
          </p:cNvPr>
          <p:cNvPicPr>
            <a:picLocks noChangeAspect="1"/>
          </p:cNvPicPr>
          <p:nvPr/>
        </p:nvPicPr>
        <p:blipFill>
          <a:blip r:embed="rId3"/>
          <a:stretch>
            <a:fillRect/>
          </a:stretch>
        </p:blipFill>
        <p:spPr>
          <a:xfrm>
            <a:off x="7450" y="6309668"/>
            <a:ext cx="7219950" cy="531050"/>
          </a:xfrm>
          <a:prstGeom prst="rect">
            <a:avLst/>
          </a:prstGeom>
        </p:spPr>
      </p:pic>
      <p:pic>
        <p:nvPicPr>
          <p:cNvPr id="35" name="Picture 34">
            <a:extLst>
              <a:ext uri="{FF2B5EF4-FFF2-40B4-BE49-F238E27FC236}">
                <a16:creationId xmlns:a16="http://schemas.microsoft.com/office/drawing/2014/main" id="{75411850-D478-4AB0-6BCC-556D448550A7}"/>
              </a:ext>
            </a:extLst>
          </p:cNvPr>
          <p:cNvPicPr>
            <a:picLocks noChangeAspect="1"/>
          </p:cNvPicPr>
          <p:nvPr/>
        </p:nvPicPr>
        <p:blipFill>
          <a:blip r:embed="rId3"/>
          <a:stretch>
            <a:fillRect/>
          </a:stretch>
        </p:blipFill>
        <p:spPr>
          <a:xfrm>
            <a:off x="7450" y="6389440"/>
            <a:ext cx="4500904" cy="451278"/>
          </a:xfrm>
          <a:prstGeom prst="rect">
            <a:avLst/>
          </a:prstGeom>
        </p:spPr>
      </p:pic>
      <p:sp>
        <p:nvSpPr>
          <p:cNvPr id="37" name="TextBox 36">
            <a:extLst>
              <a:ext uri="{FF2B5EF4-FFF2-40B4-BE49-F238E27FC236}">
                <a16:creationId xmlns:a16="http://schemas.microsoft.com/office/drawing/2014/main" id="{D033F8DA-B1DA-F818-4FFA-5A2515EC2E5B}"/>
              </a:ext>
            </a:extLst>
          </p:cNvPr>
          <p:cNvSpPr txBox="1"/>
          <p:nvPr/>
        </p:nvSpPr>
        <p:spPr>
          <a:xfrm>
            <a:off x="7772973" y="2401734"/>
            <a:ext cx="1474193" cy="923330"/>
          </a:xfrm>
          <a:prstGeom prst="rect">
            <a:avLst/>
          </a:prstGeom>
          <a:noFill/>
        </p:spPr>
        <p:txBody>
          <a:bodyPr wrap="square" rtlCol="0">
            <a:spAutoFit/>
          </a:bodyPr>
          <a:lstStyle/>
          <a:p>
            <a:r>
              <a:rPr lang="en-US" sz="1200" b="1" dirty="0"/>
              <a:t>Dennis</a:t>
            </a:r>
          </a:p>
          <a:p>
            <a:r>
              <a:rPr lang="en-US" sz="1050" dirty="0"/>
              <a:t>Case Manager/Care Coordinator</a:t>
            </a:r>
          </a:p>
          <a:p>
            <a:r>
              <a:rPr lang="en-US" sz="1050" i="1" dirty="0"/>
              <a:t>Broward Behavioral Health Coalition (BBHC</a:t>
            </a:r>
            <a:r>
              <a:rPr lang="en-US" sz="1050" dirty="0"/>
              <a:t>)</a:t>
            </a:r>
          </a:p>
        </p:txBody>
      </p:sp>
      <p:sp>
        <p:nvSpPr>
          <p:cNvPr id="38" name="TextBox 37">
            <a:extLst>
              <a:ext uri="{FF2B5EF4-FFF2-40B4-BE49-F238E27FC236}">
                <a16:creationId xmlns:a16="http://schemas.microsoft.com/office/drawing/2014/main" id="{EA977FB0-A45B-FBE8-0CC9-1B9D76BBFD03}"/>
              </a:ext>
            </a:extLst>
          </p:cNvPr>
          <p:cNvSpPr txBox="1"/>
          <p:nvPr/>
        </p:nvSpPr>
        <p:spPr>
          <a:xfrm>
            <a:off x="7669807" y="1827055"/>
            <a:ext cx="3351479" cy="430887"/>
          </a:xfrm>
          <a:prstGeom prst="rect">
            <a:avLst/>
          </a:prstGeom>
          <a:noFill/>
        </p:spPr>
        <p:txBody>
          <a:bodyPr wrap="square">
            <a:spAutoFit/>
          </a:bodyPr>
          <a:lstStyle/>
          <a:p>
            <a:pPr algn="ctr"/>
            <a:r>
              <a:rPr lang="en-US" sz="11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Connects with other services to develop a holistic discharge plan to ensure continued stability </a:t>
            </a:r>
            <a:endParaRPr lang="en-US" sz="1100" dirty="0">
              <a:solidFill>
                <a:schemeClr val="accent2">
                  <a:lumMod val="75000"/>
                </a:schemeClr>
              </a:solidFill>
            </a:endParaRPr>
          </a:p>
        </p:txBody>
      </p:sp>
      <p:sp>
        <p:nvSpPr>
          <p:cNvPr id="39" name="TextBox 38">
            <a:extLst>
              <a:ext uri="{FF2B5EF4-FFF2-40B4-BE49-F238E27FC236}">
                <a16:creationId xmlns:a16="http://schemas.microsoft.com/office/drawing/2014/main" id="{F92C7E10-0B18-4F51-57F4-42B3A136AA06}"/>
              </a:ext>
            </a:extLst>
          </p:cNvPr>
          <p:cNvSpPr txBox="1"/>
          <p:nvPr/>
        </p:nvSpPr>
        <p:spPr>
          <a:xfrm>
            <a:off x="9144000" y="2549660"/>
            <a:ext cx="2692656" cy="600164"/>
          </a:xfrm>
          <a:prstGeom prst="rect">
            <a:avLst/>
          </a:prstGeom>
          <a:noFill/>
        </p:spPr>
        <p:txBody>
          <a:bodyPr wrap="square">
            <a:spAutoFit/>
          </a:bodyPr>
          <a:lstStyle/>
          <a:p>
            <a:pPr algn="ctr"/>
            <a:r>
              <a:rPr lang="en-US" sz="1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Integrates  </a:t>
            </a:r>
            <a:r>
              <a:rPr lang="en-US"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 </a:t>
            </a:r>
            <a:r>
              <a:rPr lang="en-US" sz="1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life </a:t>
            </a:r>
            <a:r>
              <a:rPr lang="en-US" sz="110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coach,  peer services,</a:t>
            </a:r>
            <a:r>
              <a:rPr lang="en-US" sz="110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therapy and reinforces use of art as a positive outlet for feelings</a:t>
            </a:r>
            <a:endParaRPr lang="en-US" sz="1100" dirty="0">
              <a:solidFill>
                <a:schemeClr val="accent2">
                  <a:lumMod val="75000"/>
                </a:schemeClr>
              </a:solidFill>
            </a:endParaRPr>
          </a:p>
        </p:txBody>
      </p:sp>
      <p:sp>
        <p:nvSpPr>
          <p:cNvPr id="40" name="TextBox 39">
            <a:extLst>
              <a:ext uri="{FF2B5EF4-FFF2-40B4-BE49-F238E27FC236}">
                <a16:creationId xmlns:a16="http://schemas.microsoft.com/office/drawing/2014/main" id="{793D1D60-9E3E-58B4-83D7-9EA88132E17D}"/>
              </a:ext>
            </a:extLst>
          </p:cNvPr>
          <p:cNvSpPr txBox="1"/>
          <p:nvPr/>
        </p:nvSpPr>
        <p:spPr>
          <a:xfrm>
            <a:off x="7809157" y="3674715"/>
            <a:ext cx="1955456" cy="600164"/>
          </a:xfrm>
          <a:prstGeom prst="rect">
            <a:avLst/>
          </a:prstGeom>
          <a:noFill/>
        </p:spPr>
        <p:txBody>
          <a:bodyPr wrap="square" rtlCol="0">
            <a:spAutoFit/>
          </a:bodyPr>
          <a:lstStyle/>
          <a:p>
            <a:r>
              <a:rPr lang="en-US" sz="1200" b="1"/>
              <a:t>Nicole</a:t>
            </a:r>
          </a:p>
          <a:p>
            <a:r>
              <a:rPr lang="en-US" sz="1050"/>
              <a:t>Probation Officer</a:t>
            </a:r>
          </a:p>
          <a:p>
            <a:r>
              <a:rPr lang="en-US" sz="1050" i="1"/>
              <a:t>Dept of Juvenile Justice (DJJ)</a:t>
            </a:r>
            <a:endParaRPr lang="en-US" sz="1050"/>
          </a:p>
        </p:txBody>
      </p:sp>
      <p:sp>
        <p:nvSpPr>
          <p:cNvPr id="41" name="TextBox 40">
            <a:extLst>
              <a:ext uri="{FF2B5EF4-FFF2-40B4-BE49-F238E27FC236}">
                <a16:creationId xmlns:a16="http://schemas.microsoft.com/office/drawing/2014/main" id="{D547F658-7AAF-1940-587F-BE84088143B7}"/>
              </a:ext>
            </a:extLst>
          </p:cNvPr>
          <p:cNvSpPr txBox="1"/>
          <p:nvPr/>
        </p:nvSpPr>
        <p:spPr>
          <a:xfrm>
            <a:off x="9466208" y="3490157"/>
            <a:ext cx="2547192" cy="1015663"/>
          </a:xfrm>
          <a:prstGeom prst="rect">
            <a:avLst/>
          </a:prstGeom>
          <a:noFill/>
        </p:spPr>
        <p:txBody>
          <a:bodyPr wrap="square">
            <a:spAutoFit/>
          </a:bodyPr>
          <a:lstStyle/>
          <a:p>
            <a:pPr algn="ctr"/>
            <a:r>
              <a:rPr lang="en-US"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Learns of Christopher’s truancy from school and connects him to a positive role model &amp; a program that increases his ambition and interest in attending college someday</a:t>
            </a:r>
            <a:endParaRPr lang="en-US" sz="1200" dirty="0">
              <a:solidFill>
                <a:schemeClr val="accent2">
                  <a:lumMod val="75000"/>
                </a:schemeClr>
              </a:solidFill>
            </a:endParaRPr>
          </a:p>
        </p:txBody>
      </p:sp>
      <p:pic>
        <p:nvPicPr>
          <p:cNvPr id="42" name="Picture 41">
            <a:extLst>
              <a:ext uri="{FF2B5EF4-FFF2-40B4-BE49-F238E27FC236}">
                <a16:creationId xmlns:a16="http://schemas.microsoft.com/office/drawing/2014/main" id="{3CCDA889-C12A-E433-A9DF-F34B00A50EF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475770" y="1123067"/>
            <a:ext cx="656423" cy="600164"/>
          </a:xfrm>
          <a:prstGeom prst="rect">
            <a:avLst/>
          </a:prstGeom>
        </p:spPr>
      </p:pic>
      <p:pic>
        <p:nvPicPr>
          <p:cNvPr id="43" name="Picture 42">
            <a:extLst>
              <a:ext uri="{FF2B5EF4-FFF2-40B4-BE49-F238E27FC236}">
                <a16:creationId xmlns:a16="http://schemas.microsoft.com/office/drawing/2014/main" id="{09979C20-34E8-3C6D-30CF-6A2184629999}"/>
              </a:ext>
            </a:extLst>
          </p:cNvPr>
          <p:cNvPicPr/>
          <p:nvPr/>
        </p:nvPicPr>
        <p:blipFill>
          <a:blip r:embed="rId5"/>
          <a:stretch>
            <a:fillRect/>
          </a:stretch>
        </p:blipFill>
        <p:spPr>
          <a:xfrm>
            <a:off x="6779382" y="2258691"/>
            <a:ext cx="722557" cy="600164"/>
          </a:xfrm>
          <a:prstGeom prst="rect">
            <a:avLst/>
          </a:prstGeom>
        </p:spPr>
      </p:pic>
      <p:sp>
        <p:nvSpPr>
          <p:cNvPr id="44" name="TextBox 43">
            <a:extLst>
              <a:ext uri="{FF2B5EF4-FFF2-40B4-BE49-F238E27FC236}">
                <a16:creationId xmlns:a16="http://schemas.microsoft.com/office/drawing/2014/main" id="{DF04546B-4BB6-6E49-3A43-2389E923FD5F}"/>
              </a:ext>
            </a:extLst>
          </p:cNvPr>
          <p:cNvSpPr txBox="1"/>
          <p:nvPr/>
        </p:nvSpPr>
        <p:spPr>
          <a:xfrm>
            <a:off x="6328806" y="1349009"/>
            <a:ext cx="1197764" cy="615553"/>
          </a:xfrm>
          <a:prstGeom prst="rect">
            <a:avLst/>
          </a:prstGeom>
          <a:noFill/>
        </p:spPr>
        <p:txBody>
          <a:bodyPr wrap="none" rtlCol="0">
            <a:spAutoFit/>
          </a:bodyPr>
          <a:lstStyle/>
          <a:p>
            <a:r>
              <a:rPr lang="en-US" sz="1200" b="1" dirty="0" err="1"/>
              <a:t>Christania</a:t>
            </a:r>
            <a:endParaRPr lang="en-US" sz="1200" b="1" dirty="0"/>
          </a:p>
          <a:p>
            <a:r>
              <a:rPr lang="en-US" sz="1050" dirty="0"/>
              <a:t>Hospital staff</a:t>
            </a:r>
          </a:p>
          <a:p>
            <a:r>
              <a:rPr lang="en-US" sz="1050" i="1" dirty="0"/>
              <a:t>Baker Act Facility </a:t>
            </a:r>
          </a:p>
        </p:txBody>
      </p:sp>
      <p:pic>
        <p:nvPicPr>
          <p:cNvPr id="45" name="Picture 44">
            <a:extLst>
              <a:ext uri="{FF2B5EF4-FFF2-40B4-BE49-F238E27FC236}">
                <a16:creationId xmlns:a16="http://schemas.microsoft.com/office/drawing/2014/main" id="{3878B5D9-183C-CB0F-225E-446788ECCE09}"/>
              </a:ext>
            </a:extLst>
          </p:cNvPr>
          <p:cNvPicPr/>
          <p:nvPr/>
        </p:nvPicPr>
        <p:blipFill>
          <a:blip r:embed="rId6"/>
          <a:stretch>
            <a:fillRect/>
          </a:stretch>
        </p:blipFill>
        <p:spPr>
          <a:xfrm>
            <a:off x="7041959" y="3316166"/>
            <a:ext cx="675298" cy="600164"/>
          </a:xfrm>
          <a:prstGeom prst="rect">
            <a:avLst/>
          </a:prstGeom>
        </p:spPr>
      </p:pic>
      <p:pic>
        <p:nvPicPr>
          <p:cNvPr id="46" name="Picture 45">
            <a:extLst>
              <a:ext uri="{FF2B5EF4-FFF2-40B4-BE49-F238E27FC236}">
                <a16:creationId xmlns:a16="http://schemas.microsoft.com/office/drawing/2014/main" id="{862BC3E8-FB2D-033B-B03F-E3D40785D23B}"/>
              </a:ext>
            </a:extLst>
          </p:cNvPr>
          <p:cNvPicPr/>
          <p:nvPr/>
        </p:nvPicPr>
        <p:blipFill>
          <a:blip r:embed="rId7"/>
          <a:stretch>
            <a:fillRect/>
          </a:stretch>
        </p:blipFill>
        <p:spPr>
          <a:xfrm>
            <a:off x="6755885" y="4453047"/>
            <a:ext cx="722557" cy="576024"/>
          </a:xfrm>
          <a:prstGeom prst="rect">
            <a:avLst/>
          </a:prstGeom>
        </p:spPr>
      </p:pic>
      <p:sp>
        <p:nvSpPr>
          <p:cNvPr id="47" name="TextBox 46">
            <a:extLst>
              <a:ext uri="{FF2B5EF4-FFF2-40B4-BE49-F238E27FC236}">
                <a16:creationId xmlns:a16="http://schemas.microsoft.com/office/drawing/2014/main" id="{5C034496-3DD7-F5A5-C099-F0F2CA68F45A}"/>
              </a:ext>
            </a:extLst>
          </p:cNvPr>
          <p:cNvSpPr txBox="1"/>
          <p:nvPr/>
        </p:nvSpPr>
        <p:spPr>
          <a:xfrm>
            <a:off x="7513050" y="4711849"/>
            <a:ext cx="1955456" cy="600164"/>
          </a:xfrm>
          <a:prstGeom prst="rect">
            <a:avLst/>
          </a:prstGeom>
          <a:noFill/>
        </p:spPr>
        <p:txBody>
          <a:bodyPr wrap="square" rtlCol="0">
            <a:spAutoFit/>
          </a:bodyPr>
          <a:lstStyle/>
          <a:p>
            <a:r>
              <a:rPr lang="en-US" sz="1200" b="1" dirty="0"/>
              <a:t>Alisha</a:t>
            </a:r>
          </a:p>
          <a:p>
            <a:r>
              <a:rPr lang="en-US" sz="1050" dirty="0"/>
              <a:t>Social Worker</a:t>
            </a:r>
          </a:p>
          <a:p>
            <a:r>
              <a:rPr lang="en-US" sz="1050" i="1" dirty="0"/>
              <a:t>Broward County Public Schools</a:t>
            </a:r>
            <a:endParaRPr lang="en-US" sz="1050" dirty="0"/>
          </a:p>
        </p:txBody>
      </p:sp>
      <p:sp>
        <p:nvSpPr>
          <p:cNvPr id="48" name="TextBox 47">
            <a:extLst>
              <a:ext uri="{FF2B5EF4-FFF2-40B4-BE49-F238E27FC236}">
                <a16:creationId xmlns:a16="http://schemas.microsoft.com/office/drawing/2014/main" id="{CF41A768-D3A9-AB29-CFFE-8776B6057228}"/>
              </a:ext>
            </a:extLst>
          </p:cNvPr>
          <p:cNvSpPr txBox="1"/>
          <p:nvPr/>
        </p:nvSpPr>
        <p:spPr>
          <a:xfrm>
            <a:off x="9309912" y="4759563"/>
            <a:ext cx="2303584" cy="830997"/>
          </a:xfrm>
          <a:prstGeom prst="rect">
            <a:avLst/>
          </a:prstGeom>
          <a:noFill/>
        </p:spPr>
        <p:txBody>
          <a:bodyPr wrap="square">
            <a:spAutoFit/>
          </a:bodyPr>
          <a:lstStyle/>
          <a:p>
            <a:pPr algn="ctr"/>
            <a:r>
              <a:rPr lang="en-US"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Christopher gets a tutor via </a:t>
            </a:r>
            <a:r>
              <a:rPr lang="en-US"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the program and begins making friends through painting a community mural </a:t>
            </a:r>
            <a:endParaRPr lang="en-US" sz="1200" dirty="0">
              <a:solidFill>
                <a:schemeClr val="accent2">
                  <a:lumMod val="75000"/>
                </a:schemeClr>
              </a:solidFill>
            </a:endParaRPr>
          </a:p>
        </p:txBody>
      </p:sp>
      <p:pic>
        <p:nvPicPr>
          <p:cNvPr id="50" name="Picture 49">
            <a:extLst>
              <a:ext uri="{FF2B5EF4-FFF2-40B4-BE49-F238E27FC236}">
                <a16:creationId xmlns:a16="http://schemas.microsoft.com/office/drawing/2014/main" id="{6F857E45-17A6-6A20-3AAA-D9435A44AFE0}"/>
              </a:ext>
            </a:extLst>
          </p:cNvPr>
          <p:cNvPicPr/>
          <p:nvPr/>
        </p:nvPicPr>
        <p:blipFill>
          <a:blip r:embed="rId8"/>
          <a:stretch>
            <a:fillRect/>
          </a:stretch>
        </p:blipFill>
        <p:spPr>
          <a:xfrm>
            <a:off x="4049979" y="4635230"/>
            <a:ext cx="784798" cy="615554"/>
          </a:xfrm>
          <a:prstGeom prst="rect">
            <a:avLst/>
          </a:prstGeom>
        </p:spPr>
      </p:pic>
      <p:sp>
        <p:nvSpPr>
          <p:cNvPr id="55" name="TextBox 54">
            <a:extLst>
              <a:ext uri="{FF2B5EF4-FFF2-40B4-BE49-F238E27FC236}">
                <a16:creationId xmlns:a16="http://schemas.microsoft.com/office/drawing/2014/main" id="{37C2B551-5A1A-F6EB-1914-E8A1FCF54133}"/>
              </a:ext>
            </a:extLst>
          </p:cNvPr>
          <p:cNvSpPr txBox="1"/>
          <p:nvPr/>
        </p:nvSpPr>
        <p:spPr>
          <a:xfrm>
            <a:off x="2029900" y="4635230"/>
            <a:ext cx="1955456" cy="600164"/>
          </a:xfrm>
          <a:prstGeom prst="rect">
            <a:avLst/>
          </a:prstGeom>
          <a:noFill/>
        </p:spPr>
        <p:txBody>
          <a:bodyPr wrap="square" rtlCol="0">
            <a:spAutoFit/>
          </a:bodyPr>
          <a:lstStyle/>
          <a:p>
            <a:pPr algn="r"/>
            <a:r>
              <a:rPr lang="en-US" sz="1200" b="1" dirty="0"/>
              <a:t>James</a:t>
            </a:r>
          </a:p>
          <a:p>
            <a:pPr algn="r"/>
            <a:r>
              <a:rPr lang="en-US" sz="1050" dirty="0"/>
              <a:t>Non Profit Coordinator</a:t>
            </a:r>
          </a:p>
          <a:p>
            <a:pPr algn="r"/>
            <a:r>
              <a:rPr lang="en-US" sz="1050" i="1" dirty="0"/>
              <a:t>Children’s Services Council</a:t>
            </a:r>
            <a:endParaRPr lang="en-US" sz="1050" dirty="0"/>
          </a:p>
        </p:txBody>
      </p:sp>
      <p:sp>
        <p:nvSpPr>
          <p:cNvPr id="56" name="TextBox 55">
            <a:extLst>
              <a:ext uri="{FF2B5EF4-FFF2-40B4-BE49-F238E27FC236}">
                <a16:creationId xmlns:a16="http://schemas.microsoft.com/office/drawing/2014/main" id="{99831578-AAE6-311B-DCC6-53F0A8F53C96}"/>
              </a:ext>
            </a:extLst>
          </p:cNvPr>
          <p:cNvSpPr txBox="1"/>
          <p:nvPr/>
        </p:nvSpPr>
        <p:spPr>
          <a:xfrm>
            <a:off x="97407" y="4736424"/>
            <a:ext cx="2327376" cy="830997"/>
          </a:xfrm>
          <a:prstGeom prst="rect">
            <a:avLst/>
          </a:prstGeom>
          <a:noFill/>
        </p:spPr>
        <p:txBody>
          <a:bodyPr wrap="square">
            <a:spAutoFit/>
          </a:bodyPr>
          <a:lstStyle/>
          <a:p>
            <a:pPr algn="ctr"/>
            <a:r>
              <a:rPr lang="en-US"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Connects with Alisha to enroll </a:t>
            </a:r>
            <a:r>
              <a:rPr lang="en-US"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Christopher a program for academic &amp;  personal enrichment to get him involved and engaged </a:t>
            </a:r>
            <a:endParaRPr lang="en-US" sz="1200" dirty="0">
              <a:solidFill>
                <a:schemeClr val="accent2">
                  <a:lumMod val="75000"/>
                </a:schemeClr>
              </a:solidFill>
            </a:endParaRPr>
          </a:p>
        </p:txBody>
      </p:sp>
      <p:sp>
        <p:nvSpPr>
          <p:cNvPr id="57" name="TextBox 56">
            <a:extLst>
              <a:ext uri="{FF2B5EF4-FFF2-40B4-BE49-F238E27FC236}">
                <a16:creationId xmlns:a16="http://schemas.microsoft.com/office/drawing/2014/main" id="{6F9C74D9-F556-07DD-13F9-338768026BFB}"/>
              </a:ext>
            </a:extLst>
          </p:cNvPr>
          <p:cNvSpPr txBox="1"/>
          <p:nvPr/>
        </p:nvSpPr>
        <p:spPr>
          <a:xfrm>
            <a:off x="205255" y="1858778"/>
            <a:ext cx="2219528" cy="646331"/>
          </a:xfrm>
          <a:prstGeom prst="rect">
            <a:avLst/>
          </a:prstGeom>
          <a:noFill/>
        </p:spPr>
        <p:txBody>
          <a:bodyPr wrap="square">
            <a:spAutoFit/>
          </a:bodyPr>
          <a:lstStyle/>
          <a:p>
            <a:pPr algn="ctr"/>
            <a:r>
              <a:rPr lang="en-US"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See positive behavioral changes and are comforted knowing they’re not alone</a:t>
            </a:r>
            <a:endParaRPr lang="en-US" sz="1200" dirty="0">
              <a:solidFill>
                <a:schemeClr val="accent2">
                  <a:lumMod val="75000"/>
                </a:schemeClr>
              </a:solidFill>
            </a:endParaRPr>
          </a:p>
        </p:txBody>
      </p:sp>
      <p:sp>
        <p:nvSpPr>
          <p:cNvPr id="59" name="TextBox 58">
            <a:extLst>
              <a:ext uri="{FF2B5EF4-FFF2-40B4-BE49-F238E27FC236}">
                <a16:creationId xmlns:a16="http://schemas.microsoft.com/office/drawing/2014/main" id="{09412630-F546-6CC1-C86E-E7164FAFE4F6}"/>
              </a:ext>
            </a:extLst>
          </p:cNvPr>
          <p:cNvSpPr txBox="1"/>
          <p:nvPr/>
        </p:nvSpPr>
        <p:spPr>
          <a:xfrm>
            <a:off x="2247633" y="5501810"/>
            <a:ext cx="8422331" cy="646331"/>
          </a:xfrm>
          <a:prstGeom prst="rect">
            <a:avLst/>
          </a:prstGeom>
          <a:noFill/>
        </p:spPr>
        <p:txBody>
          <a:bodyPr wrap="square">
            <a:spAutoFit/>
          </a:bodyPr>
          <a:lstStyle/>
          <a:p>
            <a:pPr algn="ctr"/>
            <a:r>
              <a:rPr lang="en-US" sz="1200" dirty="0">
                <a:solidFill>
                  <a:srgbClr val="00B050"/>
                </a:solidFill>
                <a:latin typeface="Calibri" panose="020F0502020204030204" pitchFamily="34" charset="0"/>
                <a:ea typeface="Calibri" panose="020F0502020204030204" pitchFamily="34" charset="0"/>
                <a:cs typeface="Times New Roman" panose="02020603050405020304" pitchFamily="18" charset="0"/>
              </a:rPr>
              <a:t>Christopher’s attendance at school and his grades begin improving, he is making friends, and he is no longer shoplifting. He begins showing more enjoyment in everyday activities and his relationship with his foster parents is strengthened. Alisha is no longer concerned about his well-being and he is </a:t>
            </a:r>
            <a:r>
              <a:rPr lang="en-US" sz="12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not readmitted to a Baker Act facility.</a:t>
            </a:r>
          </a:p>
        </p:txBody>
      </p:sp>
      <p:sp>
        <p:nvSpPr>
          <p:cNvPr id="32" name="TextBox 31">
            <a:extLst>
              <a:ext uri="{FF2B5EF4-FFF2-40B4-BE49-F238E27FC236}">
                <a16:creationId xmlns:a16="http://schemas.microsoft.com/office/drawing/2014/main" id="{F0774A68-039C-F122-1843-068E6E9AC5F1}"/>
              </a:ext>
            </a:extLst>
          </p:cNvPr>
          <p:cNvSpPr txBox="1"/>
          <p:nvPr/>
        </p:nvSpPr>
        <p:spPr>
          <a:xfrm>
            <a:off x="109163" y="3325064"/>
            <a:ext cx="2886857" cy="830997"/>
          </a:xfrm>
          <a:prstGeom prst="rect">
            <a:avLst/>
          </a:prstGeom>
          <a:noFill/>
        </p:spPr>
        <p:txBody>
          <a:bodyPr wrap="square">
            <a:spAutoFit/>
          </a:bodyPr>
          <a:lstStyle>
            <a:defPPr>
              <a:defRPr lang="en-US"/>
            </a:defPPr>
            <a:lvl1pPr algn="ctr">
              <a:defRPr sz="1200">
                <a:solidFill>
                  <a:schemeClr val="accent1"/>
                </a:solidFill>
                <a:latin typeface="Calibri" panose="020F0502020204030204" pitchFamily="34" charset="0"/>
                <a:ea typeface="Calibri" panose="020F0502020204030204" pitchFamily="34" charset="0"/>
                <a:cs typeface="Times New Roman" panose="02020603050405020304" pitchFamily="18" charset="0"/>
              </a:defRPr>
            </a:lvl1pPr>
          </a:lstStyle>
          <a:p>
            <a:r>
              <a:rPr lang="en-US" dirty="0">
                <a:solidFill>
                  <a:schemeClr val="accent2">
                    <a:lumMod val="75000"/>
                  </a:schemeClr>
                </a:solidFill>
              </a:rPr>
              <a:t>Able to advocate for tailored treatment within programs better based on their longitudinal, whole person view of Christopher</a:t>
            </a:r>
          </a:p>
        </p:txBody>
      </p:sp>
      <p:cxnSp>
        <p:nvCxnSpPr>
          <p:cNvPr id="6" name="Straight Arrow Connector 5">
            <a:extLst>
              <a:ext uri="{FF2B5EF4-FFF2-40B4-BE49-F238E27FC236}">
                <a16:creationId xmlns:a16="http://schemas.microsoft.com/office/drawing/2014/main" id="{84419408-5E2F-30A6-41DA-D92023F21D86}"/>
              </a:ext>
            </a:extLst>
          </p:cNvPr>
          <p:cNvCxnSpPr>
            <a:cxnSpLocks/>
          </p:cNvCxnSpPr>
          <p:nvPr/>
        </p:nvCxnSpPr>
        <p:spPr>
          <a:xfrm>
            <a:off x="5686595" y="1899314"/>
            <a:ext cx="0" cy="373129"/>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EA0EAE5-8C74-1B8B-7EB2-2AA1D738A725}"/>
              </a:ext>
            </a:extLst>
          </p:cNvPr>
          <p:cNvCxnSpPr>
            <a:cxnSpLocks/>
          </p:cNvCxnSpPr>
          <p:nvPr/>
        </p:nvCxnSpPr>
        <p:spPr>
          <a:xfrm>
            <a:off x="6335545" y="3695372"/>
            <a:ext cx="540379" cy="29444"/>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 name="Graphic 9" descr="Influencer with solid fill">
            <a:extLst>
              <a:ext uri="{FF2B5EF4-FFF2-40B4-BE49-F238E27FC236}">
                <a16:creationId xmlns:a16="http://schemas.microsoft.com/office/drawing/2014/main" id="{9641E8AA-2969-62C7-3F6A-7C9285CF646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8111" y="3047933"/>
            <a:ext cx="1202203" cy="1202203"/>
          </a:xfrm>
          <a:prstGeom prst="rect">
            <a:avLst/>
          </a:prstGeom>
        </p:spPr>
      </p:pic>
      <p:pic>
        <p:nvPicPr>
          <p:cNvPr id="2050" name="Picture 2">
            <a:extLst>
              <a:ext uri="{FF2B5EF4-FFF2-40B4-BE49-F238E27FC236}">
                <a16:creationId xmlns:a16="http://schemas.microsoft.com/office/drawing/2014/main" id="{FDEB4962-37D1-5F4B-D53B-354720C752E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05639" y="2451233"/>
            <a:ext cx="1161913" cy="2417853"/>
          </a:xfrm>
          <a:prstGeom prst="rect">
            <a:avLst/>
          </a:prstGeom>
          <a:noFill/>
          <a:extLst>
            <a:ext uri="{909E8E84-426E-40DD-AFC4-6F175D3DCCD1}">
              <a14:hiddenFill xmlns:a14="http://schemas.microsoft.com/office/drawing/2010/main">
                <a:solidFill>
                  <a:srgbClr val="FFFFFF"/>
                </a:solidFill>
              </a14:hiddenFill>
            </a:ext>
          </a:extLst>
        </p:spPr>
      </p:pic>
      <p:cxnSp>
        <p:nvCxnSpPr>
          <p:cNvPr id="66" name="Straight Arrow Connector 65">
            <a:extLst>
              <a:ext uri="{FF2B5EF4-FFF2-40B4-BE49-F238E27FC236}">
                <a16:creationId xmlns:a16="http://schemas.microsoft.com/office/drawing/2014/main" id="{B0621083-C7C5-4D6B-2EA5-2D35DE684A1D}"/>
              </a:ext>
            </a:extLst>
          </p:cNvPr>
          <p:cNvCxnSpPr>
            <a:cxnSpLocks/>
          </p:cNvCxnSpPr>
          <p:nvPr/>
        </p:nvCxnSpPr>
        <p:spPr>
          <a:xfrm>
            <a:off x="6354937" y="4250136"/>
            <a:ext cx="336325" cy="258895"/>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593A609E-89C7-DEC1-BDAC-070493E43E77}"/>
              </a:ext>
            </a:extLst>
          </p:cNvPr>
          <p:cNvCxnSpPr>
            <a:cxnSpLocks/>
          </p:cNvCxnSpPr>
          <p:nvPr/>
        </p:nvCxnSpPr>
        <p:spPr>
          <a:xfrm flipV="1">
            <a:off x="4924290" y="4616037"/>
            <a:ext cx="586571" cy="329438"/>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8C70EFC-F168-31EF-BAB6-6CC5CE031452}"/>
              </a:ext>
            </a:extLst>
          </p:cNvPr>
          <p:cNvCxnSpPr>
            <a:cxnSpLocks/>
          </p:cNvCxnSpPr>
          <p:nvPr/>
        </p:nvCxnSpPr>
        <p:spPr>
          <a:xfrm>
            <a:off x="4571994" y="3850840"/>
            <a:ext cx="525566"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12ED582-97C9-F49D-42BF-2EF4C082A2E8}"/>
              </a:ext>
            </a:extLst>
          </p:cNvPr>
          <p:cNvCxnSpPr>
            <a:cxnSpLocks/>
          </p:cNvCxnSpPr>
          <p:nvPr/>
        </p:nvCxnSpPr>
        <p:spPr>
          <a:xfrm>
            <a:off x="4385577" y="2580510"/>
            <a:ext cx="455850" cy="27689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176DABC-5663-6BF8-1D1F-75BFF31328FC}"/>
              </a:ext>
            </a:extLst>
          </p:cNvPr>
          <p:cNvCxnSpPr>
            <a:cxnSpLocks/>
            <a:endCxn id="43" idx="1"/>
          </p:cNvCxnSpPr>
          <p:nvPr/>
        </p:nvCxnSpPr>
        <p:spPr>
          <a:xfrm flipV="1">
            <a:off x="6509630" y="2558773"/>
            <a:ext cx="269752" cy="173707"/>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469EFEBB-BB02-40D0-CD7E-98BD0BBCAB29}"/>
              </a:ext>
            </a:extLst>
          </p:cNvPr>
          <p:cNvPicPr/>
          <p:nvPr/>
        </p:nvPicPr>
        <p:blipFill>
          <a:blip r:embed="rId12"/>
          <a:stretch>
            <a:fillRect/>
          </a:stretch>
        </p:blipFill>
        <p:spPr>
          <a:xfrm>
            <a:off x="3682348" y="3519255"/>
            <a:ext cx="876367" cy="650707"/>
          </a:xfrm>
          <a:prstGeom prst="rect">
            <a:avLst/>
          </a:prstGeom>
        </p:spPr>
      </p:pic>
      <p:pic>
        <p:nvPicPr>
          <p:cNvPr id="60" name="Picture 59">
            <a:extLst>
              <a:ext uri="{FF2B5EF4-FFF2-40B4-BE49-F238E27FC236}">
                <a16:creationId xmlns:a16="http://schemas.microsoft.com/office/drawing/2014/main" id="{813C32BF-184D-7925-B92A-60F74B261C60}"/>
              </a:ext>
            </a:extLst>
          </p:cNvPr>
          <p:cNvPicPr/>
          <p:nvPr/>
        </p:nvPicPr>
        <p:blipFill>
          <a:blip r:embed="rId13"/>
          <a:stretch>
            <a:fillRect/>
          </a:stretch>
        </p:blipFill>
        <p:spPr>
          <a:xfrm>
            <a:off x="4148121" y="1830780"/>
            <a:ext cx="776169" cy="615553"/>
          </a:xfrm>
          <a:prstGeom prst="rect">
            <a:avLst/>
          </a:prstGeom>
        </p:spPr>
      </p:pic>
      <p:pic>
        <p:nvPicPr>
          <p:cNvPr id="67" name="Picture 66">
            <a:extLst>
              <a:ext uri="{FF2B5EF4-FFF2-40B4-BE49-F238E27FC236}">
                <a16:creationId xmlns:a16="http://schemas.microsoft.com/office/drawing/2014/main" id="{C38075A4-8CC1-8A1F-D739-F62553D92AED}"/>
              </a:ext>
            </a:extLst>
          </p:cNvPr>
          <p:cNvPicPr/>
          <p:nvPr/>
        </p:nvPicPr>
        <p:blipFill>
          <a:blip r:embed="rId14"/>
          <a:stretch>
            <a:fillRect/>
          </a:stretch>
        </p:blipFill>
        <p:spPr>
          <a:xfrm>
            <a:off x="3420799" y="1791692"/>
            <a:ext cx="776170" cy="676566"/>
          </a:xfrm>
          <a:prstGeom prst="rect">
            <a:avLst/>
          </a:prstGeom>
        </p:spPr>
      </p:pic>
      <p:sp>
        <p:nvSpPr>
          <p:cNvPr id="68" name="TextBox 67">
            <a:extLst>
              <a:ext uri="{FF2B5EF4-FFF2-40B4-BE49-F238E27FC236}">
                <a16:creationId xmlns:a16="http://schemas.microsoft.com/office/drawing/2014/main" id="{D95E5888-2856-1473-9E1D-A26BC4F307D6}"/>
              </a:ext>
            </a:extLst>
          </p:cNvPr>
          <p:cNvSpPr txBox="1"/>
          <p:nvPr/>
        </p:nvSpPr>
        <p:spPr>
          <a:xfrm>
            <a:off x="2653246" y="3609444"/>
            <a:ext cx="1019752" cy="761747"/>
          </a:xfrm>
          <a:prstGeom prst="rect">
            <a:avLst/>
          </a:prstGeom>
          <a:noFill/>
        </p:spPr>
        <p:txBody>
          <a:bodyPr wrap="square" rtlCol="0">
            <a:spAutoFit/>
          </a:bodyPr>
          <a:lstStyle/>
          <a:p>
            <a:pPr algn="r"/>
            <a:r>
              <a:rPr lang="en-US" sz="1200" b="1" dirty="0"/>
              <a:t>Devon</a:t>
            </a:r>
          </a:p>
          <a:p>
            <a:pPr algn="r"/>
            <a:r>
              <a:rPr lang="en-US" sz="1050" dirty="0"/>
              <a:t>Dependency Case Manager</a:t>
            </a:r>
          </a:p>
          <a:p>
            <a:pPr algn="r"/>
            <a:r>
              <a:rPr lang="en-US" sz="1050" i="1" dirty="0" err="1"/>
              <a:t>ChildNet</a:t>
            </a:r>
            <a:endParaRPr lang="en-US" sz="1050" dirty="0"/>
          </a:p>
        </p:txBody>
      </p:sp>
      <p:sp>
        <p:nvSpPr>
          <p:cNvPr id="69" name="TextBox 68">
            <a:extLst>
              <a:ext uri="{FF2B5EF4-FFF2-40B4-BE49-F238E27FC236}">
                <a16:creationId xmlns:a16="http://schemas.microsoft.com/office/drawing/2014/main" id="{BFDA7244-A43B-BE03-4744-2CF19DD960B2}"/>
              </a:ext>
            </a:extLst>
          </p:cNvPr>
          <p:cNvSpPr txBox="1"/>
          <p:nvPr/>
        </p:nvSpPr>
        <p:spPr>
          <a:xfrm>
            <a:off x="1783708" y="2461506"/>
            <a:ext cx="1474193" cy="438582"/>
          </a:xfrm>
          <a:prstGeom prst="rect">
            <a:avLst/>
          </a:prstGeom>
          <a:noFill/>
        </p:spPr>
        <p:txBody>
          <a:bodyPr wrap="square" rtlCol="0">
            <a:spAutoFit/>
          </a:bodyPr>
          <a:lstStyle/>
          <a:p>
            <a:pPr algn="r"/>
            <a:r>
              <a:rPr lang="en-US" sz="1200" b="1" dirty="0"/>
              <a:t>Alfredo &amp; Melanie</a:t>
            </a:r>
          </a:p>
          <a:p>
            <a:pPr algn="r"/>
            <a:r>
              <a:rPr lang="en-US" sz="1050" dirty="0"/>
              <a:t>Foster Parents</a:t>
            </a:r>
          </a:p>
        </p:txBody>
      </p:sp>
      <p:pic>
        <p:nvPicPr>
          <p:cNvPr id="49" name="Picture 48">
            <a:extLst>
              <a:ext uri="{FF2B5EF4-FFF2-40B4-BE49-F238E27FC236}">
                <a16:creationId xmlns:a16="http://schemas.microsoft.com/office/drawing/2014/main" id="{7FD90C90-C7C7-468E-869F-3221305B809D}"/>
              </a:ext>
            </a:extLst>
          </p:cNvPr>
          <p:cNvPicPr>
            <a:picLocks noChangeAspect="1"/>
          </p:cNvPicPr>
          <p:nvPr/>
        </p:nvPicPr>
        <p:blipFill>
          <a:blip r:embed="rId15"/>
          <a:stretch>
            <a:fillRect/>
          </a:stretch>
        </p:blipFill>
        <p:spPr>
          <a:xfrm>
            <a:off x="11194220" y="6296767"/>
            <a:ext cx="942536" cy="543951"/>
          </a:xfrm>
          <a:prstGeom prst="rect">
            <a:avLst/>
          </a:prstGeom>
        </p:spPr>
      </p:pic>
    </p:spTree>
    <p:extLst>
      <p:ext uri="{BB962C8B-B14F-4D97-AF65-F5344CB8AC3E}">
        <p14:creationId xmlns:p14="http://schemas.microsoft.com/office/powerpoint/2010/main" val="216134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A408CF-C54F-46DA-B2DA-0EC174EF4412}"/>
              </a:ext>
            </a:extLst>
          </p:cNvPr>
          <p:cNvSpPr>
            <a:spLocks noGrp="1"/>
          </p:cNvSpPr>
          <p:nvPr>
            <p:ph type="title"/>
          </p:nvPr>
        </p:nvSpPr>
        <p:spPr>
          <a:xfrm>
            <a:off x="0" y="0"/>
            <a:ext cx="12192000" cy="1671136"/>
          </a:xfrm>
          <a:solidFill>
            <a:schemeClr val="bg1"/>
          </a:solidFill>
        </p:spPr>
        <p:txBody>
          <a:bodyPr>
            <a:normAutofit/>
          </a:bodyPr>
          <a:lstStyle/>
          <a:p>
            <a:pPr algn="ctr"/>
            <a:r>
              <a:rPr lang="en-US" dirty="0">
                <a:solidFill>
                  <a:schemeClr val="tx1"/>
                </a:solidFill>
                <a:latin typeface="Arial" panose="020B0604020202020204" pitchFamily="34" charset="0"/>
                <a:cs typeface="Arial" panose="020B0604020202020204" pitchFamily="34" charset="0"/>
              </a:rPr>
              <a:t>Model &amp; Best Practices for Integrated Data Systems for Florida Local &amp; State Partners</a:t>
            </a:r>
          </a:p>
        </p:txBody>
      </p:sp>
      <p:pic>
        <p:nvPicPr>
          <p:cNvPr id="5" name="Picture 4">
            <a:extLst>
              <a:ext uri="{FF2B5EF4-FFF2-40B4-BE49-F238E27FC236}">
                <a16:creationId xmlns:a16="http://schemas.microsoft.com/office/drawing/2014/main" id="{C00B0C3A-2A56-7177-2325-39229462A309}"/>
              </a:ext>
            </a:extLst>
          </p:cNvPr>
          <p:cNvPicPr>
            <a:picLocks noChangeAspect="1"/>
          </p:cNvPicPr>
          <p:nvPr/>
        </p:nvPicPr>
        <p:blipFill>
          <a:blip r:embed="rId3"/>
          <a:stretch>
            <a:fillRect/>
          </a:stretch>
        </p:blipFill>
        <p:spPr>
          <a:xfrm>
            <a:off x="3376684" y="1675738"/>
            <a:ext cx="4945280" cy="4429940"/>
          </a:xfrm>
          <a:prstGeom prst="rect">
            <a:avLst/>
          </a:prstGeom>
        </p:spPr>
      </p:pic>
      <p:sp>
        <p:nvSpPr>
          <p:cNvPr id="6" name="TextBox 5">
            <a:extLst>
              <a:ext uri="{FF2B5EF4-FFF2-40B4-BE49-F238E27FC236}">
                <a16:creationId xmlns:a16="http://schemas.microsoft.com/office/drawing/2014/main" id="{FC0960DD-4FFF-9228-C585-D864DF28FD52}"/>
              </a:ext>
            </a:extLst>
          </p:cNvPr>
          <p:cNvSpPr txBox="1"/>
          <p:nvPr/>
        </p:nvSpPr>
        <p:spPr>
          <a:xfrm>
            <a:off x="4465604" y="5606570"/>
            <a:ext cx="28275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Legal and policy framework</a:t>
            </a:r>
          </a:p>
        </p:txBody>
      </p:sp>
      <p:sp>
        <p:nvSpPr>
          <p:cNvPr id="13" name="TextBox 12">
            <a:extLst>
              <a:ext uri="{FF2B5EF4-FFF2-40B4-BE49-F238E27FC236}">
                <a16:creationId xmlns:a16="http://schemas.microsoft.com/office/drawing/2014/main" id="{00116BF2-7DB1-22A9-1C8C-96D608B7509C}"/>
              </a:ext>
            </a:extLst>
          </p:cNvPr>
          <p:cNvSpPr txBox="1"/>
          <p:nvPr/>
        </p:nvSpPr>
        <p:spPr>
          <a:xfrm rot="3592372">
            <a:off x="6217487" y="3594633"/>
            <a:ext cx="19336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Proven technology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108E196-FE02-8E4E-31B4-A14C9D2A502E}"/>
              </a:ext>
            </a:extLst>
          </p:cNvPr>
          <p:cNvSpPr txBox="1"/>
          <p:nvPr/>
        </p:nvSpPr>
        <p:spPr>
          <a:xfrm rot="18039492">
            <a:off x="3116722" y="3733132"/>
            <a:ext cx="34779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Strong community collaborators</a:t>
            </a:r>
          </a:p>
        </p:txBody>
      </p:sp>
      <p:sp>
        <p:nvSpPr>
          <p:cNvPr id="8" name="Oval 7">
            <a:extLst>
              <a:ext uri="{FF2B5EF4-FFF2-40B4-BE49-F238E27FC236}">
                <a16:creationId xmlns:a16="http://schemas.microsoft.com/office/drawing/2014/main" id="{D670502A-9BB9-A7FC-CD94-A4C12EC7E452}"/>
              </a:ext>
            </a:extLst>
          </p:cNvPr>
          <p:cNvSpPr/>
          <p:nvPr/>
        </p:nvSpPr>
        <p:spPr>
          <a:xfrm>
            <a:off x="5460121" y="4097577"/>
            <a:ext cx="1320853" cy="111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IDS</a:t>
            </a:r>
          </a:p>
        </p:txBody>
      </p:sp>
      <p:sp>
        <p:nvSpPr>
          <p:cNvPr id="10" name="TextBox 9">
            <a:extLst>
              <a:ext uri="{FF2B5EF4-FFF2-40B4-BE49-F238E27FC236}">
                <a16:creationId xmlns:a16="http://schemas.microsoft.com/office/drawing/2014/main" id="{FA6D7BE5-15FE-9C29-FB11-FC86C53AD2D7}"/>
              </a:ext>
            </a:extLst>
          </p:cNvPr>
          <p:cNvSpPr txBox="1"/>
          <p:nvPr/>
        </p:nvSpPr>
        <p:spPr>
          <a:xfrm>
            <a:off x="-75414" y="6689589"/>
            <a:ext cx="5769204"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E7E6E6">
                    <a:lumMod val="50000"/>
                  </a:srgbClr>
                </a:solidFill>
                <a:effectLst/>
                <a:uLnTx/>
                <a:uFillTx/>
                <a:latin typeface="Calibri" panose="020F0502020204030204"/>
                <a:ea typeface="+mn-ea"/>
                <a:cs typeface="+mn-cs"/>
              </a:rPr>
              <a:t>Picture: https://www.freepik.com/premium-vector/triangle-figures-set-made-from-three-jigsaw-puzzle-vector-pieces_21835492.htm</a:t>
            </a:r>
          </a:p>
        </p:txBody>
      </p:sp>
      <p:pic>
        <p:nvPicPr>
          <p:cNvPr id="17" name="Picture 2" descr="Data and Research | Children's Services Council of Broward County">
            <a:extLst>
              <a:ext uri="{FF2B5EF4-FFF2-40B4-BE49-F238E27FC236}">
                <a16:creationId xmlns:a16="http://schemas.microsoft.com/office/drawing/2014/main" id="{EE4E033D-231A-8A9D-BB65-E671224627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935221">
            <a:off x="4165932" y="3577175"/>
            <a:ext cx="697029" cy="425018"/>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descr="Internet Of Things with solid fill">
            <a:extLst>
              <a:ext uri="{FF2B5EF4-FFF2-40B4-BE49-F238E27FC236}">
                <a16:creationId xmlns:a16="http://schemas.microsoft.com/office/drawing/2014/main" id="{63CA8EC9-69FE-A96D-7CE3-BBC87268E4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614249">
            <a:off x="7347187" y="3467282"/>
            <a:ext cx="457200" cy="457200"/>
          </a:xfrm>
          <a:prstGeom prst="rect">
            <a:avLst/>
          </a:prstGeom>
        </p:spPr>
      </p:pic>
      <p:pic>
        <p:nvPicPr>
          <p:cNvPr id="14" name="Graphic 13" descr="Scales of justice with solid fill">
            <a:extLst>
              <a:ext uri="{FF2B5EF4-FFF2-40B4-BE49-F238E27FC236}">
                <a16:creationId xmlns:a16="http://schemas.microsoft.com/office/drawing/2014/main" id="{472608CD-74C7-A32B-63DA-02F55801E2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67037" y="5884376"/>
            <a:ext cx="482287" cy="482287"/>
          </a:xfrm>
          <a:prstGeom prst="rect">
            <a:avLst/>
          </a:prstGeom>
        </p:spPr>
      </p:pic>
      <p:pic>
        <p:nvPicPr>
          <p:cNvPr id="15" name="Picture 14">
            <a:extLst>
              <a:ext uri="{FF2B5EF4-FFF2-40B4-BE49-F238E27FC236}">
                <a16:creationId xmlns:a16="http://schemas.microsoft.com/office/drawing/2014/main" id="{5257F767-8E3D-4735-82F4-ED1215ECC4B8}"/>
              </a:ext>
            </a:extLst>
          </p:cNvPr>
          <p:cNvPicPr>
            <a:picLocks noChangeAspect="1"/>
          </p:cNvPicPr>
          <p:nvPr/>
        </p:nvPicPr>
        <p:blipFill>
          <a:blip r:embed="rId9"/>
          <a:stretch>
            <a:fillRect/>
          </a:stretch>
        </p:blipFill>
        <p:spPr>
          <a:xfrm>
            <a:off x="11194220" y="6296767"/>
            <a:ext cx="942536" cy="543951"/>
          </a:xfrm>
          <a:prstGeom prst="rect">
            <a:avLst/>
          </a:prstGeom>
        </p:spPr>
      </p:pic>
    </p:spTree>
    <p:extLst>
      <p:ext uri="{BB962C8B-B14F-4D97-AF65-F5344CB8AC3E}">
        <p14:creationId xmlns:p14="http://schemas.microsoft.com/office/powerpoint/2010/main" val="567603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09BB3-ED05-4037-A2E6-0D03325A383A}"/>
              </a:ext>
            </a:extLst>
          </p:cNvPr>
          <p:cNvSpPr>
            <a:spLocks noGrp="1"/>
          </p:cNvSpPr>
          <p:nvPr>
            <p:ph type="ctrTitle"/>
          </p:nvPr>
        </p:nvSpPr>
        <p:spPr>
          <a:xfrm>
            <a:off x="344126" y="119540"/>
            <a:ext cx="9651999" cy="416297"/>
          </a:xfrm>
        </p:spPr>
        <p:txBody>
          <a:bodyPr>
            <a:normAutofit/>
          </a:bodyPr>
          <a:lstStyle/>
          <a:p>
            <a:r>
              <a:rPr lang="en-US" sz="2000" b="1" dirty="0">
                <a:solidFill>
                  <a:srgbClr val="C00000"/>
                </a:solidFill>
              </a:rPr>
              <a:t>Share Minimal Necessary, Limited and Specified Data Fields</a:t>
            </a:r>
          </a:p>
        </p:txBody>
      </p:sp>
      <p:graphicFrame>
        <p:nvGraphicFramePr>
          <p:cNvPr id="4" name="Diagram 3">
            <a:extLst>
              <a:ext uri="{FF2B5EF4-FFF2-40B4-BE49-F238E27FC236}">
                <a16:creationId xmlns:a16="http://schemas.microsoft.com/office/drawing/2014/main" id="{688E6E9A-020C-451B-A9A5-1C0770D4254C}"/>
              </a:ext>
            </a:extLst>
          </p:cNvPr>
          <p:cNvGraphicFramePr/>
          <p:nvPr>
            <p:extLst>
              <p:ext uri="{D42A27DB-BD31-4B8C-83A1-F6EECF244321}">
                <p14:modId xmlns:p14="http://schemas.microsoft.com/office/powerpoint/2010/main" val="1801100155"/>
              </p:ext>
            </p:extLst>
          </p:nvPr>
        </p:nvGraphicFramePr>
        <p:xfrm>
          <a:off x="510639" y="654726"/>
          <a:ext cx="10558482" cy="5301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0AAAEB6E-C063-4CE2-AA70-02A6F67C17FD}"/>
              </a:ext>
            </a:extLst>
          </p:cNvPr>
          <p:cNvSpPr txBox="1"/>
          <p:nvPr/>
        </p:nvSpPr>
        <p:spPr>
          <a:xfrm>
            <a:off x="3656120" y="1131279"/>
            <a:ext cx="1514006" cy="369332"/>
          </a:xfrm>
          <a:prstGeom prst="rect">
            <a:avLst/>
          </a:prstGeom>
          <a:noFill/>
        </p:spPr>
        <p:txBody>
          <a:bodyPr wrap="square" rtlCol="0">
            <a:spAutoFit/>
          </a:bodyPr>
          <a:lstStyle/>
          <a:p>
            <a:r>
              <a:rPr lang="en-US" dirty="0"/>
              <a:t>Admission</a:t>
            </a:r>
          </a:p>
        </p:txBody>
      </p:sp>
      <p:sp>
        <p:nvSpPr>
          <p:cNvPr id="6" name="TextBox 5">
            <a:extLst>
              <a:ext uri="{FF2B5EF4-FFF2-40B4-BE49-F238E27FC236}">
                <a16:creationId xmlns:a16="http://schemas.microsoft.com/office/drawing/2014/main" id="{DF7EB59A-08F6-41D6-AD00-00E586937297}"/>
              </a:ext>
            </a:extLst>
          </p:cNvPr>
          <p:cNvSpPr txBox="1"/>
          <p:nvPr/>
        </p:nvSpPr>
        <p:spPr>
          <a:xfrm>
            <a:off x="7236918" y="1105418"/>
            <a:ext cx="1514006" cy="369332"/>
          </a:xfrm>
          <a:prstGeom prst="rect">
            <a:avLst/>
          </a:prstGeom>
          <a:noFill/>
        </p:spPr>
        <p:txBody>
          <a:bodyPr wrap="square" rtlCol="0">
            <a:spAutoFit/>
          </a:bodyPr>
          <a:lstStyle/>
          <a:p>
            <a:r>
              <a:rPr lang="en-US" dirty="0"/>
              <a:t>Discharge</a:t>
            </a:r>
          </a:p>
        </p:txBody>
      </p:sp>
      <p:sp>
        <p:nvSpPr>
          <p:cNvPr id="7" name="TextBox 6">
            <a:extLst>
              <a:ext uri="{FF2B5EF4-FFF2-40B4-BE49-F238E27FC236}">
                <a16:creationId xmlns:a16="http://schemas.microsoft.com/office/drawing/2014/main" id="{DB396CF6-DCA7-4293-B1C6-E52D167E0BBD}"/>
              </a:ext>
            </a:extLst>
          </p:cNvPr>
          <p:cNvSpPr txBox="1"/>
          <p:nvPr/>
        </p:nvSpPr>
        <p:spPr>
          <a:xfrm>
            <a:off x="3313215" y="2831626"/>
            <a:ext cx="1508167" cy="1169551"/>
          </a:xfrm>
          <a:prstGeom prst="rect">
            <a:avLst/>
          </a:prstGeom>
          <a:noFill/>
        </p:spPr>
        <p:txBody>
          <a:bodyPr wrap="square" rtlCol="0">
            <a:spAutoFit/>
          </a:bodyPr>
          <a:lstStyle/>
          <a:p>
            <a:r>
              <a:rPr lang="en-US" sz="1400" dirty="0"/>
              <a:t>Intake</a:t>
            </a:r>
          </a:p>
          <a:p>
            <a:r>
              <a:rPr lang="en-US" sz="1400" dirty="0"/>
              <a:t>Assessment</a:t>
            </a:r>
          </a:p>
          <a:p>
            <a:r>
              <a:rPr lang="en-US" sz="1400" dirty="0"/>
              <a:t>Diagnosis Medication</a:t>
            </a:r>
          </a:p>
          <a:p>
            <a:r>
              <a:rPr lang="en-US" sz="1400" dirty="0"/>
              <a:t>Service History</a:t>
            </a:r>
          </a:p>
        </p:txBody>
      </p:sp>
      <p:sp>
        <p:nvSpPr>
          <p:cNvPr id="8" name="TextBox 7">
            <a:extLst>
              <a:ext uri="{FF2B5EF4-FFF2-40B4-BE49-F238E27FC236}">
                <a16:creationId xmlns:a16="http://schemas.microsoft.com/office/drawing/2014/main" id="{7A0E4B10-3657-4B42-B685-41F78B4599A4}"/>
              </a:ext>
            </a:extLst>
          </p:cNvPr>
          <p:cNvSpPr txBox="1"/>
          <p:nvPr/>
        </p:nvSpPr>
        <p:spPr>
          <a:xfrm>
            <a:off x="7177217" y="2857103"/>
            <a:ext cx="1330036" cy="954107"/>
          </a:xfrm>
          <a:prstGeom prst="rect">
            <a:avLst/>
          </a:prstGeom>
          <a:noFill/>
        </p:spPr>
        <p:txBody>
          <a:bodyPr wrap="square" rtlCol="0">
            <a:spAutoFit/>
          </a:bodyPr>
          <a:lstStyle/>
          <a:p>
            <a:r>
              <a:rPr lang="en-US" sz="1400" dirty="0"/>
              <a:t>Discharge Plan </a:t>
            </a:r>
          </a:p>
          <a:p>
            <a:r>
              <a:rPr lang="en-US" sz="1400" dirty="0"/>
              <a:t>Assessment </a:t>
            </a:r>
          </a:p>
          <a:p>
            <a:r>
              <a:rPr lang="en-US" sz="1400" dirty="0"/>
              <a:t>Diagnosis</a:t>
            </a:r>
            <a:br>
              <a:rPr lang="en-US" sz="1400" dirty="0"/>
            </a:br>
            <a:r>
              <a:rPr lang="en-US" sz="1400" dirty="0"/>
              <a:t>Medication</a:t>
            </a:r>
          </a:p>
        </p:txBody>
      </p:sp>
      <p:sp>
        <p:nvSpPr>
          <p:cNvPr id="9" name="TextBox 8">
            <a:extLst>
              <a:ext uri="{FF2B5EF4-FFF2-40B4-BE49-F238E27FC236}">
                <a16:creationId xmlns:a16="http://schemas.microsoft.com/office/drawing/2014/main" id="{16E15E51-3012-43E8-9175-8A2B0636FF57}"/>
              </a:ext>
            </a:extLst>
          </p:cNvPr>
          <p:cNvSpPr txBox="1"/>
          <p:nvPr/>
        </p:nvSpPr>
        <p:spPr>
          <a:xfrm>
            <a:off x="3997322" y="4741536"/>
            <a:ext cx="3585116" cy="1661993"/>
          </a:xfrm>
          <a:prstGeom prst="rect">
            <a:avLst/>
          </a:prstGeom>
          <a:noFill/>
          <a:ln>
            <a:solidFill>
              <a:schemeClr val="tx1"/>
            </a:solidFill>
          </a:ln>
        </p:spPr>
        <p:txBody>
          <a:bodyPr wrap="square" rtlCol="0">
            <a:spAutoFit/>
          </a:bodyPr>
          <a:lstStyle/>
          <a:p>
            <a:pPr algn="ctr"/>
            <a:r>
              <a:rPr lang="en-US" b="1" u="sng" dirty="0"/>
              <a:t>Agencies to Integrate Data </a:t>
            </a:r>
          </a:p>
          <a:p>
            <a:pPr algn="ctr"/>
            <a:r>
              <a:rPr lang="en-US" sz="1400" dirty="0"/>
              <a:t>BBHC</a:t>
            </a:r>
            <a:br>
              <a:rPr lang="en-US" sz="1400" dirty="0"/>
            </a:br>
            <a:r>
              <a:rPr lang="en-US" sz="1400" dirty="0" err="1"/>
              <a:t>ChildNet</a:t>
            </a:r>
            <a:endParaRPr lang="en-US" sz="1400" dirty="0"/>
          </a:p>
          <a:p>
            <a:pPr algn="ctr"/>
            <a:r>
              <a:rPr lang="en-US" sz="1400" dirty="0"/>
              <a:t>Baker Act Facilities</a:t>
            </a:r>
          </a:p>
          <a:p>
            <a:pPr algn="ctr"/>
            <a:r>
              <a:rPr lang="en-US" sz="1400" dirty="0"/>
              <a:t>BCPS</a:t>
            </a:r>
          </a:p>
          <a:p>
            <a:pPr algn="ctr"/>
            <a:r>
              <a:rPr lang="en-US" sz="1400" dirty="0"/>
              <a:t>DJJ</a:t>
            </a:r>
          </a:p>
          <a:p>
            <a:pPr algn="ctr"/>
            <a:r>
              <a:rPr lang="en-US" sz="1400" dirty="0"/>
              <a:t>CSC </a:t>
            </a:r>
          </a:p>
        </p:txBody>
      </p:sp>
      <p:sp>
        <p:nvSpPr>
          <p:cNvPr id="10" name="TextBox 9">
            <a:extLst>
              <a:ext uri="{FF2B5EF4-FFF2-40B4-BE49-F238E27FC236}">
                <a16:creationId xmlns:a16="http://schemas.microsoft.com/office/drawing/2014/main" id="{13D8435F-66AE-4C3B-9489-0CFA53574BF2}"/>
              </a:ext>
            </a:extLst>
          </p:cNvPr>
          <p:cNvSpPr txBox="1"/>
          <p:nvPr/>
        </p:nvSpPr>
        <p:spPr>
          <a:xfrm>
            <a:off x="8986704" y="5065431"/>
            <a:ext cx="1384315" cy="738664"/>
          </a:xfrm>
          <a:prstGeom prst="rect">
            <a:avLst/>
          </a:prstGeom>
          <a:solidFill>
            <a:srgbClr val="FFC000"/>
          </a:solidFill>
          <a:ln>
            <a:solidFill>
              <a:schemeClr val="tx1"/>
            </a:solidFill>
          </a:ln>
        </p:spPr>
        <p:txBody>
          <a:bodyPr wrap="square" rtlCol="0">
            <a:spAutoFit/>
          </a:bodyPr>
          <a:lstStyle/>
          <a:p>
            <a:r>
              <a:rPr lang="en-US" sz="1400" dirty="0"/>
              <a:t>Parent </a:t>
            </a:r>
          </a:p>
          <a:p>
            <a:r>
              <a:rPr lang="en-US" sz="1400" dirty="0"/>
              <a:t>Support &amp;  </a:t>
            </a:r>
          </a:p>
          <a:p>
            <a:r>
              <a:rPr lang="en-US" sz="1400" dirty="0"/>
              <a:t>Consent</a:t>
            </a:r>
          </a:p>
        </p:txBody>
      </p:sp>
      <p:sp>
        <p:nvSpPr>
          <p:cNvPr id="11" name="TextBox 10">
            <a:extLst>
              <a:ext uri="{FF2B5EF4-FFF2-40B4-BE49-F238E27FC236}">
                <a16:creationId xmlns:a16="http://schemas.microsoft.com/office/drawing/2014/main" id="{87FF2AF0-2FA2-4E24-8D93-8646E45FE7F4}"/>
              </a:ext>
            </a:extLst>
          </p:cNvPr>
          <p:cNvSpPr txBox="1"/>
          <p:nvPr/>
        </p:nvSpPr>
        <p:spPr>
          <a:xfrm>
            <a:off x="1297118" y="5091208"/>
            <a:ext cx="1106746" cy="738664"/>
          </a:xfrm>
          <a:prstGeom prst="rect">
            <a:avLst/>
          </a:prstGeom>
          <a:solidFill>
            <a:srgbClr val="FFC000"/>
          </a:solidFill>
          <a:ln>
            <a:solidFill>
              <a:schemeClr val="tx1"/>
            </a:solidFill>
          </a:ln>
        </p:spPr>
        <p:txBody>
          <a:bodyPr wrap="square" rtlCol="0">
            <a:spAutoFit/>
          </a:bodyPr>
          <a:lstStyle/>
          <a:p>
            <a:r>
              <a:rPr lang="en-US" sz="1400" dirty="0"/>
              <a:t>Parent </a:t>
            </a:r>
          </a:p>
          <a:p>
            <a:r>
              <a:rPr lang="en-US" sz="1400" dirty="0"/>
              <a:t>Support &amp;  </a:t>
            </a:r>
          </a:p>
          <a:p>
            <a:r>
              <a:rPr lang="en-US" sz="1400" dirty="0"/>
              <a:t>Consent</a:t>
            </a:r>
          </a:p>
        </p:txBody>
      </p:sp>
      <p:sp>
        <p:nvSpPr>
          <p:cNvPr id="3" name="TextBox 2">
            <a:extLst>
              <a:ext uri="{FF2B5EF4-FFF2-40B4-BE49-F238E27FC236}">
                <a16:creationId xmlns:a16="http://schemas.microsoft.com/office/drawing/2014/main" id="{1B706832-A212-1A07-A60D-D24509EB50DC}"/>
              </a:ext>
            </a:extLst>
          </p:cNvPr>
          <p:cNvSpPr txBox="1"/>
          <p:nvPr/>
        </p:nvSpPr>
        <p:spPr>
          <a:xfrm>
            <a:off x="1369523" y="782252"/>
            <a:ext cx="9001496" cy="646331"/>
          </a:xfrm>
          <a:prstGeom prst="rect">
            <a:avLst/>
          </a:prstGeom>
          <a:solidFill>
            <a:srgbClr val="FFC000"/>
          </a:solidFill>
        </p:spPr>
        <p:txBody>
          <a:bodyPr wrap="square" rtlCol="0">
            <a:spAutoFit/>
          </a:bodyPr>
          <a:lstStyle/>
          <a:p>
            <a:pPr algn="ctr"/>
            <a:r>
              <a:rPr lang="en-US" dirty="0"/>
              <a:t>CONSENT MANAGEMENT</a:t>
            </a:r>
          </a:p>
          <a:p>
            <a:r>
              <a:rPr lang="en-US" dirty="0"/>
              <a:t>parents/legal guardians choose which institutions are allowed to have access to information</a:t>
            </a:r>
          </a:p>
        </p:txBody>
      </p:sp>
      <p:sp>
        <p:nvSpPr>
          <p:cNvPr id="12" name="TextBox 11">
            <a:extLst>
              <a:ext uri="{FF2B5EF4-FFF2-40B4-BE49-F238E27FC236}">
                <a16:creationId xmlns:a16="http://schemas.microsoft.com/office/drawing/2014/main" id="{48BAFB85-F81A-A83B-AC94-F298FC5B82B6}"/>
              </a:ext>
            </a:extLst>
          </p:cNvPr>
          <p:cNvSpPr txBox="1"/>
          <p:nvPr/>
        </p:nvSpPr>
        <p:spPr>
          <a:xfrm>
            <a:off x="3232727" y="454471"/>
            <a:ext cx="7188462" cy="369332"/>
          </a:xfrm>
          <a:prstGeom prst="rect">
            <a:avLst/>
          </a:prstGeom>
          <a:noFill/>
        </p:spPr>
        <p:txBody>
          <a:bodyPr wrap="square" rtlCol="0">
            <a:spAutoFit/>
          </a:bodyPr>
          <a:lstStyle/>
          <a:p>
            <a:r>
              <a:rPr lang="en-US" dirty="0"/>
              <a:t>Data Fields Required for Matching: Name, DOB, address, phone, </a:t>
            </a:r>
            <a:r>
              <a:rPr lang="en-US" dirty="0" err="1"/>
              <a:t>etc</a:t>
            </a:r>
            <a:endParaRPr lang="en-US" dirty="0"/>
          </a:p>
        </p:txBody>
      </p:sp>
      <p:pic>
        <p:nvPicPr>
          <p:cNvPr id="13" name="Picture 12">
            <a:extLst>
              <a:ext uri="{FF2B5EF4-FFF2-40B4-BE49-F238E27FC236}">
                <a16:creationId xmlns:a16="http://schemas.microsoft.com/office/drawing/2014/main" id="{FC55AC78-8ACF-4F27-BA29-374972A1FEAC}"/>
              </a:ext>
            </a:extLst>
          </p:cNvPr>
          <p:cNvPicPr>
            <a:picLocks noChangeAspect="1"/>
          </p:cNvPicPr>
          <p:nvPr/>
        </p:nvPicPr>
        <p:blipFill>
          <a:blip r:embed="rId8"/>
          <a:stretch>
            <a:fillRect/>
          </a:stretch>
        </p:blipFill>
        <p:spPr>
          <a:xfrm>
            <a:off x="11194220" y="6296767"/>
            <a:ext cx="942536" cy="543951"/>
          </a:xfrm>
          <a:prstGeom prst="rect">
            <a:avLst/>
          </a:prstGeom>
        </p:spPr>
      </p:pic>
    </p:spTree>
    <p:extLst>
      <p:ext uri="{BB962C8B-B14F-4D97-AF65-F5344CB8AC3E}">
        <p14:creationId xmlns:p14="http://schemas.microsoft.com/office/powerpoint/2010/main" val="117607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4" name="Straight Connector 13">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1C569793-6CBB-4434-B599-55438D3DEEA6}"/>
              </a:ext>
            </a:extLst>
          </p:cNvPr>
          <p:cNvSpPr/>
          <p:nvPr/>
        </p:nvSpPr>
        <p:spPr>
          <a:xfrm>
            <a:off x="492370" y="605896"/>
            <a:ext cx="3084844" cy="5646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R="0" lvl="0" indent="0" algn="ctr" defTabSz="914400" fontAlgn="auto">
              <a:lnSpc>
                <a:spcPct val="85000"/>
              </a:lnSpc>
              <a:spcBef>
                <a:spcPct val="0"/>
              </a:spcBef>
              <a:spcAft>
                <a:spcPts val="600"/>
              </a:spcAft>
              <a:buClrTx/>
              <a:buSzTx/>
              <a:tabLst/>
              <a:defRPr/>
            </a:pPr>
            <a:r>
              <a:rPr kumimoji="0" lang="en-US" sz="3600" b="1" i="0" u="none" strike="noStrike" cap="none" spc="-50" normalizeH="0" noProof="0" dirty="0">
                <a:ln>
                  <a:noFill/>
                </a:ln>
                <a:solidFill>
                  <a:schemeClr val="tx1"/>
                </a:solidFill>
                <a:effectLst/>
                <a:uLnTx/>
                <a:uFillTx/>
                <a:latin typeface="+mj-lt"/>
                <a:ea typeface="+mj-ea"/>
                <a:cs typeface="+mj-cs"/>
              </a:rPr>
              <a:t>Broward Youth Baker Act Pilot </a:t>
            </a:r>
          </a:p>
          <a:p>
            <a:pPr marR="0" lvl="0" indent="0" algn="ctr" defTabSz="914400" fontAlgn="auto">
              <a:lnSpc>
                <a:spcPct val="85000"/>
              </a:lnSpc>
              <a:spcBef>
                <a:spcPct val="0"/>
              </a:spcBef>
              <a:spcAft>
                <a:spcPts val="600"/>
              </a:spcAft>
              <a:buClrTx/>
              <a:buSzTx/>
              <a:tabLst/>
              <a:defRPr/>
            </a:pPr>
            <a:r>
              <a:rPr kumimoji="0" lang="en-US" sz="3600" b="1" i="0" u="none" strike="noStrike" cap="none" spc="-50" normalizeH="0" noProof="0" dirty="0">
                <a:ln>
                  <a:noFill/>
                </a:ln>
                <a:solidFill>
                  <a:schemeClr val="tx1"/>
                </a:solidFill>
                <a:effectLst/>
                <a:uLnTx/>
                <a:uFillTx/>
                <a:latin typeface="+mj-lt"/>
                <a:ea typeface="+mj-ea"/>
                <a:cs typeface="+mj-cs"/>
              </a:rPr>
              <a:t>Commission Asks</a:t>
            </a:r>
          </a:p>
        </p:txBody>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extBox 1">
            <a:extLst>
              <a:ext uri="{FF2B5EF4-FFF2-40B4-BE49-F238E27FC236}">
                <a16:creationId xmlns:a16="http://schemas.microsoft.com/office/drawing/2014/main" id="{2F4F6F50-8B5B-4D67-B9C6-6643CF32571E}"/>
              </a:ext>
            </a:extLst>
          </p:cNvPr>
          <p:cNvSpPr txBox="1"/>
          <p:nvPr/>
        </p:nvSpPr>
        <p:spPr>
          <a:xfrm>
            <a:off x="4742016" y="605896"/>
            <a:ext cx="6413663" cy="5646208"/>
          </a:xfrm>
          <a:prstGeom prst="rect">
            <a:avLst/>
          </a:prstGeom>
        </p:spPr>
        <p:txBody>
          <a:bodyPr vert="horz" lIns="0" tIns="45720" rIns="0" bIns="45720" rtlCol="0" anchor="ctr">
            <a:normAutofit/>
          </a:bodyPr>
          <a:lstStyle/>
          <a:p>
            <a:pPr marL="0" marR="0" lvl="0" indent="0" defTabSz="914400" fontAlgn="auto">
              <a:lnSpc>
                <a:spcPct val="90000"/>
              </a:lnSpc>
              <a:spcBef>
                <a:spcPts val="0"/>
              </a:spcBef>
              <a:spcAft>
                <a:spcPts val="600"/>
              </a:spcAft>
              <a:buClr>
                <a:schemeClr val="accent1"/>
              </a:buClr>
              <a:buSzTx/>
              <a:buFont typeface="Calibri" panose="020F0502020204030204" pitchFamily="34" charset="0"/>
              <a:buNone/>
              <a:tabLst/>
              <a:defRPr/>
            </a:pPr>
            <a:endParaRPr kumimoji="0" lang="en-US" sz="2000" b="0" i="0" u="none" strike="noStrike" cap="none" spc="0" normalizeH="0" baseline="0" noProof="0" dirty="0">
              <a:ln>
                <a:noFill/>
              </a:ln>
              <a:solidFill>
                <a:schemeClr val="tx1">
                  <a:lumMod val="75000"/>
                  <a:lumOff val="25000"/>
                </a:schemeClr>
              </a:solidFill>
              <a:effectLst/>
              <a:uLnTx/>
              <a:uFillTx/>
            </a:endParaRPr>
          </a:p>
          <a:p>
            <a:pPr marL="0" marR="0" lvl="0" indent="0" defTabSz="914400" fontAlgn="auto">
              <a:lnSpc>
                <a:spcPct val="90000"/>
              </a:lnSpc>
              <a:spcBef>
                <a:spcPts val="0"/>
              </a:spcBef>
              <a:spcAft>
                <a:spcPts val="600"/>
              </a:spcAft>
              <a:buClr>
                <a:schemeClr val="accent1"/>
              </a:buClr>
              <a:buSzTx/>
              <a:buFont typeface="Calibri" panose="020F0502020204030204" pitchFamily="34" charset="0"/>
              <a:buNone/>
              <a:tabLst/>
              <a:defRPr/>
            </a:pPr>
            <a:r>
              <a:rPr kumimoji="0" lang="en-US" sz="2000" b="0" i="0" u="none" strike="noStrike" cap="none" spc="0" normalizeH="0" baseline="0" noProof="0" dirty="0">
                <a:ln>
                  <a:noFill/>
                </a:ln>
                <a:solidFill>
                  <a:schemeClr val="tx1">
                    <a:lumMod val="75000"/>
                    <a:lumOff val="25000"/>
                  </a:schemeClr>
                </a:solidFill>
                <a:effectLst/>
                <a:uLnTx/>
                <a:uFillTx/>
              </a:rPr>
              <a:t>Adopt, endorse, and/or sponsor the Broward Youth Baker Act Pilot by:</a:t>
            </a:r>
          </a:p>
          <a:p>
            <a:pPr marL="0" marR="0" lvl="0" indent="0" defTabSz="914400" fontAlgn="auto">
              <a:lnSpc>
                <a:spcPct val="90000"/>
              </a:lnSpc>
              <a:spcBef>
                <a:spcPts val="0"/>
              </a:spcBef>
              <a:spcAft>
                <a:spcPts val="600"/>
              </a:spcAft>
              <a:buClr>
                <a:schemeClr val="accent1"/>
              </a:buClr>
              <a:buSzTx/>
              <a:buFont typeface="Calibri" panose="020F0502020204030204" pitchFamily="34" charset="0"/>
              <a:buNone/>
              <a:tabLst/>
              <a:defRPr/>
            </a:pPr>
            <a:endParaRPr kumimoji="0" lang="en-US" sz="2000" b="0" i="0" u="none" strike="noStrike" cap="none" spc="0" normalizeH="0" baseline="0" noProof="0" dirty="0">
              <a:ln>
                <a:noFill/>
              </a:ln>
              <a:solidFill>
                <a:schemeClr val="tx1">
                  <a:lumMod val="75000"/>
                  <a:lumOff val="25000"/>
                </a:schemeClr>
              </a:solidFill>
              <a:effectLst/>
              <a:uLnTx/>
              <a:uFillTx/>
            </a:endParaRPr>
          </a:p>
          <a:p>
            <a:pPr marL="457200" marR="0" lvl="0" indent="-457200" defTabSz="914400" fontAlgn="auto">
              <a:lnSpc>
                <a:spcPct val="90000"/>
              </a:lnSpc>
              <a:spcBef>
                <a:spcPts val="0"/>
              </a:spcBef>
              <a:spcAft>
                <a:spcPts val="600"/>
              </a:spcAft>
              <a:buClr>
                <a:schemeClr val="accent1"/>
              </a:buClr>
              <a:buSzTx/>
              <a:buFont typeface="Calibri" panose="020F0502020204030204" pitchFamily="34" charset="0"/>
              <a:buAutoNum type="arabicPeriod"/>
              <a:tabLst/>
              <a:defRPr/>
            </a:pPr>
            <a:r>
              <a:rPr kumimoji="0" lang="en-US" sz="2000" b="1" i="0" u="none" strike="noStrike" cap="none" spc="0" normalizeH="0" baseline="0" noProof="0" dirty="0">
                <a:ln>
                  <a:noFill/>
                </a:ln>
                <a:solidFill>
                  <a:schemeClr val="tx1">
                    <a:lumMod val="75000"/>
                    <a:lumOff val="25000"/>
                  </a:schemeClr>
                </a:solidFill>
                <a:effectLst/>
                <a:uLnTx/>
                <a:uFillTx/>
              </a:rPr>
              <a:t>Allocating staff / staff time to the </a:t>
            </a:r>
          </a:p>
          <a:p>
            <a:pPr marL="914400" marR="0" lvl="1" indent="-457200" defTabSz="914400" fontAlgn="auto">
              <a:lnSpc>
                <a:spcPct val="90000"/>
              </a:lnSpc>
              <a:spcBef>
                <a:spcPts val="0"/>
              </a:spcBef>
              <a:spcAft>
                <a:spcPts val="600"/>
              </a:spcAft>
              <a:buClr>
                <a:schemeClr val="accent1"/>
              </a:buClr>
              <a:buSzTx/>
              <a:buFont typeface="Calibri" panose="020F0502020204030204" pitchFamily="34" charset="0"/>
              <a:buAutoNum type="arabicPeriod"/>
              <a:tabLst/>
              <a:defRPr/>
            </a:pPr>
            <a:r>
              <a:rPr kumimoji="0" lang="en-US" sz="2000" b="1" i="0" u="none" strike="noStrike" cap="none" spc="0" normalizeH="0" baseline="0" noProof="0" dirty="0">
                <a:ln>
                  <a:noFill/>
                </a:ln>
                <a:solidFill>
                  <a:schemeClr val="tx1">
                    <a:lumMod val="75000"/>
                    <a:lumOff val="25000"/>
                  </a:schemeClr>
                </a:solidFill>
                <a:effectLst/>
                <a:uLnTx/>
                <a:uFillTx/>
              </a:rPr>
              <a:t>Legal Workgroup </a:t>
            </a:r>
            <a:r>
              <a:rPr kumimoji="0" lang="en-US" sz="2000" b="0" i="0" u="none" strike="noStrike" cap="none" spc="0" normalizeH="0" baseline="0" noProof="0" dirty="0">
                <a:ln>
                  <a:noFill/>
                </a:ln>
                <a:solidFill>
                  <a:schemeClr val="tx1">
                    <a:lumMod val="75000"/>
                    <a:lumOff val="25000"/>
                  </a:schemeClr>
                </a:solidFill>
                <a:effectLst/>
                <a:uLnTx/>
                <a:uFillTx/>
              </a:rPr>
              <a:t>– adapt successful MOUs &amp; Data Sharing Agreements for Florida &amp; Broward, identify new and/or amend existing statutes and agency policies to support the fully functional IDS after successful pilot</a:t>
            </a:r>
          </a:p>
          <a:p>
            <a:pPr marL="914400" marR="0" lvl="1" indent="-457200" defTabSz="914400" fontAlgn="auto">
              <a:lnSpc>
                <a:spcPct val="90000"/>
              </a:lnSpc>
              <a:spcBef>
                <a:spcPts val="0"/>
              </a:spcBef>
              <a:spcAft>
                <a:spcPts val="600"/>
              </a:spcAft>
              <a:buClr>
                <a:schemeClr val="accent1"/>
              </a:buClr>
              <a:buSzTx/>
              <a:buFont typeface="Calibri" panose="020F0502020204030204" pitchFamily="34" charset="0"/>
              <a:buAutoNum type="arabicPeriod"/>
              <a:tabLst/>
              <a:defRPr/>
            </a:pPr>
            <a:r>
              <a:rPr kumimoji="0" lang="en-US" sz="2000" b="1" i="0" u="none" strike="noStrike" cap="none" spc="0" normalizeH="0" baseline="0" noProof="0" dirty="0">
                <a:ln>
                  <a:noFill/>
                </a:ln>
                <a:solidFill>
                  <a:schemeClr val="tx1">
                    <a:lumMod val="75000"/>
                    <a:lumOff val="25000"/>
                  </a:schemeClr>
                </a:solidFill>
                <a:effectLst/>
                <a:uLnTx/>
                <a:uFillTx/>
              </a:rPr>
              <a:t>Technology Workgroup </a:t>
            </a:r>
            <a:r>
              <a:rPr kumimoji="0" lang="en-US" sz="2000" b="0" i="0" u="none" strike="noStrike" cap="none" spc="0" normalizeH="0" baseline="0" noProof="0" dirty="0">
                <a:ln>
                  <a:noFill/>
                </a:ln>
                <a:solidFill>
                  <a:schemeClr val="tx1">
                    <a:lumMod val="75000"/>
                    <a:lumOff val="25000"/>
                  </a:schemeClr>
                </a:solidFill>
                <a:effectLst/>
                <a:uLnTx/>
                <a:uFillTx/>
              </a:rPr>
              <a:t>– create foundational platform that honors consent choices</a:t>
            </a:r>
          </a:p>
          <a:p>
            <a:pPr marL="914400" marR="0" lvl="1" indent="-457200" defTabSz="914400" fontAlgn="auto">
              <a:lnSpc>
                <a:spcPct val="90000"/>
              </a:lnSpc>
              <a:spcBef>
                <a:spcPts val="0"/>
              </a:spcBef>
              <a:spcAft>
                <a:spcPts val="600"/>
              </a:spcAft>
              <a:buClr>
                <a:schemeClr val="accent1"/>
              </a:buClr>
              <a:buSzTx/>
              <a:buFont typeface="Calibri" panose="020F0502020204030204" pitchFamily="34" charset="0"/>
              <a:buAutoNum type="arabicPeriod"/>
              <a:tabLst/>
              <a:defRPr/>
            </a:pPr>
            <a:r>
              <a:rPr kumimoji="0" lang="en-US" sz="2000" b="1" i="0" u="none" strike="noStrike" cap="none" spc="0" normalizeH="0" baseline="0" noProof="0" dirty="0">
                <a:ln>
                  <a:noFill/>
                </a:ln>
                <a:solidFill>
                  <a:schemeClr val="tx1">
                    <a:lumMod val="75000"/>
                    <a:lumOff val="25000"/>
                  </a:schemeClr>
                </a:solidFill>
                <a:effectLst/>
                <a:uLnTx/>
                <a:uFillTx/>
              </a:rPr>
              <a:t>Sustainability Planning </a:t>
            </a:r>
            <a:r>
              <a:rPr kumimoji="0" lang="en-US" sz="2000" b="0" i="0" u="none" strike="noStrike" cap="none" spc="0" normalizeH="0" baseline="0" noProof="0" dirty="0">
                <a:ln>
                  <a:noFill/>
                </a:ln>
                <a:solidFill>
                  <a:schemeClr val="tx1">
                    <a:lumMod val="75000"/>
                    <a:lumOff val="25000"/>
                  </a:schemeClr>
                </a:solidFill>
                <a:effectLst/>
                <a:uLnTx/>
                <a:uFillTx/>
              </a:rPr>
              <a:t>– exploring and map ongoing funding  opportunities through grants, legislation (</a:t>
            </a:r>
            <a:r>
              <a:rPr kumimoji="0" lang="en-US" sz="2000" b="0" i="0" u="none" strike="noStrike" cap="none" spc="0" normalizeH="0" baseline="0" noProof="0" dirty="0" err="1">
                <a:ln>
                  <a:noFill/>
                </a:ln>
                <a:solidFill>
                  <a:schemeClr val="tx1">
                    <a:lumMod val="75000"/>
                    <a:lumOff val="25000"/>
                  </a:schemeClr>
                </a:solidFill>
                <a:effectLst/>
                <a:uLnTx/>
                <a:uFillTx/>
              </a:rPr>
              <a:t>ie</a:t>
            </a:r>
            <a:r>
              <a:rPr kumimoji="0" lang="en-US" sz="2000" b="0" i="0" u="none" strike="noStrike" cap="none" spc="0" normalizeH="0" baseline="0" noProof="0" dirty="0">
                <a:ln>
                  <a:noFill/>
                </a:ln>
                <a:solidFill>
                  <a:schemeClr val="tx1">
                    <a:lumMod val="75000"/>
                    <a:lumOff val="25000"/>
                  </a:schemeClr>
                </a:solidFill>
                <a:effectLst/>
                <a:uLnTx/>
                <a:uFillTx/>
              </a:rPr>
              <a:t>., Medicaid Technology and Data APD, ONC Interoperability and Patient Access final rule, </a:t>
            </a:r>
            <a:r>
              <a:rPr kumimoji="0" lang="en-US" sz="2000" b="0" i="0" u="none" strike="noStrike" cap="none" spc="0" normalizeH="0" baseline="0" noProof="0" dirty="0" err="1">
                <a:ln>
                  <a:noFill/>
                </a:ln>
                <a:solidFill>
                  <a:schemeClr val="tx1">
                    <a:lumMod val="75000"/>
                    <a:lumOff val="25000"/>
                  </a:schemeClr>
                </a:solidFill>
                <a:effectLst/>
                <a:uLnTx/>
                <a:uFillTx/>
              </a:rPr>
              <a:t>etc</a:t>
            </a:r>
            <a:r>
              <a:rPr kumimoji="0" lang="en-US" sz="2000" b="0" i="0" u="none" strike="noStrike" cap="none" spc="0" normalizeH="0" baseline="0" noProof="0" dirty="0">
                <a:ln>
                  <a:noFill/>
                </a:ln>
                <a:solidFill>
                  <a:schemeClr val="tx1">
                    <a:lumMod val="75000"/>
                    <a:lumOff val="25000"/>
                  </a:schemeClr>
                </a:solidFill>
                <a:effectLst/>
                <a:uLnTx/>
                <a:uFillTx/>
              </a:rPr>
              <a:t>)</a:t>
            </a:r>
          </a:p>
        </p:txBody>
      </p:sp>
      <p:pic>
        <p:nvPicPr>
          <p:cNvPr id="11" name="Picture 10">
            <a:extLst>
              <a:ext uri="{FF2B5EF4-FFF2-40B4-BE49-F238E27FC236}">
                <a16:creationId xmlns:a16="http://schemas.microsoft.com/office/drawing/2014/main" id="{9681EF79-5D00-440A-A1E0-3CD3A7B1C39A}"/>
              </a:ext>
            </a:extLst>
          </p:cNvPr>
          <p:cNvPicPr>
            <a:picLocks noChangeAspect="1"/>
          </p:cNvPicPr>
          <p:nvPr/>
        </p:nvPicPr>
        <p:blipFill>
          <a:blip r:embed="rId3"/>
          <a:stretch>
            <a:fillRect/>
          </a:stretch>
        </p:blipFill>
        <p:spPr>
          <a:xfrm>
            <a:off x="11194220" y="6296767"/>
            <a:ext cx="942536" cy="543951"/>
          </a:xfrm>
          <a:prstGeom prst="rect">
            <a:avLst/>
          </a:prstGeom>
        </p:spPr>
      </p:pic>
    </p:spTree>
    <p:extLst>
      <p:ext uri="{BB962C8B-B14F-4D97-AF65-F5344CB8AC3E}">
        <p14:creationId xmlns:p14="http://schemas.microsoft.com/office/powerpoint/2010/main" val="351325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8E2F28-54E7-4B3A-9470-B6E19A2620C8}"/>
              </a:ext>
            </a:extLst>
          </p:cNvPr>
          <p:cNvPicPr>
            <a:picLocks noChangeAspect="1"/>
          </p:cNvPicPr>
          <p:nvPr/>
        </p:nvPicPr>
        <p:blipFill>
          <a:blip r:embed="rId2"/>
          <a:stretch>
            <a:fillRect/>
          </a:stretch>
        </p:blipFill>
        <p:spPr>
          <a:xfrm>
            <a:off x="495300" y="177911"/>
            <a:ext cx="10897449" cy="6113827"/>
          </a:xfrm>
          <a:prstGeom prst="rect">
            <a:avLst/>
          </a:prstGeom>
        </p:spPr>
      </p:pic>
    </p:spTree>
    <p:extLst>
      <p:ext uri="{BB962C8B-B14F-4D97-AF65-F5344CB8AC3E}">
        <p14:creationId xmlns:p14="http://schemas.microsoft.com/office/powerpoint/2010/main" val="390537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Google Shape;36;p2"/>
          <p:cNvSpPr txBox="1"/>
          <p:nvPr/>
        </p:nvSpPr>
        <p:spPr>
          <a:xfrm>
            <a:off x="539464" y="2520261"/>
            <a:ext cx="4814700" cy="27446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normAutofit/>
          </a:bodyPr>
          <a:lstStyle/>
          <a:p>
            <a:pPr defTabSz="868680">
              <a:lnSpc>
                <a:spcPct val="115000"/>
              </a:lnSpc>
              <a:defRPr sz="1100">
                <a:solidFill>
                  <a:srgbClr val="001689"/>
                </a:solidFill>
              </a:defRPr>
            </a:pPr>
            <a:endParaRPr sz="1400" dirty="0"/>
          </a:p>
          <a:p>
            <a:pPr marL="434340" indent="-301625" defTabSz="868680">
              <a:lnSpc>
                <a:spcPct val="115000"/>
              </a:lnSpc>
              <a:spcBef>
                <a:spcPts val="400"/>
              </a:spcBef>
              <a:buClr>
                <a:srgbClr val="001689"/>
              </a:buClr>
              <a:buSzPts val="1300"/>
              <a:buFont typeface="Arial"/>
              <a:buChar char="➢"/>
              <a:defRPr sz="1300">
                <a:solidFill>
                  <a:srgbClr val="001689"/>
                </a:solidFill>
              </a:defRPr>
            </a:pPr>
            <a:r>
              <a:rPr sz="1600" dirty="0"/>
              <a:t>DCF contracts with </a:t>
            </a:r>
            <a:r>
              <a:rPr sz="1600" b="1" dirty="0"/>
              <a:t>seven Managing Entities</a:t>
            </a:r>
            <a:r>
              <a:rPr sz="1600" dirty="0"/>
              <a:t>, which are not-for-profit businesses with local community boards</a:t>
            </a:r>
            <a:br>
              <a:rPr sz="1600" dirty="0"/>
            </a:br>
            <a:endParaRPr sz="1600" dirty="0"/>
          </a:p>
          <a:p>
            <a:pPr marL="434340" indent="-301625" defTabSz="868680">
              <a:lnSpc>
                <a:spcPct val="115000"/>
              </a:lnSpc>
              <a:buClr>
                <a:srgbClr val="001689"/>
              </a:buClr>
              <a:buSzPts val="1300"/>
              <a:buFont typeface="Arial"/>
              <a:buChar char="➢"/>
              <a:defRPr sz="1300">
                <a:solidFill>
                  <a:srgbClr val="001689"/>
                </a:solidFill>
              </a:defRPr>
            </a:pPr>
            <a:r>
              <a:rPr sz="1600" dirty="0"/>
              <a:t>Managing Entities manage, administer and ensure accountability of state and federal funds for substance abuse and mental health services within a network of over </a:t>
            </a:r>
            <a:r>
              <a:rPr sz="1600" b="1" dirty="0"/>
              <a:t>300 providers</a:t>
            </a:r>
          </a:p>
        </p:txBody>
      </p:sp>
      <p:grpSp>
        <p:nvGrpSpPr>
          <p:cNvPr id="94" name="Google Shape;37;p2"/>
          <p:cNvGrpSpPr/>
          <p:nvPr/>
        </p:nvGrpSpPr>
        <p:grpSpPr>
          <a:xfrm>
            <a:off x="214275" y="897846"/>
            <a:ext cx="650379" cy="670505"/>
            <a:chOff x="0" y="-1"/>
            <a:chExt cx="650377" cy="670503"/>
          </a:xfrm>
        </p:grpSpPr>
        <p:sp>
          <p:nvSpPr>
            <p:cNvPr id="91" name="Google Shape;38;p2"/>
            <p:cNvSpPr/>
            <p:nvPr/>
          </p:nvSpPr>
          <p:spPr>
            <a:xfrm>
              <a:off x="0" y="-2"/>
              <a:ext cx="650379" cy="670505"/>
            </a:xfrm>
            <a:prstGeom prst="ellipse">
              <a:avLst/>
            </a:prstGeom>
            <a:solidFill>
              <a:srgbClr val="70D44B"/>
            </a:solidFill>
            <a:ln w="12700" cap="flat">
              <a:noFill/>
              <a:miter lim="400000"/>
            </a:ln>
            <a:effectLst>
              <a:outerShdw blurRad="63500" dist="19050" dir="5400000" rotWithShape="0">
                <a:srgbClr val="000000">
                  <a:alpha val="49803"/>
                </a:srgbClr>
              </a:outerShdw>
            </a:effectLst>
          </p:spPr>
          <p:txBody>
            <a:bodyPr wrap="square" lIns="45718" tIns="45718" rIns="45718" bIns="45718" numCol="1" anchor="ctr">
              <a:noAutofit/>
            </a:bodyPr>
            <a:lstStyle/>
            <a:p>
              <a:endParaRPr/>
            </a:p>
          </p:txBody>
        </p:sp>
        <p:sp>
          <p:nvSpPr>
            <p:cNvPr id="92" name="Google Shape;39;p2"/>
            <p:cNvSpPr/>
            <p:nvPr/>
          </p:nvSpPr>
          <p:spPr>
            <a:xfrm>
              <a:off x="44409" y="52174"/>
              <a:ext cx="561561" cy="566155"/>
            </a:xfrm>
            <a:prstGeom prst="ellipse">
              <a:avLst/>
            </a:prstGeom>
            <a:solidFill>
              <a:srgbClr val="001689"/>
            </a:solidFill>
            <a:ln w="28575" cap="flat">
              <a:solidFill>
                <a:srgbClr val="FFFFFF"/>
              </a:solidFill>
              <a:prstDash val="solid"/>
              <a:round/>
            </a:ln>
            <a:effectLst/>
          </p:spPr>
          <p:txBody>
            <a:bodyPr wrap="square" lIns="45718" tIns="45718" rIns="45718" bIns="45718" numCol="1" anchor="ctr">
              <a:noAutofit/>
            </a:bodyPr>
            <a:lstStyle/>
            <a:p>
              <a:endParaRPr/>
            </a:p>
          </p:txBody>
        </p:sp>
        <p:pic>
          <p:nvPicPr>
            <p:cNvPr id="93" name="Google Shape;40;p2" descr="Google Shape;40;p2"/>
            <p:cNvPicPr>
              <a:picLocks noChangeAspect="1"/>
            </p:cNvPicPr>
            <p:nvPr/>
          </p:nvPicPr>
          <p:blipFill>
            <a:blip r:embed="rId2"/>
            <a:stretch>
              <a:fillRect/>
            </a:stretch>
          </p:blipFill>
          <p:spPr>
            <a:xfrm>
              <a:off x="119161" y="130417"/>
              <a:ext cx="412056" cy="409667"/>
            </a:xfrm>
            <a:prstGeom prst="rect">
              <a:avLst/>
            </a:prstGeom>
            <a:ln w="12700" cap="flat">
              <a:noFill/>
              <a:miter lim="400000"/>
            </a:ln>
            <a:effectLst/>
          </p:spPr>
        </p:pic>
      </p:grpSp>
      <p:grpSp>
        <p:nvGrpSpPr>
          <p:cNvPr id="98" name="Google Shape;41;p2"/>
          <p:cNvGrpSpPr/>
          <p:nvPr/>
        </p:nvGrpSpPr>
        <p:grpSpPr>
          <a:xfrm>
            <a:off x="5770811" y="944869"/>
            <a:ext cx="650377" cy="670505"/>
            <a:chOff x="0" y="-1"/>
            <a:chExt cx="650375" cy="670503"/>
          </a:xfrm>
        </p:grpSpPr>
        <p:sp>
          <p:nvSpPr>
            <p:cNvPr id="95" name="Google Shape;42;p2"/>
            <p:cNvSpPr/>
            <p:nvPr/>
          </p:nvSpPr>
          <p:spPr>
            <a:xfrm>
              <a:off x="-1" y="-2"/>
              <a:ext cx="650377" cy="670505"/>
            </a:xfrm>
            <a:prstGeom prst="ellipse">
              <a:avLst/>
            </a:prstGeom>
            <a:solidFill>
              <a:srgbClr val="70D44B"/>
            </a:solidFill>
            <a:ln w="12700" cap="flat">
              <a:noFill/>
              <a:miter lim="400000"/>
            </a:ln>
            <a:effectLst>
              <a:outerShdw blurRad="63500" dist="19050" dir="5400000" rotWithShape="0">
                <a:srgbClr val="000000">
                  <a:alpha val="49803"/>
                </a:srgbClr>
              </a:outerShdw>
            </a:effectLst>
          </p:spPr>
          <p:txBody>
            <a:bodyPr wrap="square" lIns="45718" tIns="45718" rIns="45718" bIns="45718" numCol="1" anchor="ctr">
              <a:noAutofit/>
            </a:bodyPr>
            <a:lstStyle/>
            <a:p>
              <a:endParaRPr/>
            </a:p>
          </p:txBody>
        </p:sp>
        <p:sp>
          <p:nvSpPr>
            <p:cNvPr id="96" name="Google Shape;43;p2"/>
            <p:cNvSpPr/>
            <p:nvPr/>
          </p:nvSpPr>
          <p:spPr>
            <a:xfrm>
              <a:off x="44407" y="52173"/>
              <a:ext cx="561561" cy="566155"/>
            </a:xfrm>
            <a:prstGeom prst="ellipse">
              <a:avLst/>
            </a:prstGeom>
            <a:solidFill>
              <a:srgbClr val="001689"/>
            </a:solidFill>
            <a:ln w="28575" cap="flat">
              <a:solidFill>
                <a:srgbClr val="FFFFFF"/>
              </a:solidFill>
              <a:prstDash val="solid"/>
              <a:round/>
            </a:ln>
            <a:effectLst/>
          </p:spPr>
          <p:txBody>
            <a:bodyPr wrap="square" lIns="45718" tIns="45718" rIns="45718" bIns="45718" numCol="1" anchor="ctr">
              <a:noAutofit/>
            </a:bodyPr>
            <a:lstStyle/>
            <a:p>
              <a:endParaRPr/>
            </a:p>
          </p:txBody>
        </p:sp>
        <p:pic>
          <p:nvPicPr>
            <p:cNvPr id="97" name="Google Shape;44;p2" descr="Google Shape;44;p2"/>
            <p:cNvPicPr>
              <a:picLocks noChangeAspect="1"/>
            </p:cNvPicPr>
            <p:nvPr/>
          </p:nvPicPr>
          <p:blipFill>
            <a:blip r:embed="rId3"/>
            <a:stretch>
              <a:fillRect/>
            </a:stretch>
          </p:blipFill>
          <p:spPr>
            <a:xfrm>
              <a:off x="119159" y="129222"/>
              <a:ext cx="412055" cy="412056"/>
            </a:xfrm>
            <a:prstGeom prst="rect">
              <a:avLst/>
            </a:prstGeom>
            <a:ln w="12700" cap="flat">
              <a:noFill/>
              <a:miter lim="400000"/>
            </a:ln>
            <a:effectLst/>
          </p:spPr>
        </p:pic>
      </p:grpSp>
      <p:sp>
        <p:nvSpPr>
          <p:cNvPr id="103" name="Google Shape;49;p2"/>
          <p:cNvSpPr txBox="1"/>
          <p:nvPr/>
        </p:nvSpPr>
        <p:spPr>
          <a:xfrm>
            <a:off x="1022600" y="987549"/>
            <a:ext cx="4498800" cy="466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defRPr sz="2000" b="1">
                <a:solidFill>
                  <a:srgbClr val="001689"/>
                </a:solidFill>
              </a:defRPr>
            </a:lvl1pPr>
          </a:lstStyle>
          <a:p>
            <a:r>
              <a:t>Background on Managing Entities</a:t>
            </a:r>
          </a:p>
        </p:txBody>
      </p:sp>
      <p:sp>
        <p:nvSpPr>
          <p:cNvPr id="104" name="Google Shape;50;p2"/>
          <p:cNvSpPr txBox="1"/>
          <p:nvPr/>
        </p:nvSpPr>
        <p:spPr>
          <a:xfrm>
            <a:off x="6766548" y="1096561"/>
            <a:ext cx="3864902" cy="466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lgn="ctr">
              <a:defRPr sz="2000" b="1">
                <a:solidFill>
                  <a:srgbClr val="001689"/>
                </a:solidFill>
              </a:defRPr>
            </a:lvl1pPr>
          </a:lstStyle>
          <a:p>
            <a:r>
              <a:rPr dirty="0"/>
              <a:t>Who Managing Entities Serve</a:t>
            </a:r>
          </a:p>
        </p:txBody>
      </p:sp>
      <p:sp>
        <p:nvSpPr>
          <p:cNvPr id="106" name="Google Shape;52;p2"/>
          <p:cNvSpPr txBox="1"/>
          <p:nvPr/>
        </p:nvSpPr>
        <p:spPr>
          <a:xfrm>
            <a:off x="6474135" y="3215692"/>
            <a:ext cx="4449727" cy="2848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a:spAutoFit/>
          </a:bodyPr>
          <a:lstStyle/>
          <a:p>
            <a:pPr marL="265174" indent="-209928">
              <a:lnSpc>
                <a:spcPct val="115000"/>
              </a:lnSpc>
              <a:buClr>
                <a:srgbClr val="001689"/>
              </a:buClr>
              <a:buSzPts val="1200"/>
              <a:buFont typeface="Arial"/>
              <a:buChar char="➢"/>
              <a:defRPr sz="1200">
                <a:solidFill>
                  <a:srgbClr val="001689"/>
                </a:solidFill>
              </a:defRPr>
            </a:pPr>
            <a:r>
              <a:rPr lang="en-US" sz="1400" dirty="0"/>
              <a:t>Substance-abusing mothers and pregnant women</a:t>
            </a:r>
          </a:p>
          <a:p>
            <a:pPr marL="265174" indent="-209928">
              <a:lnSpc>
                <a:spcPct val="115000"/>
              </a:lnSpc>
              <a:spcBef>
                <a:spcPts val="500"/>
              </a:spcBef>
              <a:buClr>
                <a:srgbClr val="001689"/>
              </a:buClr>
              <a:buSzPts val="1200"/>
              <a:buFont typeface="Arial"/>
              <a:buChar char="➢"/>
              <a:defRPr sz="1200">
                <a:solidFill>
                  <a:srgbClr val="001689"/>
                </a:solidFill>
              </a:defRPr>
            </a:pPr>
            <a:r>
              <a:rPr lang="en-US" sz="1400" dirty="0"/>
              <a:t>Families in the foster care system</a:t>
            </a:r>
          </a:p>
          <a:p>
            <a:pPr marL="265174" indent="-209928">
              <a:lnSpc>
                <a:spcPct val="115000"/>
              </a:lnSpc>
              <a:spcBef>
                <a:spcPts val="500"/>
              </a:spcBef>
              <a:buClr>
                <a:srgbClr val="001689"/>
              </a:buClr>
              <a:buSzPts val="1200"/>
              <a:buFont typeface="Arial"/>
              <a:buChar char="➢"/>
              <a:defRPr sz="1200">
                <a:solidFill>
                  <a:srgbClr val="001689"/>
                </a:solidFill>
              </a:defRPr>
            </a:pPr>
            <a:r>
              <a:rPr lang="en-US" sz="1400" dirty="0"/>
              <a:t>Injecting drug users</a:t>
            </a:r>
          </a:p>
          <a:p>
            <a:pPr marL="265174" indent="-209928">
              <a:lnSpc>
                <a:spcPct val="115000"/>
              </a:lnSpc>
              <a:spcBef>
                <a:spcPts val="500"/>
              </a:spcBef>
              <a:buClr>
                <a:srgbClr val="001689"/>
              </a:buClr>
              <a:buSzPts val="1200"/>
              <a:buFont typeface="Arial"/>
              <a:buChar char="➢"/>
              <a:defRPr sz="1200">
                <a:solidFill>
                  <a:srgbClr val="001689"/>
                </a:solidFill>
              </a:defRPr>
            </a:pPr>
            <a:r>
              <a:rPr lang="en-US" sz="1400" dirty="0"/>
              <a:t>Substance abusers who are infected with HIV</a:t>
            </a:r>
          </a:p>
          <a:p>
            <a:pPr marL="265174" indent="-209928">
              <a:lnSpc>
                <a:spcPct val="115000"/>
              </a:lnSpc>
              <a:buClr>
                <a:srgbClr val="001689"/>
              </a:buClr>
              <a:buSzPts val="1200"/>
              <a:buFont typeface="Arial"/>
              <a:buChar char="➢"/>
              <a:defRPr sz="1200">
                <a:solidFill>
                  <a:srgbClr val="001689"/>
                </a:solidFill>
              </a:defRPr>
            </a:pPr>
            <a:r>
              <a:rPr lang="en-US" sz="1400" dirty="0"/>
              <a:t>Individuals with a serious mental illness</a:t>
            </a:r>
          </a:p>
          <a:p>
            <a:pPr marL="265174" indent="-209928">
              <a:lnSpc>
                <a:spcPct val="115000"/>
              </a:lnSpc>
              <a:spcBef>
                <a:spcPts val="500"/>
              </a:spcBef>
              <a:buClr>
                <a:srgbClr val="001689"/>
              </a:buClr>
              <a:buSzPts val="1200"/>
              <a:buFont typeface="Arial"/>
              <a:buChar char="➢"/>
              <a:defRPr sz="1200">
                <a:solidFill>
                  <a:srgbClr val="001689"/>
                </a:solidFill>
              </a:defRPr>
            </a:pPr>
            <a:r>
              <a:rPr lang="en-US" sz="1400" dirty="0"/>
              <a:t>Youth in the Juvenile Justice System</a:t>
            </a:r>
          </a:p>
          <a:p>
            <a:pPr marL="265174" indent="-209928">
              <a:lnSpc>
                <a:spcPct val="115000"/>
              </a:lnSpc>
              <a:spcBef>
                <a:spcPts val="500"/>
              </a:spcBef>
              <a:buClr>
                <a:srgbClr val="001689"/>
              </a:buClr>
              <a:buSzPts val="1200"/>
              <a:buFont typeface="Arial"/>
              <a:buChar char="➢"/>
              <a:defRPr sz="1200">
                <a:solidFill>
                  <a:srgbClr val="001689"/>
                </a:solidFill>
              </a:defRPr>
            </a:pPr>
            <a:r>
              <a:rPr lang="en-US" sz="1400" dirty="0"/>
              <a:t>Veterans</a:t>
            </a:r>
          </a:p>
          <a:p>
            <a:pPr marL="265174" indent="-209928">
              <a:lnSpc>
                <a:spcPct val="115000"/>
              </a:lnSpc>
              <a:spcBef>
                <a:spcPts val="500"/>
              </a:spcBef>
              <a:buClr>
                <a:srgbClr val="001689"/>
              </a:buClr>
              <a:buSzPts val="1200"/>
              <a:buFont typeface="Arial"/>
              <a:buChar char="➢"/>
              <a:defRPr sz="1200">
                <a:solidFill>
                  <a:srgbClr val="001689"/>
                </a:solidFill>
              </a:defRPr>
            </a:pPr>
            <a:r>
              <a:rPr lang="en-US" sz="1400" dirty="0"/>
              <a:t>Incarcerated Individuals </a:t>
            </a:r>
          </a:p>
          <a:p>
            <a:pPr marL="265174" indent="-209928">
              <a:lnSpc>
                <a:spcPct val="115000"/>
              </a:lnSpc>
              <a:spcBef>
                <a:spcPts val="500"/>
              </a:spcBef>
              <a:buClr>
                <a:srgbClr val="001689"/>
              </a:buClr>
              <a:buSzPts val="1200"/>
              <a:buFont typeface="Arial"/>
              <a:buChar char="➢"/>
              <a:defRPr sz="1200">
                <a:solidFill>
                  <a:srgbClr val="001689"/>
                </a:solidFill>
              </a:defRPr>
            </a:pPr>
            <a:r>
              <a:rPr lang="en-US" sz="1400" dirty="0"/>
              <a:t>Chronically Homeless Individuals</a:t>
            </a:r>
          </a:p>
        </p:txBody>
      </p:sp>
      <p:sp>
        <p:nvSpPr>
          <p:cNvPr id="108" name="Google Shape;54;p2"/>
          <p:cNvSpPr txBox="1"/>
          <p:nvPr/>
        </p:nvSpPr>
        <p:spPr>
          <a:xfrm>
            <a:off x="6096000" y="1923065"/>
            <a:ext cx="5429250" cy="12926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a:spAutoFit/>
          </a:bodyPr>
          <a:lstStyle/>
          <a:p>
            <a:pPr algn="ctr">
              <a:defRPr>
                <a:solidFill>
                  <a:srgbClr val="001689"/>
                </a:solidFill>
              </a:defRPr>
            </a:pPr>
            <a:r>
              <a:rPr dirty="0"/>
              <a:t>Managing Entities provide  mental health</a:t>
            </a:r>
            <a:r>
              <a:rPr lang="en-US" dirty="0"/>
              <a:t> and substance abuse</a:t>
            </a:r>
            <a:r>
              <a:rPr dirty="0"/>
              <a:t> services to more than </a:t>
            </a:r>
            <a:r>
              <a:rPr b="1" dirty="0"/>
              <a:t>320,000 uninsured,</a:t>
            </a:r>
            <a:r>
              <a:rPr lang="en-US" b="1" dirty="0"/>
              <a:t> underinsured and </a:t>
            </a:r>
            <a:r>
              <a:rPr b="1" dirty="0"/>
              <a:t> indigent Floridians.</a:t>
            </a:r>
            <a:r>
              <a:rPr dirty="0"/>
              <a:t> These patients include</a:t>
            </a:r>
            <a:r>
              <a:rPr lang="en-US" dirty="0"/>
              <a:t>, among others</a:t>
            </a:r>
            <a:r>
              <a:rPr dirty="0"/>
              <a:t>:</a:t>
            </a:r>
          </a:p>
        </p:txBody>
      </p:sp>
      <p:pic>
        <p:nvPicPr>
          <p:cNvPr id="3" name="Picture 2">
            <a:extLst>
              <a:ext uri="{FF2B5EF4-FFF2-40B4-BE49-F238E27FC236}">
                <a16:creationId xmlns:a16="http://schemas.microsoft.com/office/drawing/2014/main" id="{329FFDFF-8675-49F5-BBB7-D3CFB403FE37}"/>
              </a:ext>
            </a:extLst>
          </p:cNvPr>
          <p:cNvPicPr>
            <a:picLocks noChangeAspect="1"/>
          </p:cNvPicPr>
          <p:nvPr/>
        </p:nvPicPr>
        <p:blipFill>
          <a:blip r:embed="rId4"/>
          <a:stretch>
            <a:fillRect/>
          </a:stretch>
        </p:blipFill>
        <p:spPr>
          <a:xfrm>
            <a:off x="10608784" y="6382409"/>
            <a:ext cx="1583216" cy="475591"/>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Google Shape;59;p4"/>
          <p:cNvSpPr txBox="1">
            <a:spLocks noGrp="1"/>
          </p:cNvSpPr>
          <p:nvPr>
            <p:ph type="title"/>
          </p:nvPr>
        </p:nvSpPr>
        <p:spPr>
          <a:xfrm>
            <a:off x="1097280" y="286603"/>
            <a:ext cx="10058400" cy="572645"/>
          </a:xfrm>
          <a:prstGeom prst="rect">
            <a:avLst/>
          </a:prstGeom>
        </p:spPr>
        <p:txBody>
          <a:bodyPr/>
          <a:lstStyle>
            <a:lvl1pPr algn="ctr">
              <a:defRPr sz="3500" b="1">
                <a:latin typeface="+mn-lt"/>
                <a:ea typeface="+mn-ea"/>
                <a:cs typeface="+mn-cs"/>
                <a:sym typeface="Arial"/>
              </a:defRPr>
            </a:lvl1pPr>
          </a:lstStyle>
          <a:p>
            <a:r>
              <a:rPr dirty="0"/>
              <a:t>Funding &amp; Accountability</a:t>
            </a:r>
          </a:p>
        </p:txBody>
      </p:sp>
      <p:sp>
        <p:nvSpPr>
          <p:cNvPr id="111" name="Google Shape;60;p4"/>
          <p:cNvSpPr txBox="1">
            <a:spLocks noGrp="1"/>
          </p:cNvSpPr>
          <p:nvPr>
            <p:ph type="body" idx="1"/>
          </p:nvPr>
        </p:nvSpPr>
        <p:spPr>
          <a:xfrm>
            <a:off x="849548" y="1821000"/>
            <a:ext cx="10306132" cy="773704"/>
          </a:xfrm>
          <a:prstGeom prst="rect">
            <a:avLst/>
          </a:prstGeom>
        </p:spPr>
        <p:txBody>
          <a:bodyPr>
            <a:normAutofit/>
          </a:bodyPr>
          <a:lstStyle>
            <a:lvl1pPr indent="0">
              <a:lnSpc>
                <a:spcPct val="103636"/>
              </a:lnSpc>
              <a:spcBef>
                <a:spcPts val="0"/>
              </a:spcBef>
              <a:defRPr sz="2300"/>
            </a:lvl1pPr>
          </a:lstStyle>
          <a:p>
            <a:r>
              <a:rPr dirty="0"/>
              <a:t>Funding for the safety net substance abuse and mental health services comes from:</a:t>
            </a:r>
          </a:p>
        </p:txBody>
      </p:sp>
      <p:sp>
        <p:nvSpPr>
          <p:cNvPr id="112" name="Google Shape;61;p4"/>
          <p:cNvSpPr txBox="1"/>
          <p:nvPr/>
        </p:nvSpPr>
        <p:spPr>
          <a:xfrm>
            <a:off x="2216099" y="4422525"/>
            <a:ext cx="4085100" cy="100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8" tIns="91398" rIns="91398" bIns="91398">
            <a:spAutoFit/>
          </a:bodyPr>
          <a:lstStyle/>
          <a:p>
            <a:pPr marL="457200" indent="-349250">
              <a:lnSpc>
                <a:spcPct val="98181"/>
              </a:lnSpc>
              <a:buClr>
                <a:srgbClr val="001689"/>
              </a:buClr>
              <a:buSzPts val="1900"/>
              <a:buFont typeface="Arial"/>
              <a:buChar char="➢"/>
              <a:defRPr sz="1900" b="1">
                <a:solidFill>
                  <a:srgbClr val="001689"/>
                </a:solidFill>
              </a:defRPr>
            </a:pPr>
            <a:r>
              <a:rPr dirty="0"/>
              <a:t>Private grants</a:t>
            </a:r>
          </a:p>
          <a:p>
            <a:pPr indent="457200">
              <a:lnSpc>
                <a:spcPct val="98181"/>
              </a:lnSpc>
            </a:pPr>
            <a:endParaRPr sz="1900" b="1" dirty="0">
              <a:solidFill>
                <a:srgbClr val="001689"/>
              </a:solidFill>
            </a:endParaRPr>
          </a:p>
          <a:p>
            <a:pPr marL="457200" indent="-349250">
              <a:lnSpc>
                <a:spcPct val="98181"/>
              </a:lnSpc>
              <a:buClr>
                <a:srgbClr val="001689"/>
              </a:buClr>
              <a:buSzPts val="1900"/>
              <a:buFont typeface="Arial"/>
              <a:buChar char="➢"/>
              <a:defRPr sz="1900" b="1">
                <a:solidFill>
                  <a:srgbClr val="001689"/>
                </a:solidFill>
              </a:defRPr>
            </a:pPr>
            <a:r>
              <a:rPr dirty="0"/>
              <a:t>State and federal grants</a:t>
            </a:r>
          </a:p>
        </p:txBody>
      </p:sp>
      <p:sp>
        <p:nvSpPr>
          <p:cNvPr id="113" name="Google Shape;62;p4"/>
          <p:cNvSpPr txBox="1"/>
          <p:nvPr/>
        </p:nvSpPr>
        <p:spPr>
          <a:xfrm>
            <a:off x="2242965" y="2879796"/>
            <a:ext cx="3396302" cy="100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98" tIns="91398" rIns="91398" bIns="91398">
            <a:spAutoFit/>
          </a:bodyPr>
          <a:lstStyle/>
          <a:p>
            <a:pPr marL="457200" indent="-349250">
              <a:lnSpc>
                <a:spcPct val="98181"/>
              </a:lnSpc>
              <a:buClr>
                <a:srgbClr val="001689"/>
              </a:buClr>
              <a:buSzPts val="1900"/>
              <a:buFont typeface="Arial"/>
              <a:buChar char="➢"/>
              <a:defRPr sz="1900" b="1">
                <a:solidFill>
                  <a:srgbClr val="001689"/>
                </a:solidFill>
              </a:defRPr>
            </a:pPr>
            <a:r>
              <a:rPr dirty="0"/>
              <a:t>Local governments</a:t>
            </a:r>
          </a:p>
          <a:p>
            <a:pPr indent="457200">
              <a:lnSpc>
                <a:spcPct val="98181"/>
              </a:lnSpc>
            </a:pPr>
            <a:endParaRPr sz="1900" b="1" dirty="0">
              <a:solidFill>
                <a:srgbClr val="001689"/>
              </a:solidFill>
            </a:endParaRPr>
          </a:p>
          <a:p>
            <a:pPr marL="457200" indent="-349250">
              <a:lnSpc>
                <a:spcPct val="98181"/>
              </a:lnSpc>
              <a:buClr>
                <a:srgbClr val="001689"/>
              </a:buClr>
              <a:buSzPts val="1900"/>
              <a:buFont typeface="Arial"/>
              <a:buChar char="➢"/>
              <a:defRPr sz="1900" b="1">
                <a:solidFill>
                  <a:srgbClr val="001689"/>
                </a:solidFill>
              </a:defRPr>
            </a:pPr>
            <a:r>
              <a:rPr dirty="0"/>
              <a:t>State general revenue</a:t>
            </a:r>
          </a:p>
        </p:txBody>
      </p:sp>
      <p:grpSp>
        <p:nvGrpSpPr>
          <p:cNvPr id="117" name="Google Shape;63;p4"/>
          <p:cNvGrpSpPr/>
          <p:nvPr/>
        </p:nvGrpSpPr>
        <p:grpSpPr>
          <a:xfrm>
            <a:off x="727570" y="4294565"/>
            <a:ext cx="1423235" cy="1350139"/>
            <a:chOff x="0" y="0"/>
            <a:chExt cx="1423234" cy="1350137"/>
          </a:xfrm>
        </p:grpSpPr>
        <p:sp>
          <p:nvSpPr>
            <p:cNvPr id="114" name="Google Shape;64;p4"/>
            <p:cNvSpPr/>
            <p:nvPr/>
          </p:nvSpPr>
          <p:spPr>
            <a:xfrm>
              <a:off x="-1" y="-1"/>
              <a:ext cx="1423235" cy="1350138"/>
            </a:xfrm>
            <a:prstGeom prst="ellipse">
              <a:avLst/>
            </a:prstGeom>
            <a:solidFill>
              <a:srgbClr val="70D44B"/>
            </a:solidFill>
            <a:ln w="12700" cap="flat">
              <a:noFill/>
              <a:miter lim="400000"/>
            </a:ln>
            <a:effectLst>
              <a:outerShdw blurRad="63500" dist="19050" dir="5400000" rotWithShape="0">
                <a:srgbClr val="000000">
                  <a:alpha val="49803"/>
                </a:srgbClr>
              </a:outerShdw>
            </a:effectLst>
          </p:spPr>
          <p:txBody>
            <a:bodyPr wrap="square" lIns="45718" tIns="45718" rIns="45718" bIns="45718" numCol="1" anchor="ctr">
              <a:noAutofit/>
            </a:bodyPr>
            <a:lstStyle/>
            <a:p>
              <a:endParaRPr/>
            </a:p>
          </p:txBody>
        </p:sp>
        <p:sp>
          <p:nvSpPr>
            <p:cNvPr id="115" name="Google Shape;65;p4"/>
            <p:cNvSpPr/>
            <p:nvPr/>
          </p:nvSpPr>
          <p:spPr>
            <a:xfrm>
              <a:off x="97185" y="105052"/>
              <a:ext cx="1229019" cy="1139797"/>
            </a:xfrm>
            <a:prstGeom prst="ellipse">
              <a:avLst/>
            </a:prstGeom>
            <a:solidFill>
              <a:srgbClr val="001689"/>
            </a:solidFill>
            <a:ln w="28575" cap="flat">
              <a:solidFill>
                <a:srgbClr val="FFFFFF"/>
              </a:solidFill>
              <a:prstDash val="solid"/>
              <a:round/>
            </a:ln>
            <a:effectLst/>
          </p:spPr>
          <p:txBody>
            <a:bodyPr wrap="square" lIns="45718" tIns="45718" rIns="45718" bIns="45718" numCol="1" anchor="ctr">
              <a:noAutofit/>
            </a:bodyPr>
            <a:lstStyle/>
            <a:p>
              <a:endParaRPr/>
            </a:p>
          </p:txBody>
        </p:sp>
        <p:pic>
          <p:nvPicPr>
            <p:cNvPr id="116" name="Google Shape;66;p4" descr="Google Shape;66;p4"/>
            <p:cNvPicPr>
              <a:picLocks noChangeAspect="1"/>
            </p:cNvPicPr>
            <p:nvPr/>
          </p:nvPicPr>
          <p:blipFill>
            <a:blip r:embed="rId2"/>
            <a:stretch>
              <a:fillRect/>
            </a:stretch>
          </p:blipFill>
          <p:spPr>
            <a:xfrm>
              <a:off x="272101" y="221787"/>
              <a:ext cx="879031" cy="844850"/>
            </a:xfrm>
            <a:prstGeom prst="rect">
              <a:avLst/>
            </a:prstGeom>
            <a:ln w="12700" cap="flat">
              <a:noFill/>
              <a:miter lim="400000"/>
            </a:ln>
            <a:effectLst/>
          </p:spPr>
        </p:pic>
      </p:grpSp>
      <p:grpSp>
        <p:nvGrpSpPr>
          <p:cNvPr id="121" name="Google Shape;67;p4"/>
          <p:cNvGrpSpPr/>
          <p:nvPr/>
        </p:nvGrpSpPr>
        <p:grpSpPr>
          <a:xfrm>
            <a:off x="739180" y="2640415"/>
            <a:ext cx="1423240" cy="1404763"/>
            <a:chOff x="-1" y="0"/>
            <a:chExt cx="1423238" cy="1404762"/>
          </a:xfrm>
        </p:grpSpPr>
        <p:sp>
          <p:nvSpPr>
            <p:cNvPr id="118" name="Google Shape;68;p4"/>
            <p:cNvSpPr/>
            <p:nvPr/>
          </p:nvSpPr>
          <p:spPr>
            <a:xfrm>
              <a:off x="-2" y="0"/>
              <a:ext cx="1423239" cy="1404763"/>
            </a:xfrm>
            <a:prstGeom prst="ellipse">
              <a:avLst/>
            </a:prstGeom>
            <a:solidFill>
              <a:srgbClr val="70D44B"/>
            </a:solidFill>
            <a:ln w="12700" cap="flat">
              <a:noFill/>
              <a:miter lim="400000"/>
            </a:ln>
            <a:effectLst>
              <a:outerShdw blurRad="63500" dist="19050" dir="5400000" rotWithShape="0">
                <a:srgbClr val="000000">
                  <a:alpha val="49803"/>
                </a:srgbClr>
              </a:outerShdw>
            </a:effectLst>
          </p:spPr>
          <p:txBody>
            <a:bodyPr wrap="square" lIns="45718" tIns="45718" rIns="45718" bIns="45718" numCol="1" anchor="ctr">
              <a:noAutofit/>
            </a:bodyPr>
            <a:lstStyle/>
            <a:p>
              <a:endParaRPr/>
            </a:p>
          </p:txBody>
        </p:sp>
        <p:sp>
          <p:nvSpPr>
            <p:cNvPr id="119" name="Google Shape;69;p4"/>
            <p:cNvSpPr/>
            <p:nvPr/>
          </p:nvSpPr>
          <p:spPr>
            <a:xfrm>
              <a:off x="97185" y="109303"/>
              <a:ext cx="1229019" cy="1185911"/>
            </a:xfrm>
            <a:prstGeom prst="ellipse">
              <a:avLst/>
            </a:prstGeom>
            <a:solidFill>
              <a:srgbClr val="001689"/>
            </a:solidFill>
            <a:ln w="28575" cap="flat">
              <a:solidFill>
                <a:srgbClr val="FFFFFF"/>
              </a:solidFill>
              <a:prstDash val="solid"/>
              <a:round/>
            </a:ln>
            <a:effectLst/>
          </p:spPr>
          <p:txBody>
            <a:bodyPr wrap="square" lIns="45718" tIns="45718" rIns="45718" bIns="45718" numCol="1" anchor="ctr">
              <a:noAutofit/>
            </a:bodyPr>
            <a:lstStyle/>
            <a:p>
              <a:endParaRPr/>
            </a:p>
          </p:txBody>
        </p:sp>
        <p:pic>
          <p:nvPicPr>
            <p:cNvPr id="120" name="Google Shape;70;p4" descr="Google Shape;70;p4"/>
            <p:cNvPicPr>
              <a:picLocks noChangeAspect="1"/>
            </p:cNvPicPr>
            <p:nvPr/>
          </p:nvPicPr>
          <p:blipFill>
            <a:blip r:embed="rId3"/>
            <a:stretch>
              <a:fillRect/>
            </a:stretch>
          </p:blipFill>
          <p:spPr>
            <a:xfrm>
              <a:off x="267283" y="199804"/>
              <a:ext cx="888665" cy="888665"/>
            </a:xfrm>
            <a:prstGeom prst="rect">
              <a:avLst/>
            </a:prstGeom>
            <a:ln w="12700" cap="flat">
              <a:noFill/>
              <a:miter lim="400000"/>
            </a:ln>
            <a:effectLst/>
          </p:spPr>
        </p:pic>
      </p:grpSp>
      <p:sp>
        <p:nvSpPr>
          <p:cNvPr id="122" name="Google Shape;71;p4"/>
          <p:cNvSpPr/>
          <p:nvPr/>
        </p:nvSpPr>
        <p:spPr>
          <a:xfrm>
            <a:off x="7070579" y="2879796"/>
            <a:ext cx="4085101" cy="23864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19200"/>
                </a:lnTo>
                <a:lnTo>
                  <a:pt x="9000" y="19200"/>
                </a:lnTo>
                <a:lnTo>
                  <a:pt x="6300" y="21600"/>
                </a:lnTo>
                <a:lnTo>
                  <a:pt x="3600" y="19200"/>
                </a:lnTo>
                <a:lnTo>
                  <a:pt x="0" y="19200"/>
                </a:lnTo>
                <a:lnTo>
                  <a:pt x="0" y="11200"/>
                </a:lnTo>
                <a:close/>
              </a:path>
            </a:pathLst>
          </a:custGeom>
          <a:solidFill>
            <a:srgbClr val="FF9900"/>
          </a:solidFill>
          <a:ln>
            <a:solidFill>
              <a:srgbClr val="A7A7A7"/>
            </a:solidFill>
          </a:ln>
        </p:spPr>
        <p:txBody>
          <a:bodyPr lIns="45718" tIns="45718" rIns="45718" bIns="45718" anchor="ctr"/>
          <a:lstStyle/>
          <a:p>
            <a:endParaRPr/>
          </a:p>
        </p:txBody>
      </p:sp>
      <p:sp>
        <p:nvSpPr>
          <p:cNvPr id="123" name="Google Shape;72;p4"/>
          <p:cNvSpPr txBox="1"/>
          <p:nvPr/>
        </p:nvSpPr>
        <p:spPr>
          <a:xfrm>
            <a:off x="7190681" y="3096033"/>
            <a:ext cx="3609000" cy="1415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p>
            <a:pPr algn="ctr">
              <a:defRPr sz="2000">
                <a:solidFill>
                  <a:srgbClr val="001689"/>
                </a:solidFill>
              </a:defRPr>
            </a:pPr>
            <a:r>
              <a:rPr dirty="0"/>
              <a:t>Managing Entities operate with </a:t>
            </a:r>
            <a:r>
              <a:rPr b="1" dirty="0">
                <a:solidFill>
                  <a:srgbClr val="FFFFFF"/>
                </a:solidFill>
              </a:rPr>
              <a:t>high accountability </a:t>
            </a:r>
            <a:r>
              <a:rPr dirty="0"/>
              <a:t>and </a:t>
            </a:r>
            <a:r>
              <a:rPr b="1" dirty="0">
                <a:solidFill>
                  <a:srgbClr val="FFFFFF"/>
                </a:solidFill>
              </a:rPr>
              <a:t>low overhead</a:t>
            </a:r>
            <a:r>
              <a:rPr dirty="0"/>
              <a:t>, operating with </a:t>
            </a:r>
            <a:r>
              <a:rPr b="1" dirty="0">
                <a:solidFill>
                  <a:srgbClr val="FFFFFF"/>
                </a:solidFill>
              </a:rPr>
              <a:t>less than 5%</a:t>
            </a:r>
            <a:r>
              <a:rPr dirty="0"/>
              <a:t> in administrative costs</a:t>
            </a:r>
          </a:p>
        </p:txBody>
      </p:sp>
      <p:pic>
        <p:nvPicPr>
          <p:cNvPr id="16" name="Picture 15">
            <a:extLst>
              <a:ext uri="{FF2B5EF4-FFF2-40B4-BE49-F238E27FC236}">
                <a16:creationId xmlns:a16="http://schemas.microsoft.com/office/drawing/2014/main" id="{2B6F0A36-52A4-459C-ABF9-D6154757D6C2}"/>
              </a:ext>
            </a:extLst>
          </p:cNvPr>
          <p:cNvPicPr>
            <a:picLocks noChangeAspect="1"/>
          </p:cNvPicPr>
          <p:nvPr/>
        </p:nvPicPr>
        <p:blipFill>
          <a:blip r:embed="rId4"/>
          <a:stretch>
            <a:fillRect/>
          </a:stretch>
        </p:blipFill>
        <p:spPr>
          <a:xfrm>
            <a:off x="10608784" y="6382409"/>
            <a:ext cx="1583216" cy="475591"/>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oogle Shape;77;p5"/>
          <p:cNvSpPr txBox="1">
            <a:spLocks noGrp="1"/>
          </p:cNvSpPr>
          <p:nvPr>
            <p:ph type="title"/>
          </p:nvPr>
        </p:nvSpPr>
        <p:spPr>
          <a:xfrm>
            <a:off x="610997" y="564451"/>
            <a:ext cx="10970106" cy="852601"/>
          </a:xfrm>
          <a:prstGeom prst="rect">
            <a:avLst/>
          </a:prstGeom>
        </p:spPr>
        <p:txBody>
          <a:bodyPr/>
          <a:lstStyle>
            <a:lvl1pPr algn="ctr">
              <a:defRPr sz="3500" b="1">
                <a:latin typeface="+mn-lt"/>
                <a:ea typeface="+mn-ea"/>
                <a:cs typeface="+mn-cs"/>
                <a:sym typeface="Arial"/>
              </a:defRPr>
            </a:lvl1pPr>
          </a:lstStyle>
          <a:p>
            <a:r>
              <a:t>Services Provided in the Managing Entity Network</a:t>
            </a:r>
          </a:p>
        </p:txBody>
      </p:sp>
      <p:sp>
        <p:nvSpPr>
          <p:cNvPr id="140" name="Google Shape;78;p5"/>
          <p:cNvSpPr txBox="1">
            <a:spLocks noGrp="1"/>
          </p:cNvSpPr>
          <p:nvPr>
            <p:ph type="body" idx="1"/>
          </p:nvPr>
        </p:nvSpPr>
        <p:spPr>
          <a:xfrm>
            <a:off x="318512" y="1687825"/>
            <a:ext cx="3259200" cy="4399501"/>
          </a:xfrm>
          <a:prstGeom prst="rect">
            <a:avLst/>
          </a:prstGeom>
        </p:spPr>
        <p:txBody>
          <a:bodyPr>
            <a:normAutofit lnSpcReduction="10000"/>
          </a:bodyPr>
          <a:lstStyle/>
          <a:p>
            <a:pPr indent="0" algn="r">
              <a:lnSpc>
                <a:spcPct val="115000"/>
              </a:lnSpc>
              <a:spcBef>
                <a:spcPts val="0"/>
              </a:spcBef>
              <a:defRPr sz="1800" b="1"/>
            </a:pPr>
            <a:r>
              <a:rPr dirty="0"/>
              <a:t>Crisis Stabilization</a:t>
            </a:r>
          </a:p>
          <a:p>
            <a:pPr indent="0" algn="r">
              <a:lnSpc>
                <a:spcPct val="115000"/>
              </a:lnSpc>
              <a:spcBef>
                <a:spcPts val="0"/>
              </a:spcBef>
              <a:defRPr sz="1800" b="1"/>
            </a:pPr>
            <a:endParaRPr dirty="0"/>
          </a:p>
          <a:p>
            <a:pPr indent="0" algn="r">
              <a:lnSpc>
                <a:spcPct val="115000"/>
              </a:lnSpc>
              <a:spcBef>
                <a:spcPts val="0"/>
              </a:spcBef>
              <a:defRPr sz="1800" b="1"/>
            </a:pPr>
            <a:endParaRPr lang="en-US" dirty="0"/>
          </a:p>
          <a:p>
            <a:pPr indent="0" algn="r">
              <a:lnSpc>
                <a:spcPct val="115000"/>
              </a:lnSpc>
              <a:spcBef>
                <a:spcPts val="0"/>
              </a:spcBef>
              <a:defRPr sz="1800" b="1"/>
            </a:pPr>
            <a:r>
              <a:rPr lang="en-US" dirty="0"/>
              <a:t>Residential</a:t>
            </a:r>
            <a:r>
              <a:rPr dirty="0"/>
              <a:t> Services</a:t>
            </a:r>
          </a:p>
          <a:p>
            <a:pPr indent="0" algn="r">
              <a:lnSpc>
                <a:spcPct val="115000"/>
              </a:lnSpc>
              <a:spcBef>
                <a:spcPts val="0"/>
              </a:spcBef>
              <a:defRPr sz="1800" b="1"/>
            </a:pPr>
            <a:endParaRPr dirty="0"/>
          </a:p>
          <a:p>
            <a:pPr indent="0" algn="r">
              <a:lnSpc>
                <a:spcPct val="115000"/>
              </a:lnSpc>
              <a:spcBef>
                <a:spcPts val="0"/>
              </a:spcBef>
              <a:defRPr sz="1800" b="1"/>
            </a:pPr>
            <a:r>
              <a:rPr dirty="0"/>
              <a:t>Outpatient Services</a:t>
            </a:r>
          </a:p>
          <a:p>
            <a:pPr indent="0" algn="r">
              <a:lnSpc>
                <a:spcPct val="115000"/>
              </a:lnSpc>
              <a:spcBef>
                <a:spcPts val="0"/>
              </a:spcBef>
              <a:defRPr sz="1800" b="1"/>
            </a:pPr>
            <a:endParaRPr dirty="0"/>
          </a:p>
          <a:p>
            <a:pPr indent="0" algn="r">
              <a:lnSpc>
                <a:spcPct val="115000"/>
              </a:lnSpc>
              <a:spcBef>
                <a:spcPts val="0"/>
              </a:spcBef>
              <a:defRPr sz="1800" b="1"/>
            </a:pPr>
            <a:endParaRPr dirty="0"/>
          </a:p>
          <a:p>
            <a:pPr indent="0" algn="r">
              <a:lnSpc>
                <a:spcPct val="115000"/>
              </a:lnSpc>
              <a:spcBef>
                <a:spcPts val="0"/>
              </a:spcBef>
              <a:defRPr sz="1800" b="1"/>
            </a:pPr>
            <a:r>
              <a:rPr dirty="0"/>
              <a:t>Community Support Services</a:t>
            </a:r>
          </a:p>
          <a:p>
            <a:pPr indent="0" algn="r">
              <a:lnSpc>
                <a:spcPct val="115000"/>
              </a:lnSpc>
              <a:spcBef>
                <a:spcPts val="0"/>
              </a:spcBef>
              <a:defRPr sz="1800" b="1"/>
            </a:pPr>
            <a:endParaRPr dirty="0"/>
          </a:p>
          <a:p>
            <a:pPr indent="0">
              <a:lnSpc>
                <a:spcPct val="115000"/>
              </a:lnSpc>
              <a:spcBef>
                <a:spcPts val="0"/>
              </a:spcBef>
              <a:defRPr sz="1800" b="1"/>
            </a:pPr>
            <a:endParaRPr dirty="0"/>
          </a:p>
          <a:p>
            <a:pPr indent="0" algn="r">
              <a:lnSpc>
                <a:spcPct val="115000"/>
              </a:lnSpc>
              <a:spcBef>
                <a:spcPts val="0"/>
              </a:spcBef>
              <a:defRPr sz="1800" b="1"/>
            </a:pPr>
            <a:r>
              <a:rPr dirty="0"/>
              <a:t>Specialty Programs </a:t>
            </a:r>
            <a:r>
              <a:t>for</a:t>
            </a:r>
            <a:r>
              <a:rPr lang="en-US"/>
              <a:t> Adults,</a:t>
            </a:r>
            <a:r>
              <a:t> </a:t>
            </a:r>
            <a:r>
              <a:rPr dirty="0"/>
              <a:t>Children and Families</a:t>
            </a:r>
          </a:p>
        </p:txBody>
      </p:sp>
      <p:sp>
        <p:nvSpPr>
          <p:cNvPr id="141" name="Google Shape;79;p5"/>
          <p:cNvSpPr txBox="1"/>
          <p:nvPr/>
        </p:nvSpPr>
        <p:spPr>
          <a:xfrm>
            <a:off x="4175142" y="1687825"/>
            <a:ext cx="7409152" cy="4218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normAutofit/>
          </a:bodyPr>
          <a:lstStyle/>
          <a:p>
            <a:pPr>
              <a:lnSpc>
                <a:spcPct val="115000"/>
              </a:lnSpc>
              <a:defRPr sz="1800" b="1">
                <a:solidFill>
                  <a:srgbClr val="001689"/>
                </a:solidFill>
              </a:defRPr>
            </a:pPr>
            <a:r>
              <a:rPr dirty="0"/>
              <a:t>Detox, Baker Act, Marchman Act assessment and treatment</a:t>
            </a:r>
            <a:r>
              <a:rPr lang="en-US" dirty="0"/>
              <a:t>, Mobile Response Teams</a:t>
            </a:r>
            <a:endParaRPr dirty="0"/>
          </a:p>
          <a:p>
            <a:pPr>
              <a:lnSpc>
                <a:spcPct val="115000"/>
              </a:lnSpc>
              <a:defRPr sz="1800" b="1"/>
            </a:pPr>
            <a:endParaRPr dirty="0"/>
          </a:p>
          <a:p>
            <a:pPr>
              <a:lnSpc>
                <a:spcPct val="115000"/>
              </a:lnSpc>
              <a:defRPr sz="1800" b="1">
                <a:solidFill>
                  <a:srgbClr val="001689"/>
                </a:solidFill>
              </a:defRPr>
            </a:pPr>
            <a:r>
              <a:rPr dirty="0"/>
              <a:t>Psychiatric and substance abuse treatment for children and adults</a:t>
            </a:r>
          </a:p>
          <a:p>
            <a:pPr>
              <a:lnSpc>
                <a:spcPct val="115000"/>
              </a:lnSpc>
              <a:defRPr sz="1800" b="1"/>
            </a:pPr>
            <a:endParaRPr dirty="0"/>
          </a:p>
          <a:p>
            <a:pPr>
              <a:lnSpc>
                <a:spcPct val="115000"/>
              </a:lnSpc>
              <a:defRPr sz="1800" b="1">
                <a:solidFill>
                  <a:srgbClr val="001689"/>
                </a:solidFill>
              </a:defRPr>
            </a:pPr>
            <a:r>
              <a:rPr dirty="0"/>
              <a:t>Mental health and substance abuse counseling, medication-assisted treatment, day treatment, drop-in centers, FACT teams</a:t>
            </a:r>
          </a:p>
          <a:p>
            <a:pPr>
              <a:lnSpc>
                <a:spcPct val="115000"/>
              </a:lnSpc>
              <a:defRPr sz="1800" b="1"/>
            </a:pPr>
            <a:endParaRPr dirty="0"/>
          </a:p>
          <a:p>
            <a:pPr>
              <a:lnSpc>
                <a:spcPct val="115000"/>
              </a:lnSpc>
              <a:defRPr sz="1800" b="1">
                <a:solidFill>
                  <a:srgbClr val="001689"/>
                </a:solidFill>
              </a:defRPr>
            </a:pPr>
            <a:r>
              <a:rPr dirty="0"/>
              <a:t>Case management, care coordination, respite, supported employment, supported housing,</a:t>
            </a:r>
            <a:r>
              <a:rPr lang="en-US" dirty="0"/>
              <a:t> Peer Support Services,</a:t>
            </a:r>
            <a:r>
              <a:rPr dirty="0"/>
              <a:t> specialty courts (Mental Health Court and Drug Court, Criminal Justice Reinvestment Grants)</a:t>
            </a:r>
          </a:p>
          <a:p>
            <a:pPr>
              <a:lnSpc>
                <a:spcPct val="115000"/>
              </a:lnSpc>
              <a:defRPr sz="1800" b="1">
                <a:solidFill>
                  <a:srgbClr val="001689"/>
                </a:solidFill>
              </a:defRPr>
            </a:pPr>
            <a:endParaRPr lang="en-US" dirty="0"/>
          </a:p>
          <a:p>
            <a:pPr>
              <a:lnSpc>
                <a:spcPct val="115000"/>
              </a:lnSpc>
              <a:defRPr sz="1800" b="1">
                <a:solidFill>
                  <a:srgbClr val="001689"/>
                </a:solidFill>
              </a:defRPr>
            </a:pPr>
            <a:r>
              <a:rPr lang="en-US" dirty="0"/>
              <a:t>FACT Teams, </a:t>
            </a:r>
            <a:r>
              <a:rPr dirty="0"/>
              <a:t>CAT teams, FIT teams, </a:t>
            </a:r>
            <a:r>
              <a:rPr lang="en-US" dirty="0"/>
              <a:t>Family Support</a:t>
            </a:r>
            <a:r>
              <a:rPr dirty="0"/>
              <a:t> Teams </a:t>
            </a:r>
          </a:p>
        </p:txBody>
      </p:sp>
      <p:sp>
        <p:nvSpPr>
          <p:cNvPr id="142" name="Google Shape;80;p5"/>
          <p:cNvSpPr/>
          <p:nvPr/>
        </p:nvSpPr>
        <p:spPr>
          <a:xfrm>
            <a:off x="3866072" y="1799223"/>
            <a:ext cx="16202" cy="3695705"/>
          </a:xfrm>
          <a:prstGeom prst="line">
            <a:avLst/>
          </a:prstGeom>
          <a:ln w="38100">
            <a:solidFill>
              <a:srgbClr val="001689"/>
            </a:solidFill>
          </a:ln>
        </p:spPr>
        <p:txBody>
          <a:bodyPr lIns="45718" tIns="45718" rIns="45718" bIns="45718"/>
          <a:lstStyle/>
          <a:p>
            <a:endParaRPr dirty="0"/>
          </a:p>
        </p:txBody>
      </p:sp>
      <p:sp>
        <p:nvSpPr>
          <p:cNvPr id="143" name="Google Shape;81;p5"/>
          <p:cNvSpPr/>
          <p:nvPr/>
        </p:nvSpPr>
        <p:spPr>
          <a:xfrm>
            <a:off x="3767299" y="1780075"/>
            <a:ext cx="204905" cy="194705"/>
          </a:xfrm>
          <a:prstGeom prst="ellipse">
            <a:avLst/>
          </a:prstGeom>
          <a:solidFill>
            <a:srgbClr val="70D44B"/>
          </a:solidFill>
          <a:ln>
            <a:solidFill>
              <a:srgbClr val="70D44B"/>
            </a:solidFill>
          </a:ln>
        </p:spPr>
        <p:txBody>
          <a:bodyPr lIns="45718" tIns="45718" rIns="45718" bIns="45718" anchor="ctr"/>
          <a:lstStyle/>
          <a:p>
            <a:endParaRPr/>
          </a:p>
        </p:txBody>
      </p:sp>
      <p:sp>
        <p:nvSpPr>
          <p:cNvPr id="144" name="Google Shape;82;p5"/>
          <p:cNvSpPr/>
          <p:nvPr/>
        </p:nvSpPr>
        <p:spPr>
          <a:xfrm>
            <a:off x="3763619" y="2773919"/>
            <a:ext cx="204905" cy="194705"/>
          </a:xfrm>
          <a:prstGeom prst="ellipse">
            <a:avLst/>
          </a:prstGeom>
          <a:solidFill>
            <a:srgbClr val="70D44B"/>
          </a:solidFill>
          <a:ln>
            <a:solidFill>
              <a:srgbClr val="70D44B"/>
            </a:solidFill>
          </a:ln>
        </p:spPr>
        <p:txBody>
          <a:bodyPr lIns="45718" tIns="45718" rIns="45718" bIns="45718" anchor="ctr"/>
          <a:lstStyle/>
          <a:p>
            <a:endParaRPr dirty="0"/>
          </a:p>
        </p:txBody>
      </p:sp>
      <p:sp>
        <p:nvSpPr>
          <p:cNvPr id="145" name="Google Shape;83;p5"/>
          <p:cNvSpPr/>
          <p:nvPr/>
        </p:nvSpPr>
        <p:spPr>
          <a:xfrm>
            <a:off x="3773977" y="3429000"/>
            <a:ext cx="204900" cy="194705"/>
          </a:xfrm>
          <a:prstGeom prst="ellipse">
            <a:avLst/>
          </a:prstGeom>
          <a:solidFill>
            <a:srgbClr val="70D44B"/>
          </a:solidFill>
          <a:ln>
            <a:solidFill>
              <a:srgbClr val="70D44B"/>
            </a:solidFill>
          </a:ln>
        </p:spPr>
        <p:txBody>
          <a:bodyPr lIns="45718" tIns="45718" rIns="45718" bIns="45718" anchor="ctr"/>
          <a:lstStyle/>
          <a:p>
            <a:endParaRPr/>
          </a:p>
        </p:txBody>
      </p:sp>
      <p:sp>
        <p:nvSpPr>
          <p:cNvPr id="146" name="Google Shape;84;p5"/>
          <p:cNvSpPr/>
          <p:nvPr/>
        </p:nvSpPr>
        <p:spPr>
          <a:xfrm>
            <a:off x="3773977" y="4287458"/>
            <a:ext cx="204900" cy="194705"/>
          </a:xfrm>
          <a:prstGeom prst="ellipse">
            <a:avLst/>
          </a:prstGeom>
          <a:solidFill>
            <a:srgbClr val="70D44B"/>
          </a:solidFill>
          <a:ln>
            <a:solidFill>
              <a:srgbClr val="70D44B"/>
            </a:solidFill>
          </a:ln>
        </p:spPr>
        <p:txBody>
          <a:bodyPr lIns="45718" tIns="45718" rIns="45718" bIns="45718" anchor="ctr"/>
          <a:lstStyle/>
          <a:p>
            <a:endParaRPr dirty="0"/>
          </a:p>
        </p:txBody>
      </p:sp>
      <p:sp>
        <p:nvSpPr>
          <p:cNvPr id="147" name="Google Shape;85;p5"/>
          <p:cNvSpPr/>
          <p:nvPr/>
        </p:nvSpPr>
        <p:spPr>
          <a:xfrm>
            <a:off x="3794568" y="5535326"/>
            <a:ext cx="204905" cy="194705"/>
          </a:xfrm>
          <a:prstGeom prst="ellipse">
            <a:avLst/>
          </a:prstGeom>
          <a:solidFill>
            <a:srgbClr val="70D44B"/>
          </a:solidFill>
          <a:ln>
            <a:solidFill>
              <a:srgbClr val="70D44B"/>
            </a:solidFill>
          </a:ln>
        </p:spPr>
        <p:txBody>
          <a:bodyPr lIns="45718" tIns="45718" rIns="45718" bIns="45718" anchor="ctr"/>
          <a:lstStyle/>
          <a:p>
            <a:endParaRPr dirty="0"/>
          </a:p>
        </p:txBody>
      </p:sp>
      <p:pic>
        <p:nvPicPr>
          <p:cNvPr id="11" name="Picture 10">
            <a:extLst>
              <a:ext uri="{FF2B5EF4-FFF2-40B4-BE49-F238E27FC236}">
                <a16:creationId xmlns:a16="http://schemas.microsoft.com/office/drawing/2014/main" id="{02BCFD3A-2B28-4181-A461-D811FC17D529}"/>
              </a:ext>
            </a:extLst>
          </p:cNvPr>
          <p:cNvPicPr>
            <a:picLocks noChangeAspect="1"/>
          </p:cNvPicPr>
          <p:nvPr/>
        </p:nvPicPr>
        <p:blipFill>
          <a:blip r:embed="rId2"/>
          <a:stretch>
            <a:fillRect/>
          </a:stretch>
        </p:blipFill>
        <p:spPr>
          <a:xfrm>
            <a:off x="10608784" y="6382409"/>
            <a:ext cx="1583216" cy="475591"/>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Google Shape;119;g87d6388103_0_71"/>
          <p:cNvSpPr txBox="1">
            <a:spLocks noGrp="1"/>
          </p:cNvSpPr>
          <p:nvPr>
            <p:ph type="title"/>
          </p:nvPr>
        </p:nvSpPr>
        <p:spPr>
          <a:xfrm>
            <a:off x="610950" y="217546"/>
            <a:ext cx="10970104" cy="699902"/>
          </a:xfrm>
          <a:prstGeom prst="rect">
            <a:avLst/>
          </a:prstGeom>
        </p:spPr>
        <p:txBody>
          <a:bodyPr/>
          <a:lstStyle>
            <a:lvl1pPr>
              <a:defRPr sz="3800" b="1">
                <a:latin typeface="+mn-lt"/>
                <a:ea typeface="+mn-ea"/>
                <a:cs typeface="+mn-cs"/>
                <a:sym typeface="Arial"/>
              </a:defRPr>
            </a:lvl1pPr>
          </a:lstStyle>
          <a:p>
            <a:r>
              <a:rPr dirty="0"/>
              <a:t>Assessing Needs</a:t>
            </a:r>
          </a:p>
        </p:txBody>
      </p:sp>
      <p:sp>
        <p:nvSpPr>
          <p:cNvPr id="150" name="Google Shape;120;g87d6388103_0_71"/>
          <p:cNvSpPr txBox="1">
            <a:spLocks noGrp="1"/>
          </p:cNvSpPr>
          <p:nvPr>
            <p:ph type="body" idx="1"/>
          </p:nvPr>
        </p:nvSpPr>
        <p:spPr>
          <a:xfrm>
            <a:off x="679824" y="897184"/>
            <a:ext cx="10054502" cy="943500"/>
          </a:xfrm>
          <a:prstGeom prst="rect">
            <a:avLst/>
          </a:prstGeom>
        </p:spPr>
        <p:txBody>
          <a:bodyPr/>
          <a:lstStyle>
            <a:lvl1pPr indent="0">
              <a:defRPr sz="2000"/>
            </a:lvl1pPr>
          </a:lstStyle>
          <a:p>
            <a:r>
              <a:rPr dirty="0"/>
              <a:t>Managing Entities employ a variety of evidence-based strategies to evaluate community need and service priority: </a:t>
            </a:r>
          </a:p>
        </p:txBody>
      </p:sp>
      <p:sp>
        <p:nvSpPr>
          <p:cNvPr id="151" name="Google Shape;121;g87d6388103_0_71"/>
          <p:cNvSpPr/>
          <p:nvPr/>
        </p:nvSpPr>
        <p:spPr>
          <a:xfrm>
            <a:off x="1996275" y="4299549"/>
            <a:ext cx="1802703" cy="1779303"/>
          </a:xfrm>
          <a:prstGeom prst="ellipse">
            <a:avLst/>
          </a:prstGeom>
          <a:solidFill>
            <a:srgbClr val="70D44B"/>
          </a:solidFill>
          <a:ln w="12700">
            <a:miter lim="400000"/>
          </a:ln>
          <a:effectLst>
            <a:outerShdw blurRad="63500" dist="19050" dir="5400000" rotWithShape="0">
              <a:srgbClr val="000000">
                <a:alpha val="50000"/>
              </a:srgbClr>
            </a:outerShdw>
          </a:effectLst>
        </p:spPr>
        <p:txBody>
          <a:bodyPr lIns="45718" tIns="45718" rIns="45718" bIns="45718" anchor="ctr"/>
          <a:lstStyle/>
          <a:p>
            <a:endParaRPr/>
          </a:p>
        </p:txBody>
      </p:sp>
      <p:sp>
        <p:nvSpPr>
          <p:cNvPr id="152" name="Google Shape;122;g87d6388103_0_71"/>
          <p:cNvSpPr/>
          <p:nvPr/>
        </p:nvSpPr>
        <p:spPr>
          <a:xfrm>
            <a:off x="2119371" y="4437996"/>
            <a:ext cx="1556703" cy="1502103"/>
          </a:xfrm>
          <a:prstGeom prst="ellipse">
            <a:avLst/>
          </a:prstGeom>
          <a:solidFill>
            <a:srgbClr val="001689"/>
          </a:solidFill>
          <a:ln w="28575">
            <a:solidFill>
              <a:srgbClr val="FFFFFF"/>
            </a:solidFill>
          </a:ln>
        </p:spPr>
        <p:txBody>
          <a:bodyPr lIns="45718" tIns="45718" rIns="45718" bIns="45718" anchor="ctr"/>
          <a:lstStyle/>
          <a:p>
            <a:endParaRPr/>
          </a:p>
        </p:txBody>
      </p:sp>
      <p:sp>
        <p:nvSpPr>
          <p:cNvPr id="153" name="Google Shape;123;g87d6388103_0_71"/>
          <p:cNvSpPr txBox="1"/>
          <p:nvPr/>
        </p:nvSpPr>
        <p:spPr>
          <a:xfrm>
            <a:off x="1915824" y="4686698"/>
            <a:ext cx="1992053" cy="699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lnSpcReduction="10000"/>
          </a:bodyPr>
          <a:lstStyle>
            <a:lvl1pPr algn="ctr">
              <a:lnSpc>
                <a:spcPct val="115000"/>
              </a:lnSpc>
              <a:spcBef>
                <a:spcPts val="1000"/>
              </a:spcBef>
              <a:defRPr sz="1900" b="1">
                <a:solidFill>
                  <a:srgbClr val="FFFFFF"/>
                </a:solidFill>
              </a:defRPr>
            </a:lvl1pPr>
          </a:lstStyle>
          <a:p>
            <a:r>
              <a:t>Consumer Satisfaction</a:t>
            </a:r>
          </a:p>
        </p:txBody>
      </p:sp>
      <p:sp>
        <p:nvSpPr>
          <p:cNvPr id="154" name="Google Shape;124;g87d6388103_0_71"/>
          <p:cNvSpPr/>
          <p:nvPr/>
        </p:nvSpPr>
        <p:spPr>
          <a:xfrm>
            <a:off x="9832975" y="2381798"/>
            <a:ext cx="1802702" cy="1779304"/>
          </a:xfrm>
          <a:prstGeom prst="ellipse">
            <a:avLst/>
          </a:prstGeom>
          <a:solidFill>
            <a:srgbClr val="70D44B"/>
          </a:solidFill>
          <a:ln w="12700">
            <a:miter lim="400000"/>
          </a:ln>
          <a:effectLst>
            <a:outerShdw blurRad="63500" dist="19050" dir="5400000" rotWithShape="0">
              <a:srgbClr val="000000">
                <a:alpha val="50000"/>
              </a:srgbClr>
            </a:outerShdw>
          </a:effectLst>
        </p:spPr>
        <p:txBody>
          <a:bodyPr lIns="45718" tIns="45718" rIns="45718" bIns="45718" anchor="ctr"/>
          <a:lstStyle/>
          <a:p>
            <a:endParaRPr/>
          </a:p>
        </p:txBody>
      </p:sp>
      <p:sp>
        <p:nvSpPr>
          <p:cNvPr id="155" name="Google Shape;125;g87d6388103_0_71"/>
          <p:cNvSpPr/>
          <p:nvPr/>
        </p:nvSpPr>
        <p:spPr>
          <a:xfrm>
            <a:off x="9956072" y="2520245"/>
            <a:ext cx="1556703" cy="1502103"/>
          </a:xfrm>
          <a:prstGeom prst="ellipse">
            <a:avLst/>
          </a:prstGeom>
          <a:solidFill>
            <a:srgbClr val="001689"/>
          </a:solidFill>
          <a:ln w="28575">
            <a:solidFill>
              <a:srgbClr val="FFFFFF"/>
            </a:solidFill>
          </a:ln>
        </p:spPr>
        <p:txBody>
          <a:bodyPr lIns="45718" tIns="45718" rIns="45718" bIns="45718" anchor="ctr"/>
          <a:lstStyle/>
          <a:p>
            <a:endParaRPr/>
          </a:p>
        </p:txBody>
      </p:sp>
      <p:sp>
        <p:nvSpPr>
          <p:cNvPr id="156" name="Google Shape;126;g87d6388103_0_71"/>
          <p:cNvSpPr txBox="1"/>
          <p:nvPr/>
        </p:nvSpPr>
        <p:spPr>
          <a:xfrm>
            <a:off x="9738300" y="2755999"/>
            <a:ext cx="1992052" cy="6999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fontScale="85000" lnSpcReduction="10000"/>
          </a:bodyPr>
          <a:lstStyle>
            <a:lvl1pPr algn="ctr">
              <a:lnSpc>
                <a:spcPct val="115000"/>
              </a:lnSpc>
              <a:spcBef>
                <a:spcPts val="1000"/>
              </a:spcBef>
              <a:defRPr sz="1800" b="1">
                <a:solidFill>
                  <a:srgbClr val="FFFFFF"/>
                </a:solidFill>
              </a:defRPr>
            </a:lvl1pPr>
          </a:lstStyle>
          <a:p>
            <a:r>
              <a:rPr dirty="0"/>
              <a:t>Needs </a:t>
            </a:r>
            <a:endParaRPr lang="en-US" dirty="0"/>
          </a:p>
          <a:p>
            <a:r>
              <a:rPr dirty="0"/>
              <a:t>Assessment</a:t>
            </a:r>
          </a:p>
        </p:txBody>
      </p:sp>
      <p:sp>
        <p:nvSpPr>
          <p:cNvPr id="157" name="Google Shape;127;g87d6388103_0_71"/>
          <p:cNvSpPr/>
          <p:nvPr/>
        </p:nvSpPr>
        <p:spPr>
          <a:xfrm>
            <a:off x="3698363" y="2373400"/>
            <a:ext cx="1802702" cy="1779303"/>
          </a:xfrm>
          <a:prstGeom prst="ellipse">
            <a:avLst/>
          </a:prstGeom>
          <a:solidFill>
            <a:srgbClr val="70D44B"/>
          </a:solidFill>
          <a:ln w="12700">
            <a:miter lim="400000"/>
          </a:ln>
          <a:effectLst>
            <a:outerShdw blurRad="63500" dist="19050" dir="5400000" rotWithShape="0">
              <a:srgbClr val="000000">
                <a:alpha val="50000"/>
              </a:srgbClr>
            </a:outerShdw>
          </a:effectLst>
        </p:spPr>
        <p:txBody>
          <a:bodyPr lIns="45718" tIns="45718" rIns="45718" bIns="45718" anchor="ctr"/>
          <a:lstStyle/>
          <a:p>
            <a:endParaRPr/>
          </a:p>
        </p:txBody>
      </p:sp>
      <p:sp>
        <p:nvSpPr>
          <p:cNvPr id="158" name="Google Shape;128;g87d6388103_0_71"/>
          <p:cNvSpPr/>
          <p:nvPr/>
        </p:nvSpPr>
        <p:spPr>
          <a:xfrm>
            <a:off x="3821460" y="2511844"/>
            <a:ext cx="1556703" cy="1502103"/>
          </a:xfrm>
          <a:prstGeom prst="ellipse">
            <a:avLst/>
          </a:prstGeom>
          <a:solidFill>
            <a:srgbClr val="001689"/>
          </a:solidFill>
          <a:ln w="28575">
            <a:solidFill>
              <a:srgbClr val="FFFFFF"/>
            </a:solidFill>
          </a:ln>
        </p:spPr>
        <p:txBody>
          <a:bodyPr lIns="45718" tIns="45718" rIns="45718" bIns="45718" anchor="ctr"/>
          <a:lstStyle/>
          <a:p>
            <a:endParaRPr/>
          </a:p>
        </p:txBody>
      </p:sp>
      <p:sp>
        <p:nvSpPr>
          <p:cNvPr id="159" name="Google Shape;129;g87d6388103_0_71"/>
          <p:cNvSpPr/>
          <p:nvPr/>
        </p:nvSpPr>
        <p:spPr>
          <a:xfrm>
            <a:off x="6916373" y="2367838"/>
            <a:ext cx="1802703" cy="1779303"/>
          </a:xfrm>
          <a:prstGeom prst="ellipse">
            <a:avLst/>
          </a:prstGeom>
          <a:solidFill>
            <a:srgbClr val="70D44B"/>
          </a:solidFill>
          <a:ln w="12700">
            <a:miter lim="400000"/>
          </a:ln>
          <a:effectLst>
            <a:outerShdw blurRad="63500" dist="19050" dir="5400000" rotWithShape="0">
              <a:srgbClr val="000000">
                <a:alpha val="50000"/>
              </a:srgbClr>
            </a:outerShdw>
          </a:effectLst>
        </p:spPr>
        <p:txBody>
          <a:bodyPr lIns="45718" tIns="45718" rIns="45718" bIns="45718" anchor="ctr"/>
          <a:lstStyle/>
          <a:p>
            <a:endParaRPr/>
          </a:p>
        </p:txBody>
      </p:sp>
      <p:sp>
        <p:nvSpPr>
          <p:cNvPr id="160" name="Google Shape;130;g87d6388103_0_71"/>
          <p:cNvSpPr/>
          <p:nvPr/>
        </p:nvSpPr>
        <p:spPr>
          <a:xfrm>
            <a:off x="7039471" y="2506284"/>
            <a:ext cx="1556703" cy="1502103"/>
          </a:xfrm>
          <a:prstGeom prst="ellipse">
            <a:avLst/>
          </a:prstGeom>
          <a:solidFill>
            <a:srgbClr val="001689"/>
          </a:solidFill>
          <a:ln w="28575">
            <a:solidFill>
              <a:srgbClr val="FFFFFF"/>
            </a:solidFill>
          </a:ln>
        </p:spPr>
        <p:txBody>
          <a:bodyPr lIns="45718" tIns="45718" rIns="45718" bIns="45718" anchor="ctr"/>
          <a:lstStyle/>
          <a:p>
            <a:endParaRPr/>
          </a:p>
        </p:txBody>
      </p:sp>
      <p:sp>
        <p:nvSpPr>
          <p:cNvPr id="161" name="Google Shape;131;g87d6388103_0_71"/>
          <p:cNvSpPr txBox="1"/>
          <p:nvPr/>
        </p:nvSpPr>
        <p:spPr>
          <a:xfrm>
            <a:off x="7154550" y="2754988"/>
            <a:ext cx="1326352" cy="699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lnSpcReduction="10000"/>
          </a:bodyPr>
          <a:lstStyle>
            <a:lvl1pPr algn="ctr" defTabSz="877822">
              <a:lnSpc>
                <a:spcPct val="115000"/>
              </a:lnSpc>
              <a:spcBef>
                <a:spcPts val="900"/>
              </a:spcBef>
              <a:defRPr sz="1900" b="1">
                <a:solidFill>
                  <a:srgbClr val="FFFFFF"/>
                </a:solidFill>
              </a:defRPr>
            </a:lvl1pPr>
          </a:lstStyle>
          <a:p>
            <a:r>
              <a:t>Data Analysis</a:t>
            </a:r>
          </a:p>
        </p:txBody>
      </p:sp>
      <p:sp>
        <p:nvSpPr>
          <p:cNvPr id="162" name="Google Shape;132;g87d6388103_0_71"/>
          <p:cNvSpPr txBox="1"/>
          <p:nvPr/>
        </p:nvSpPr>
        <p:spPr>
          <a:xfrm>
            <a:off x="3254588" y="2760548"/>
            <a:ext cx="2690452" cy="699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fontScale="85000" lnSpcReduction="20000"/>
          </a:bodyPr>
          <a:lstStyle>
            <a:lvl1pPr algn="ctr">
              <a:lnSpc>
                <a:spcPct val="115000"/>
              </a:lnSpc>
              <a:spcBef>
                <a:spcPts val="1000"/>
              </a:spcBef>
              <a:defRPr sz="1800" b="1">
                <a:solidFill>
                  <a:srgbClr val="FFFFFF"/>
                </a:solidFill>
              </a:defRPr>
            </a:lvl1pPr>
          </a:lstStyle>
          <a:p>
            <a:r>
              <a:rPr sz="1900" dirty="0"/>
              <a:t>Community</a:t>
            </a:r>
            <a:endParaRPr lang="en-US" dirty="0"/>
          </a:p>
          <a:p>
            <a:r>
              <a:rPr dirty="0"/>
              <a:t> </a:t>
            </a:r>
            <a:r>
              <a:rPr sz="1900" dirty="0"/>
              <a:t>Engagement</a:t>
            </a:r>
            <a:endParaRPr dirty="0"/>
          </a:p>
        </p:txBody>
      </p:sp>
      <p:sp>
        <p:nvSpPr>
          <p:cNvPr id="163" name="Google Shape;133;g87d6388103_0_71"/>
          <p:cNvSpPr/>
          <p:nvPr/>
        </p:nvSpPr>
        <p:spPr>
          <a:xfrm>
            <a:off x="5171775" y="4223499"/>
            <a:ext cx="1802702" cy="1779303"/>
          </a:xfrm>
          <a:prstGeom prst="ellipse">
            <a:avLst/>
          </a:prstGeom>
          <a:solidFill>
            <a:srgbClr val="70D44B"/>
          </a:solidFill>
          <a:ln w="12700">
            <a:miter lim="400000"/>
          </a:ln>
          <a:effectLst>
            <a:outerShdw blurRad="63500" dist="19050" dir="5400000" rotWithShape="0">
              <a:srgbClr val="000000">
                <a:alpha val="50000"/>
              </a:srgbClr>
            </a:outerShdw>
          </a:effectLst>
        </p:spPr>
        <p:txBody>
          <a:bodyPr lIns="45718" tIns="45718" rIns="45718" bIns="45718" anchor="ctr"/>
          <a:lstStyle/>
          <a:p>
            <a:endParaRPr/>
          </a:p>
        </p:txBody>
      </p:sp>
      <p:sp>
        <p:nvSpPr>
          <p:cNvPr id="164" name="Google Shape;134;g87d6388103_0_71"/>
          <p:cNvSpPr/>
          <p:nvPr/>
        </p:nvSpPr>
        <p:spPr>
          <a:xfrm>
            <a:off x="5294872" y="4361946"/>
            <a:ext cx="1556703" cy="1502103"/>
          </a:xfrm>
          <a:prstGeom prst="ellipse">
            <a:avLst/>
          </a:prstGeom>
          <a:solidFill>
            <a:srgbClr val="001689"/>
          </a:solidFill>
          <a:ln w="28575">
            <a:solidFill>
              <a:srgbClr val="FFFFFF"/>
            </a:solidFill>
          </a:ln>
        </p:spPr>
        <p:txBody>
          <a:bodyPr lIns="45718" tIns="45718" rIns="45718" bIns="45718" anchor="ctr"/>
          <a:lstStyle/>
          <a:p>
            <a:endParaRPr/>
          </a:p>
        </p:txBody>
      </p:sp>
      <p:sp>
        <p:nvSpPr>
          <p:cNvPr id="165" name="Google Shape;135;g87d6388103_0_71"/>
          <p:cNvSpPr txBox="1"/>
          <p:nvPr/>
        </p:nvSpPr>
        <p:spPr>
          <a:xfrm>
            <a:off x="4955399" y="4561925"/>
            <a:ext cx="2235652" cy="699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fontScale="85000" lnSpcReduction="20000"/>
          </a:bodyPr>
          <a:lstStyle>
            <a:lvl1pPr algn="ctr">
              <a:lnSpc>
                <a:spcPct val="115000"/>
              </a:lnSpc>
              <a:spcBef>
                <a:spcPts val="1000"/>
              </a:spcBef>
              <a:defRPr sz="1900" b="1">
                <a:solidFill>
                  <a:srgbClr val="FFFFFF"/>
                </a:solidFill>
              </a:defRPr>
            </a:lvl1pPr>
          </a:lstStyle>
          <a:p>
            <a:r>
              <a:rPr dirty="0"/>
              <a:t>Provider </a:t>
            </a:r>
            <a:endParaRPr lang="en-US" dirty="0"/>
          </a:p>
          <a:p>
            <a:r>
              <a:rPr dirty="0"/>
              <a:t>Satisfaction</a:t>
            </a:r>
          </a:p>
        </p:txBody>
      </p:sp>
      <p:sp>
        <p:nvSpPr>
          <p:cNvPr id="166" name="Google Shape;136;g87d6388103_0_71"/>
          <p:cNvSpPr/>
          <p:nvPr/>
        </p:nvSpPr>
        <p:spPr>
          <a:xfrm>
            <a:off x="610950" y="2409438"/>
            <a:ext cx="1802702" cy="1779303"/>
          </a:xfrm>
          <a:prstGeom prst="ellipse">
            <a:avLst/>
          </a:prstGeom>
          <a:solidFill>
            <a:srgbClr val="70D44B"/>
          </a:solidFill>
          <a:ln w="12700">
            <a:miter lim="400000"/>
          </a:ln>
          <a:effectLst>
            <a:outerShdw blurRad="63500" dist="19050" dir="5400000" rotWithShape="0">
              <a:srgbClr val="000000">
                <a:alpha val="50000"/>
              </a:srgbClr>
            </a:outerShdw>
          </a:effectLst>
        </p:spPr>
        <p:txBody>
          <a:bodyPr lIns="45718" tIns="45718" rIns="45718" bIns="45718" anchor="ctr"/>
          <a:lstStyle/>
          <a:p>
            <a:endParaRPr/>
          </a:p>
        </p:txBody>
      </p:sp>
      <p:sp>
        <p:nvSpPr>
          <p:cNvPr id="167" name="Google Shape;137;g87d6388103_0_71"/>
          <p:cNvSpPr/>
          <p:nvPr/>
        </p:nvSpPr>
        <p:spPr>
          <a:xfrm>
            <a:off x="734047" y="2547884"/>
            <a:ext cx="1556702" cy="1502100"/>
          </a:xfrm>
          <a:prstGeom prst="ellipse">
            <a:avLst/>
          </a:prstGeom>
          <a:solidFill>
            <a:srgbClr val="001689"/>
          </a:solidFill>
          <a:ln w="28575">
            <a:solidFill>
              <a:srgbClr val="FFFFFF"/>
            </a:solidFill>
          </a:ln>
        </p:spPr>
        <p:txBody>
          <a:bodyPr lIns="45718" tIns="45718" rIns="45718" bIns="45718" anchor="ctr"/>
          <a:lstStyle/>
          <a:p>
            <a:pPr>
              <a:defRPr b="1"/>
            </a:pPr>
            <a:endParaRPr/>
          </a:p>
        </p:txBody>
      </p:sp>
      <p:sp>
        <p:nvSpPr>
          <p:cNvPr id="168" name="Google Shape;138;g87d6388103_0_71"/>
          <p:cNvSpPr txBox="1"/>
          <p:nvPr/>
        </p:nvSpPr>
        <p:spPr>
          <a:xfrm>
            <a:off x="892924" y="2796738"/>
            <a:ext cx="1238752" cy="699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lnSpcReduction="10000"/>
          </a:bodyPr>
          <a:lstStyle>
            <a:lvl1pPr algn="ctr" defTabSz="877822">
              <a:lnSpc>
                <a:spcPct val="115000"/>
              </a:lnSpc>
              <a:spcBef>
                <a:spcPts val="900"/>
              </a:spcBef>
              <a:defRPr sz="1900" b="1">
                <a:solidFill>
                  <a:srgbClr val="FFFFFF"/>
                </a:solidFill>
              </a:defRPr>
            </a:lvl1pPr>
          </a:lstStyle>
          <a:p>
            <a:r>
              <a:t>Asset Mapping</a:t>
            </a:r>
          </a:p>
        </p:txBody>
      </p:sp>
      <p:sp>
        <p:nvSpPr>
          <p:cNvPr id="169" name="Google Shape;139;g87d6388103_0_71"/>
          <p:cNvSpPr/>
          <p:nvPr/>
        </p:nvSpPr>
        <p:spPr>
          <a:xfrm>
            <a:off x="8492249" y="4161249"/>
            <a:ext cx="1802703" cy="1779303"/>
          </a:xfrm>
          <a:prstGeom prst="ellipse">
            <a:avLst/>
          </a:prstGeom>
          <a:solidFill>
            <a:srgbClr val="70D44B"/>
          </a:solidFill>
          <a:ln w="12700">
            <a:miter lim="400000"/>
          </a:ln>
          <a:effectLst>
            <a:outerShdw blurRad="63500" dist="19050" dir="5400000" rotWithShape="0">
              <a:srgbClr val="000000">
                <a:alpha val="50000"/>
              </a:srgbClr>
            </a:outerShdw>
          </a:effectLst>
        </p:spPr>
        <p:txBody>
          <a:bodyPr lIns="45718" tIns="45718" rIns="45718" bIns="45718" anchor="ctr"/>
          <a:lstStyle/>
          <a:p>
            <a:endParaRPr/>
          </a:p>
        </p:txBody>
      </p:sp>
      <p:sp>
        <p:nvSpPr>
          <p:cNvPr id="170" name="Google Shape;140;g87d6388103_0_71"/>
          <p:cNvSpPr/>
          <p:nvPr/>
        </p:nvSpPr>
        <p:spPr>
          <a:xfrm>
            <a:off x="8615346" y="4299696"/>
            <a:ext cx="1556703" cy="1502103"/>
          </a:xfrm>
          <a:prstGeom prst="ellipse">
            <a:avLst/>
          </a:prstGeom>
          <a:solidFill>
            <a:srgbClr val="001689"/>
          </a:solidFill>
          <a:ln w="28575">
            <a:solidFill>
              <a:srgbClr val="FFFFFF"/>
            </a:solidFill>
          </a:ln>
        </p:spPr>
        <p:txBody>
          <a:bodyPr lIns="45718" tIns="45718" rIns="45718" bIns="45718" anchor="ctr"/>
          <a:lstStyle/>
          <a:p>
            <a:endParaRPr/>
          </a:p>
        </p:txBody>
      </p:sp>
      <p:sp>
        <p:nvSpPr>
          <p:cNvPr id="171" name="Google Shape;141;g87d6388103_0_71"/>
          <p:cNvSpPr txBox="1"/>
          <p:nvPr/>
        </p:nvSpPr>
        <p:spPr>
          <a:xfrm>
            <a:off x="8631825" y="4548399"/>
            <a:ext cx="1523752" cy="699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normAutofit lnSpcReduction="10000"/>
          </a:bodyPr>
          <a:lstStyle>
            <a:lvl1pPr algn="ctr" defTabSz="877822">
              <a:lnSpc>
                <a:spcPct val="115000"/>
              </a:lnSpc>
              <a:spcBef>
                <a:spcPts val="900"/>
              </a:spcBef>
              <a:defRPr sz="1900" b="1">
                <a:solidFill>
                  <a:srgbClr val="FFFFFF"/>
                </a:solidFill>
              </a:defRPr>
            </a:lvl1pPr>
          </a:lstStyle>
          <a:p>
            <a:r>
              <a:t>System Mapping</a:t>
            </a:r>
          </a:p>
        </p:txBody>
      </p:sp>
      <p:pic>
        <p:nvPicPr>
          <p:cNvPr id="25" name="Picture 24">
            <a:extLst>
              <a:ext uri="{FF2B5EF4-FFF2-40B4-BE49-F238E27FC236}">
                <a16:creationId xmlns:a16="http://schemas.microsoft.com/office/drawing/2014/main" id="{B92FA1AD-2AC8-42FC-8318-BDAB6A5490E2}"/>
              </a:ext>
            </a:extLst>
          </p:cNvPr>
          <p:cNvPicPr>
            <a:picLocks noChangeAspect="1"/>
          </p:cNvPicPr>
          <p:nvPr/>
        </p:nvPicPr>
        <p:blipFill>
          <a:blip r:embed="rId2"/>
          <a:stretch>
            <a:fillRect/>
          </a:stretch>
        </p:blipFill>
        <p:spPr>
          <a:xfrm>
            <a:off x="10608784" y="6382409"/>
            <a:ext cx="1583216" cy="475591"/>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97" name="Rectangle 19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9" name="Rectangle 19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1" name="Straight Connector 20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7" name="Rectangle 20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7" name="Rectangle 206">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760726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1" name="Google Shape;184;g80a72da392_0_9"/>
          <p:cNvSpPr txBox="1">
            <a:spLocks noGrp="1"/>
          </p:cNvSpPr>
          <p:nvPr>
            <p:ph type="title"/>
          </p:nvPr>
        </p:nvSpPr>
        <p:spPr>
          <a:xfrm>
            <a:off x="5220928" y="965200"/>
            <a:ext cx="5999002" cy="4927600"/>
          </a:xfrm>
          <a:prstGeom prst="rect">
            <a:avLst/>
          </a:prstGeom>
        </p:spPr>
        <p:txBody>
          <a:bodyPr vert="horz" lIns="91440" tIns="45720" rIns="91440" bIns="45720" rtlCol="0" anchor="ctr">
            <a:normAutofit/>
          </a:bodyPr>
          <a:lstStyle>
            <a:lvl1pPr>
              <a:defRPr sz="3700"/>
            </a:lvl1pPr>
          </a:lstStyle>
          <a:p>
            <a:r>
              <a:rPr lang="en-US" sz="8000"/>
              <a:t>Care Coordination</a:t>
            </a:r>
          </a:p>
        </p:txBody>
      </p:sp>
      <p:sp>
        <p:nvSpPr>
          <p:cNvPr id="192" name="Google Shape;185;g80a72da392_0_9"/>
          <p:cNvSpPr txBox="1">
            <a:spLocks noGrp="1"/>
          </p:cNvSpPr>
          <p:nvPr>
            <p:ph type="body" sz="quarter" idx="4294967295"/>
          </p:nvPr>
        </p:nvSpPr>
        <p:spPr>
          <a:xfrm>
            <a:off x="823356" y="1159565"/>
            <a:ext cx="2938022" cy="4439055"/>
          </a:xfrm>
          <a:prstGeom prst="rect">
            <a:avLst/>
          </a:prstGeom>
        </p:spPr>
        <p:txBody>
          <a:bodyPr vert="horz" lIns="91440" tIns="45720" rIns="91440" bIns="45720" rtlCol="0" anchor="ctr">
            <a:normAutofit/>
          </a:bodyPr>
          <a:lstStyle>
            <a:lvl1pPr indent="0" algn="ctr">
              <a:spcBef>
                <a:spcPts val="0"/>
              </a:spcBef>
              <a:buClr>
                <a:srgbClr val="000000"/>
              </a:buClr>
              <a:buFont typeface="Arial"/>
              <a:defRPr i="1">
                <a:solidFill>
                  <a:srgbClr val="FFFFFF"/>
                </a:solidFill>
              </a:defRPr>
            </a:lvl1pPr>
          </a:lstStyle>
          <a:p>
            <a:pPr marL="0" algn="l">
              <a:spcBef>
                <a:spcPts val="1200"/>
              </a:spcBef>
              <a:buClr>
                <a:schemeClr val="accent1"/>
              </a:buClr>
              <a:buNone/>
            </a:pPr>
            <a:r>
              <a:rPr lang="en-US" sz="2400" cap="all" spc="200">
                <a:latin typeface="+mj-lt"/>
              </a:rPr>
              <a:t>Reducing Readmission Rates of High-Utilizers</a:t>
            </a:r>
          </a:p>
        </p:txBody>
      </p:sp>
      <p:pic>
        <p:nvPicPr>
          <p:cNvPr id="18" name="Picture 17">
            <a:extLst>
              <a:ext uri="{FF2B5EF4-FFF2-40B4-BE49-F238E27FC236}">
                <a16:creationId xmlns:a16="http://schemas.microsoft.com/office/drawing/2014/main" id="{B1E6E56F-A26A-4458-B565-36C8CD2BB86E}"/>
              </a:ext>
            </a:extLst>
          </p:cNvPr>
          <p:cNvPicPr>
            <a:picLocks noChangeAspect="1"/>
          </p:cNvPicPr>
          <p:nvPr/>
        </p:nvPicPr>
        <p:blipFill>
          <a:blip r:embed="rId2"/>
          <a:stretch>
            <a:fillRect/>
          </a:stretch>
        </p:blipFill>
        <p:spPr>
          <a:xfrm>
            <a:off x="10608784" y="6382409"/>
            <a:ext cx="1583216" cy="475591"/>
          </a:xfrm>
          <a:prstGeom prst="rect">
            <a:avLst/>
          </a:prstGeom>
        </p:spPr>
      </p:pic>
    </p:spTree>
  </p:cSld>
  <p:clrMapOvr>
    <a:overrideClrMapping bg1="dk1" tx1="lt1" bg2="dk2" tx2="lt2" accent1="accent1" accent2="accent2" accent3="accent3" accent4="accent4" accent5="accent5" accent6="accent6" hlink="hlink" folHlink="folHlink"/>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Google Shape;190;g88a0c7d1fb_0_5"/>
          <p:cNvSpPr/>
          <p:nvPr/>
        </p:nvSpPr>
        <p:spPr>
          <a:xfrm>
            <a:off x="2803549" y="4427725"/>
            <a:ext cx="2079903" cy="1958103"/>
          </a:xfrm>
          <a:prstGeom prst="ellipse">
            <a:avLst/>
          </a:prstGeom>
          <a:solidFill>
            <a:srgbClr val="001689"/>
          </a:solidFill>
          <a:ln w="12700">
            <a:miter lim="400000"/>
          </a:ln>
        </p:spPr>
        <p:txBody>
          <a:bodyPr lIns="45718" tIns="45718" rIns="45718" bIns="45718" anchor="ctr"/>
          <a:lstStyle/>
          <a:p>
            <a:pPr algn="ctr">
              <a:lnSpc>
                <a:spcPct val="115000"/>
              </a:lnSpc>
              <a:defRPr b="1">
                <a:solidFill>
                  <a:srgbClr val="001689"/>
                </a:solidFill>
              </a:defRPr>
            </a:pPr>
            <a:endParaRPr/>
          </a:p>
        </p:txBody>
      </p:sp>
      <p:sp>
        <p:nvSpPr>
          <p:cNvPr id="195" name="Google Shape;191;g88a0c7d1fb_0_5"/>
          <p:cNvSpPr/>
          <p:nvPr/>
        </p:nvSpPr>
        <p:spPr>
          <a:xfrm>
            <a:off x="8293324" y="2379148"/>
            <a:ext cx="2620803" cy="2468104"/>
          </a:xfrm>
          <a:prstGeom prst="ellipse">
            <a:avLst/>
          </a:prstGeom>
          <a:solidFill>
            <a:srgbClr val="001689"/>
          </a:solidFill>
          <a:ln w="12700">
            <a:miter lim="400000"/>
          </a:ln>
        </p:spPr>
        <p:txBody>
          <a:bodyPr lIns="45718" tIns="45718" rIns="45718" bIns="45718" anchor="ctr"/>
          <a:lstStyle/>
          <a:p>
            <a:pPr algn="ctr">
              <a:lnSpc>
                <a:spcPct val="115000"/>
              </a:lnSpc>
              <a:defRPr b="1">
                <a:solidFill>
                  <a:srgbClr val="001689"/>
                </a:solidFill>
              </a:defRPr>
            </a:pPr>
            <a:endParaRPr/>
          </a:p>
        </p:txBody>
      </p:sp>
      <p:sp>
        <p:nvSpPr>
          <p:cNvPr id="196" name="Google Shape;192;g88a0c7d1fb_0_5"/>
          <p:cNvSpPr/>
          <p:nvPr/>
        </p:nvSpPr>
        <p:spPr>
          <a:xfrm>
            <a:off x="6602913" y="4427725"/>
            <a:ext cx="1961103" cy="1958103"/>
          </a:xfrm>
          <a:prstGeom prst="ellipse">
            <a:avLst/>
          </a:prstGeom>
          <a:solidFill>
            <a:srgbClr val="001689"/>
          </a:solidFill>
          <a:ln w="12700">
            <a:miter lim="400000"/>
          </a:ln>
        </p:spPr>
        <p:txBody>
          <a:bodyPr lIns="45718" tIns="45718" rIns="45718" bIns="45718" anchor="ctr"/>
          <a:lstStyle/>
          <a:p>
            <a:pPr algn="ctr">
              <a:lnSpc>
                <a:spcPct val="115000"/>
              </a:lnSpc>
              <a:defRPr b="1">
                <a:solidFill>
                  <a:srgbClr val="001689"/>
                </a:solidFill>
              </a:defRPr>
            </a:pPr>
            <a:endParaRPr/>
          </a:p>
        </p:txBody>
      </p:sp>
      <p:sp>
        <p:nvSpPr>
          <p:cNvPr id="197" name="Google Shape;193;g88a0c7d1fb_0_5"/>
          <p:cNvSpPr txBox="1">
            <a:spLocks noGrp="1"/>
          </p:cNvSpPr>
          <p:nvPr>
            <p:ph type="title"/>
          </p:nvPr>
        </p:nvSpPr>
        <p:spPr>
          <a:xfrm>
            <a:off x="426498" y="122221"/>
            <a:ext cx="10970104" cy="699902"/>
          </a:xfrm>
          <a:prstGeom prst="rect">
            <a:avLst/>
          </a:prstGeom>
        </p:spPr>
        <p:txBody>
          <a:bodyPr/>
          <a:lstStyle>
            <a:lvl1pPr>
              <a:defRPr sz="3800" b="1">
                <a:latin typeface="+mn-lt"/>
                <a:ea typeface="+mn-ea"/>
                <a:cs typeface="+mn-cs"/>
                <a:sym typeface="Arial"/>
              </a:defRPr>
            </a:lvl1pPr>
          </a:lstStyle>
          <a:p>
            <a:r>
              <a:rPr dirty="0"/>
              <a:t>Addressing the Problems</a:t>
            </a:r>
          </a:p>
        </p:txBody>
      </p:sp>
      <p:sp>
        <p:nvSpPr>
          <p:cNvPr id="198" name="Google Shape;194;g88a0c7d1fb_0_5"/>
          <p:cNvSpPr txBox="1">
            <a:spLocks noGrp="1"/>
          </p:cNvSpPr>
          <p:nvPr>
            <p:ph type="body" idx="1"/>
          </p:nvPr>
        </p:nvSpPr>
        <p:spPr>
          <a:xfrm>
            <a:off x="696723" y="828133"/>
            <a:ext cx="10601104" cy="897902"/>
          </a:xfrm>
          <a:prstGeom prst="rect">
            <a:avLst/>
          </a:prstGeom>
        </p:spPr>
        <p:txBody>
          <a:bodyPr/>
          <a:lstStyle/>
          <a:p>
            <a:pPr indent="0">
              <a:lnSpc>
                <a:spcPct val="115000"/>
              </a:lnSpc>
              <a:spcBef>
                <a:spcPts val="0"/>
              </a:spcBef>
              <a:defRPr sz="2000"/>
            </a:pPr>
            <a:r>
              <a:rPr dirty="0"/>
              <a:t>The Managing Entity’s coordination of care</a:t>
            </a:r>
            <a:r>
              <a:rPr b="1" dirty="0"/>
              <a:t> </a:t>
            </a:r>
            <a:r>
              <a:rPr dirty="0"/>
              <a:t>addresses </a:t>
            </a:r>
            <a:r>
              <a:rPr lang="en-US" dirty="0"/>
              <a:t>problems and barriers</a:t>
            </a:r>
            <a:r>
              <a:rPr dirty="0"/>
              <a:t> that are endemic in physical and behavioral health care</a:t>
            </a:r>
            <a:r>
              <a:rPr lang="en-US" dirty="0"/>
              <a:t> </a:t>
            </a:r>
            <a:r>
              <a:rPr lang="en-US" b="1" i="1" dirty="0"/>
              <a:t>at the system level </a:t>
            </a:r>
            <a:r>
              <a:rPr dirty="0"/>
              <a:t>:</a:t>
            </a:r>
          </a:p>
        </p:txBody>
      </p:sp>
      <p:sp>
        <p:nvSpPr>
          <p:cNvPr id="199" name="Google Shape;195;g88a0c7d1fb_0_5"/>
          <p:cNvSpPr/>
          <p:nvPr/>
        </p:nvSpPr>
        <p:spPr>
          <a:xfrm>
            <a:off x="6695313" y="4525224"/>
            <a:ext cx="1776303" cy="1763101"/>
          </a:xfrm>
          <a:prstGeom prst="ellipse">
            <a:avLst/>
          </a:prstGeom>
          <a:solidFill>
            <a:srgbClr val="70D44B"/>
          </a:solidFill>
          <a:ln w="38100">
            <a:solidFill>
              <a:srgbClr val="FFFFFF"/>
            </a:solidFill>
          </a:ln>
        </p:spPr>
        <p:txBody>
          <a:bodyPr lIns="45718" tIns="45718" rIns="45718" bIns="45718" anchor="ctr"/>
          <a:lstStyle/>
          <a:p>
            <a:pPr algn="ctr">
              <a:lnSpc>
                <a:spcPct val="115000"/>
              </a:lnSpc>
              <a:defRPr sz="1600" b="1">
                <a:solidFill>
                  <a:srgbClr val="001689"/>
                </a:solidFill>
              </a:defRPr>
            </a:pPr>
            <a:endParaRPr/>
          </a:p>
        </p:txBody>
      </p:sp>
      <p:grpSp>
        <p:nvGrpSpPr>
          <p:cNvPr id="202" name="Google Shape;196;g88a0c7d1fb_0_5"/>
          <p:cNvGrpSpPr/>
          <p:nvPr/>
        </p:nvGrpSpPr>
        <p:grpSpPr>
          <a:xfrm>
            <a:off x="8405975" y="2500799"/>
            <a:ext cx="2395503" cy="2224804"/>
            <a:chOff x="0" y="0"/>
            <a:chExt cx="2395502" cy="2224803"/>
          </a:xfrm>
        </p:grpSpPr>
        <p:sp>
          <p:nvSpPr>
            <p:cNvPr id="200" name="Oval"/>
            <p:cNvSpPr/>
            <p:nvPr/>
          </p:nvSpPr>
          <p:spPr>
            <a:xfrm>
              <a:off x="-1" y="-1"/>
              <a:ext cx="2395504" cy="2224804"/>
            </a:xfrm>
            <a:prstGeom prst="ellipse">
              <a:avLst/>
            </a:prstGeom>
            <a:solidFill>
              <a:srgbClr val="70D44B"/>
            </a:solidFill>
            <a:ln w="38100" cap="flat">
              <a:solidFill>
                <a:srgbClr val="FFFFFF"/>
              </a:solidFill>
              <a:prstDash val="solid"/>
              <a:round/>
            </a:ln>
            <a:effectLst/>
          </p:spPr>
          <p:txBody>
            <a:bodyPr wrap="square" lIns="45718" tIns="45718" rIns="45718" bIns="45718" numCol="1" anchor="ctr">
              <a:noAutofit/>
            </a:bodyPr>
            <a:lstStyle/>
            <a:p>
              <a:pPr algn="ctr">
                <a:lnSpc>
                  <a:spcPct val="115000"/>
                </a:lnSpc>
                <a:defRPr sz="1700" b="1">
                  <a:solidFill>
                    <a:srgbClr val="001689"/>
                  </a:solidFill>
                </a:defRPr>
              </a:pPr>
              <a:endParaRPr/>
            </a:p>
          </p:txBody>
        </p:sp>
        <p:sp>
          <p:nvSpPr>
            <p:cNvPr id="201" name="Lack of timely sharing of needed treatment information"/>
            <p:cNvSpPr txBox="1"/>
            <p:nvPr/>
          </p:nvSpPr>
          <p:spPr>
            <a:xfrm>
              <a:off x="369863" y="315425"/>
              <a:ext cx="1655776" cy="159394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lgn="ctr">
                <a:lnSpc>
                  <a:spcPct val="115000"/>
                </a:lnSpc>
                <a:defRPr sz="1700" b="1">
                  <a:solidFill>
                    <a:srgbClr val="001689"/>
                  </a:solidFill>
                </a:defRPr>
              </a:lvl1pPr>
            </a:lstStyle>
            <a:p>
              <a:r>
                <a:t>Lack of timely sharing of needed treatment information</a:t>
              </a:r>
            </a:p>
          </p:txBody>
        </p:sp>
      </p:grpSp>
      <p:sp>
        <p:nvSpPr>
          <p:cNvPr id="203" name="Google Shape;197;g88a0c7d1fb_0_5"/>
          <p:cNvSpPr/>
          <p:nvPr/>
        </p:nvSpPr>
        <p:spPr>
          <a:xfrm>
            <a:off x="2895200" y="4525224"/>
            <a:ext cx="1896600" cy="1763101"/>
          </a:xfrm>
          <a:prstGeom prst="ellipse">
            <a:avLst/>
          </a:prstGeom>
          <a:solidFill>
            <a:srgbClr val="70D44B"/>
          </a:solidFill>
          <a:ln w="38100">
            <a:solidFill>
              <a:srgbClr val="FFFFFF"/>
            </a:solidFill>
          </a:ln>
        </p:spPr>
        <p:txBody>
          <a:bodyPr lIns="45718" tIns="45718" rIns="45718" bIns="45718" anchor="ctr"/>
          <a:lstStyle/>
          <a:p>
            <a:pPr algn="ctr">
              <a:lnSpc>
                <a:spcPct val="115000"/>
              </a:lnSpc>
              <a:defRPr b="1">
                <a:solidFill>
                  <a:srgbClr val="001689"/>
                </a:solidFill>
              </a:defRPr>
            </a:pPr>
            <a:endParaRPr/>
          </a:p>
        </p:txBody>
      </p:sp>
      <p:sp>
        <p:nvSpPr>
          <p:cNvPr id="204" name="Google Shape;198;g88a0c7d1fb_0_5"/>
          <p:cNvSpPr/>
          <p:nvPr/>
        </p:nvSpPr>
        <p:spPr>
          <a:xfrm>
            <a:off x="515375" y="2379148"/>
            <a:ext cx="2620800" cy="2468104"/>
          </a:xfrm>
          <a:prstGeom prst="ellipse">
            <a:avLst/>
          </a:prstGeom>
          <a:solidFill>
            <a:srgbClr val="001689"/>
          </a:solidFill>
          <a:ln w="12700">
            <a:miter lim="400000"/>
          </a:ln>
        </p:spPr>
        <p:txBody>
          <a:bodyPr lIns="45718" tIns="45718" rIns="45718" bIns="45718" anchor="ctr"/>
          <a:lstStyle/>
          <a:p>
            <a:pPr algn="ctr">
              <a:lnSpc>
                <a:spcPct val="115000"/>
              </a:lnSpc>
              <a:defRPr b="1">
                <a:solidFill>
                  <a:srgbClr val="001689"/>
                </a:solidFill>
              </a:defRPr>
            </a:pPr>
            <a:endParaRPr/>
          </a:p>
        </p:txBody>
      </p:sp>
      <p:sp>
        <p:nvSpPr>
          <p:cNvPr id="205" name="Google Shape;199;g88a0c7d1fb_0_5"/>
          <p:cNvSpPr/>
          <p:nvPr/>
        </p:nvSpPr>
        <p:spPr>
          <a:xfrm>
            <a:off x="628025" y="2500800"/>
            <a:ext cx="2395500" cy="2224803"/>
          </a:xfrm>
          <a:prstGeom prst="ellipse">
            <a:avLst/>
          </a:prstGeom>
          <a:solidFill>
            <a:srgbClr val="70D44B"/>
          </a:solidFill>
          <a:ln w="38100">
            <a:solidFill>
              <a:srgbClr val="FFFFFF"/>
            </a:solidFill>
          </a:ln>
        </p:spPr>
        <p:txBody>
          <a:bodyPr lIns="45718" tIns="45718" rIns="45718" bIns="45718" anchor="ctr"/>
          <a:lstStyle/>
          <a:p>
            <a:pPr algn="ctr">
              <a:lnSpc>
                <a:spcPct val="115000"/>
              </a:lnSpc>
              <a:defRPr sz="1500" b="1">
                <a:solidFill>
                  <a:srgbClr val="001689"/>
                </a:solidFill>
              </a:defRPr>
            </a:pPr>
            <a:endParaRPr/>
          </a:p>
        </p:txBody>
      </p:sp>
      <p:sp>
        <p:nvSpPr>
          <p:cNvPr id="206" name="Google Shape;200;g88a0c7d1fb_0_5"/>
          <p:cNvSpPr/>
          <p:nvPr/>
        </p:nvSpPr>
        <p:spPr>
          <a:xfrm>
            <a:off x="4404350" y="2379148"/>
            <a:ext cx="2620800" cy="2468104"/>
          </a:xfrm>
          <a:prstGeom prst="ellipse">
            <a:avLst/>
          </a:prstGeom>
          <a:solidFill>
            <a:srgbClr val="001689"/>
          </a:solidFill>
          <a:ln w="12700">
            <a:miter lim="400000"/>
          </a:ln>
        </p:spPr>
        <p:txBody>
          <a:bodyPr lIns="45718" tIns="45718" rIns="45718" bIns="45718" anchor="ctr"/>
          <a:lstStyle/>
          <a:p>
            <a:pPr algn="ctr">
              <a:lnSpc>
                <a:spcPct val="115000"/>
              </a:lnSpc>
              <a:defRPr b="1">
                <a:solidFill>
                  <a:srgbClr val="001689"/>
                </a:solidFill>
              </a:defRPr>
            </a:pPr>
            <a:endParaRPr/>
          </a:p>
        </p:txBody>
      </p:sp>
      <p:sp>
        <p:nvSpPr>
          <p:cNvPr id="207" name="Google Shape;201;g88a0c7d1fb_0_5"/>
          <p:cNvSpPr/>
          <p:nvPr/>
        </p:nvSpPr>
        <p:spPr>
          <a:xfrm>
            <a:off x="4516999" y="2500800"/>
            <a:ext cx="2395503" cy="2224803"/>
          </a:xfrm>
          <a:prstGeom prst="ellipse">
            <a:avLst/>
          </a:prstGeom>
          <a:solidFill>
            <a:srgbClr val="70D44B"/>
          </a:solidFill>
          <a:ln w="38100">
            <a:solidFill>
              <a:srgbClr val="FFFFFF"/>
            </a:solidFill>
          </a:ln>
        </p:spPr>
        <p:txBody>
          <a:bodyPr lIns="45718" tIns="45718" rIns="45718" bIns="45718" anchor="ctr"/>
          <a:lstStyle/>
          <a:p>
            <a:pPr algn="ctr">
              <a:lnSpc>
                <a:spcPct val="115000"/>
              </a:lnSpc>
              <a:defRPr sz="1500" b="1">
                <a:solidFill>
                  <a:srgbClr val="001689"/>
                </a:solidFill>
              </a:defRPr>
            </a:pPr>
            <a:endParaRPr/>
          </a:p>
        </p:txBody>
      </p:sp>
      <p:sp>
        <p:nvSpPr>
          <p:cNvPr id="208" name="Google Shape;202;g88a0c7d1fb_0_5"/>
          <p:cNvSpPr txBox="1"/>
          <p:nvPr/>
        </p:nvSpPr>
        <p:spPr>
          <a:xfrm>
            <a:off x="845223" y="2692225"/>
            <a:ext cx="1961103" cy="1972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lgn="ctr">
              <a:lnSpc>
                <a:spcPct val="115000"/>
              </a:lnSpc>
              <a:defRPr sz="1700" b="1">
                <a:solidFill>
                  <a:srgbClr val="001689"/>
                </a:solidFill>
              </a:defRPr>
            </a:lvl1pPr>
          </a:lstStyle>
          <a:p>
            <a:r>
              <a:rPr dirty="0"/>
              <a:t>Ineffective transitioning of clients from one level of care or provider to </a:t>
            </a:r>
            <a:endParaRPr lang="en-US" dirty="0"/>
          </a:p>
          <a:p>
            <a:r>
              <a:rPr dirty="0"/>
              <a:t>another</a:t>
            </a:r>
          </a:p>
        </p:txBody>
      </p:sp>
      <p:sp>
        <p:nvSpPr>
          <p:cNvPr id="209" name="Google Shape;203;g88a0c7d1fb_0_5"/>
          <p:cNvSpPr txBox="1"/>
          <p:nvPr/>
        </p:nvSpPr>
        <p:spPr>
          <a:xfrm>
            <a:off x="4569200" y="2563900"/>
            <a:ext cx="2291102" cy="1866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lgn="ctr">
              <a:lnSpc>
                <a:spcPct val="115000"/>
              </a:lnSpc>
              <a:defRPr sz="1600" b="1">
                <a:solidFill>
                  <a:srgbClr val="001689"/>
                </a:solidFill>
              </a:defRPr>
            </a:lvl1pPr>
          </a:lstStyle>
          <a:p>
            <a:r>
              <a:rPr dirty="0"/>
              <a:t>Lack of </a:t>
            </a:r>
            <a:endParaRPr lang="en-US" dirty="0"/>
          </a:p>
          <a:p>
            <a:r>
              <a:rPr dirty="0"/>
              <a:t>accountability and agreed-upon responsibilities among multiple providers serving one client</a:t>
            </a:r>
          </a:p>
        </p:txBody>
      </p:sp>
      <p:sp>
        <p:nvSpPr>
          <p:cNvPr id="210" name="Google Shape;204;g88a0c7d1fb_0_5"/>
          <p:cNvSpPr txBox="1"/>
          <p:nvPr/>
        </p:nvSpPr>
        <p:spPr>
          <a:xfrm>
            <a:off x="3040700" y="4801799"/>
            <a:ext cx="1605602" cy="10118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lgn="ctr">
              <a:lnSpc>
                <a:spcPct val="115000"/>
              </a:lnSpc>
              <a:defRPr sz="1700" b="1">
                <a:solidFill>
                  <a:srgbClr val="001689"/>
                </a:solidFill>
              </a:defRPr>
            </a:lvl1pPr>
          </a:lstStyle>
          <a:p>
            <a:r>
              <a:t>Lack of monitoring and follow-up</a:t>
            </a:r>
          </a:p>
        </p:txBody>
      </p:sp>
      <p:sp>
        <p:nvSpPr>
          <p:cNvPr id="211" name="Google Shape;205;g88a0c7d1fb_0_5"/>
          <p:cNvSpPr txBox="1"/>
          <p:nvPr/>
        </p:nvSpPr>
        <p:spPr>
          <a:xfrm>
            <a:off x="6771523" y="4939524"/>
            <a:ext cx="1605602" cy="10532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3" tIns="91423" rIns="91423" bIns="91423">
            <a:spAutoFit/>
          </a:bodyPr>
          <a:lstStyle>
            <a:lvl1pPr algn="ctr">
              <a:lnSpc>
                <a:spcPct val="115000"/>
              </a:lnSpc>
              <a:defRPr sz="1800" b="1">
                <a:solidFill>
                  <a:srgbClr val="001689"/>
                </a:solidFill>
              </a:defRPr>
            </a:lvl1pPr>
          </a:lstStyle>
          <a:p>
            <a:r>
              <a:t>Fragmented, disjointed care</a:t>
            </a:r>
          </a:p>
        </p:txBody>
      </p:sp>
      <p:pic>
        <p:nvPicPr>
          <p:cNvPr id="20" name="Picture 19">
            <a:extLst>
              <a:ext uri="{FF2B5EF4-FFF2-40B4-BE49-F238E27FC236}">
                <a16:creationId xmlns:a16="http://schemas.microsoft.com/office/drawing/2014/main" id="{B03B9A5D-05B6-442F-89BD-4926671923C5}"/>
              </a:ext>
            </a:extLst>
          </p:cNvPr>
          <p:cNvPicPr>
            <a:picLocks noChangeAspect="1"/>
          </p:cNvPicPr>
          <p:nvPr/>
        </p:nvPicPr>
        <p:blipFill>
          <a:blip r:embed="rId2"/>
          <a:stretch>
            <a:fillRect/>
          </a:stretch>
        </p:blipFill>
        <p:spPr>
          <a:xfrm>
            <a:off x="10608784" y="6382409"/>
            <a:ext cx="1583216" cy="475591"/>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Google Shape;210;g88a0c7d1fb_0_0"/>
          <p:cNvSpPr/>
          <p:nvPr/>
        </p:nvSpPr>
        <p:spPr>
          <a:xfrm>
            <a:off x="9284250" y="1014123"/>
            <a:ext cx="2186103" cy="2011203"/>
          </a:xfrm>
          <a:prstGeom prst="ellipse">
            <a:avLst/>
          </a:prstGeom>
          <a:solidFill>
            <a:srgbClr val="70D44B"/>
          </a:solidFill>
          <a:ln w="12700">
            <a:miter lim="400000"/>
          </a:ln>
          <a:effectLst>
            <a:outerShdw blurRad="177800" dist="19050" dir="5400000" rotWithShape="0">
              <a:srgbClr val="000000">
                <a:alpha val="50000"/>
              </a:srgbClr>
            </a:outerShdw>
          </a:effectLst>
        </p:spPr>
        <p:txBody>
          <a:bodyPr lIns="45718" tIns="45718" rIns="45718" bIns="45718" anchor="ctr"/>
          <a:lstStyle/>
          <a:p>
            <a:endParaRPr/>
          </a:p>
        </p:txBody>
      </p:sp>
      <p:sp>
        <p:nvSpPr>
          <p:cNvPr id="214" name="Google Shape;211;g88a0c7d1fb_0_0"/>
          <p:cNvSpPr/>
          <p:nvPr/>
        </p:nvSpPr>
        <p:spPr>
          <a:xfrm>
            <a:off x="9805350" y="4671350"/>
            <a:ext cx="1336503" cy="1299003"/>
          </a:xfrm>
          <a:prstGeom prst="ellipse">
            <a:avLst/>
          </a:prstGeom>
          <a:solidFill>
            <a:srgbClr val="70D44B"/>
          </a:solidFill>
          <a:ln w="12700">
            <a:miter lim="400000"/>
          </a:ln>
          <a:effectLst>
            <a:outerShdw blurRad="177800" dist="19050" dir="5400000" rotWithShape="0">
              <a:srgbClr val="000000">
                <a:alpha val="50000"/>
              </a:srgbClr>
            </a:outerShdw>
          </a:effectLst>
        </p:spPr>
        <p:txBody>
          <a:bodyPr lIns="45718" tIns="45718" rIns="45718" bIns="45718" anchor="ctr"/>
          <a:lstStyle/>
          <a:p>
            <a:endParaRPr/>
          </a:p>
        </p:txBody>
      </p:sp>
      <p:sp>
        <p:nvSpPr>
          <p:cNvPr id="215" name="Google Shape;212;g88a0c7d1fb_0_0"/>
          <p:cNvSpPr/>
          <p:nvPr/>
        </p:nvSpPr>
        <p:spPr>
          <a:xfrm>
            <a:off x="6331637" y="1465175"/>
            <a:ext cx="1336503" cy="1299000"/>
          </a:xfrm>
          <a:prstGeom prst="ellipse">
            <a:avLst/>
          </a:prstGeom>
          <a:solidFill>
            <a:srgbClr val="70D44B"/>
          </a:solidFill>
          <a:ln w="12700">
            <a:miter lim="400000"/>
          </a:ln>
          <a:effectLst>
            <a:outerShdw blurRad="177800" dist="19050" dir="5400000" rotWithShape="0">
              <a:srgbClr val="000000">
                <a:alpha val="50000"/>
              </a:srgbClr>
            </a:outerShdw>
          </a:effectLst>
        </p:spPr>
        <p:txBody>
          <a:bodyPr lIns="45718" tIns="45718" rIns="45718" bIns="45718" anchor="ctr"/>
          <a:lstStyle/>
          <a:p>
            <a:endParaRPr/>
          </a:p>
        </p:txBody>
      </p:sp>
      <p:sp>
        <p:nvSpPr>
          <p:cNvPr id="216" name="Google Shape;213;g88a0c7d1fb_0_0"/>
          <p:cNvSpPr/>
          <p:nvPr/>
        </p:nvSpPr>
        <p:spPr>
          <a:xfrm>
            <a:off x="5385537" y="4315250"/>
            <a:ext cx="2186103" cy="2011203"/>
          </a:xfrm>
          <a:prstGeom prst="ellipse">
            <a:avLst/>
          </a:prstGeom>
          <a:solidFill>
            <a:srgbClr val="70D44B"/>
          </a:solidFill>
          <a:ln w="12700">
            <a:miter lim="400000"/>
          </a:ln>
          <a:effectLst>
            <a:outerShdw blurRad="177800" dist="19050" dir="5400000" rotWithShape="0">
              <a:srgbClr val="000000">
                <a:alpha val="50000"/>
              </a:srgbClr>
            </a:outerShdw>
          </a:effectLst>
        </p:spPr>
        <p:txBody>
          <a:bodyPr lIns="45718" tIns="45718" rIns="45718" bIns="45718" anchor="ctr"/>
          <a:lstStyle/>
          <a:p>
            <a:endParaRPr/>
          </a:p>
        </p:txBody>
      </p:sp>
      <p:sp>
        <p:nvSpPr>
          <p:cNvPr id="217" name="Google Shape;214;g88a0c7d1fb_0_0"/>
          <p:cNvSpPr txBox="1">
            <a:spLocks noGrp="1"/>
          </p:cNvSpPr>
          <p:nvPr>
            <p:ph type="title"/>
          </p:nvPr>
        </p:nvSpPr>
        <p:spPr>
          <a:xfrm>
            <a:off x="611000" y="844867"/>
            <a:ext cx="5275502" cy="699902"/>
          </a:xfrm>
          <a:prstGeom prst="rect">
            <a:avLst/>
          </a:prstGeom>
        </p:spPr>
        <p:txBody>
          <a:bodyPr/>
          <a:lstStyle>
            <a:lvl1pPr>
              <a:defRPr sz="3800" b="1">
                <a:latin typeface="+mn-lt"/>
                <a:ea typeface="+mn-ea"/>
                <a:cs typeface="+mn-cs"/>
                <a:sym typeface="Arial"/>
              </a:defRPr>
            </a:lvl1pPr>
          </a:lstStyle>
          <a:p>
            <a:r>
              <a:rPr dirty="0"/>
              <a:t>Stopping the Cycle</a:t>
            </a:r>
          </a:p>
        </p:txBody>
      </p:sp>
      <p:sp>
        <p:nvSpPr>
          <p:cNvPr id="218" name="Google Shape;215;g88a0c7d1fb_0_0"/>
          <p:cNvSpPr txBox="1">
            <a:spLocks noGrp="1"/>
          </p:cNvSpPr>
          <p:nvPr>
            <p:ph type="body" idx="1"/>
          </p:nvPr>
        </p:nvSpPr>
        <p:spPr>
          <a:xfrm>
            <a:off x="611000" y="2047875"/>
            <a:ext cx="4591800" cy="4005501"/>
          </a:xfrm>
          <a:prstGeom prst="rect">
            <a:avLst/>
          </a:prstGeom>
        </p:spPr>
        <p:txBody>
          <a:bodyPr/>
          <a:lstStyle>
            <a:lvl1pPr indent="0">
              <a:lnSpc>
                <a:spcPct val="115000"/>
              </a:lnSpc>
              <a:spcBef>
                <a:spcPts val="0"/>
              </a:spcBef>
              <a:defRPr sz="2200"/>
            </a:lvl1pPr>
          </a:lstStyle>
          <a:p>
            <a:r>
              <a:rPr dirty="0"/>
              <a:t>Care coordination interrupts the current cycle of repetitive readmissions to crisis stabilization, detox and state mental health treatment facilities among the homeless, incarcerated, and other seriously mentally ill high utilizers and moves them to effective community based care.</a:t>
            </a:r>
          </a:p>
        </p:txBody>
      </p:sp>
      <p:grpSp>
        <p:nvGrpSpPr>
          <p:cNvPr id="221" name="Google Shape;216;g88a0c7d1fb_0_0"/>
          <p:cNvGrpSpPr/>
          <p:nvPr/>
        </p:nvGrpSpPr>
        <p:grpSpPr>
          <a:xfrm>
            <a:off x="5466938" y="4410199"/>
            <a:ext cx="2007301" cy="1821305"/>
            <a:chOff x="0" y="0"/>
            <a:chExt cx="2007299" cy="1821303"/>
          </a:xfrm>
        </p:grpSpPr>
        <p:sp>
          <p:nvSpPr>
            <p:cNvPr id="219" name="Oval"/>
            <p:cNvSpPr/>
            <p:nvPr/>
          </p:nvSpPr>
          <p:spPr>
            <a:xfrm>
              <a:off x="0" y="-1"/>
              <a:ext cx="2007300" cy="1821305"/>
            </a:xfrm>
            <a:prstGeom prst="ellipse">
              <a:avLst/>
            </a:prstGeom>
            <a:solidFill>
              <a:srgbClr val="001689"/>
            </a:solidFill>
            <a:ln w="38100" cap="flat">
              <a:solidFill>
                <a:srgbClr val="FFFFFF"/>
              </a:solidFill>
              <a:prstDash val="solid"/>
              <a:round/>
            </a:ln>
            <a:effectLst/>
          </p:spPr>
          <p:txBody>
            <a:bodyPr wrap="square" lIns="45718" tIns="45718" rIns="45718" bIns="45718" numCol="1" anchor="ctr">
              <a:noAutofit/>
            </a:bodyPr>
            <a:lstStyle/>
            <a:p>
              <a:pPr algn="ctr">
                <a:defRPr sz="1600" b="1">
                  <a:solidFill>
                    <a:srgbClr val="FFFFFF"/>
                  </a:solidFill>
                </a:defRPr>
              </a:pPr>
              <a:endParaRPr/>
            </a:p>
          </p:txBody>
        </p:sp>
        <p:sp>
          <p:nvSpPr>
            <p:cNvPr id="220" name="Mental Health Treatment Facilities"/>
            <p:cNvSpPr txBox="1"/>
            <p:nvPr/>
          </p:nvSpPr>
          <p:spPr>
            <a:xfrm>
              <a:off x="313011" y="365348"/>
              <a:ext cx="1381279" cy="1090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lgn="ctr">
                <a:defRPr sz="1600" b="1">
                  <a:solidFill>
                    <a:srgbClr val="FFFFFF"/>
                  </a:solidFill>
                </a:defRPr>
              </a:lvl1pPr>
            </a:lstStyle>
            <a:p>
              <a:r>
                <a:t>Mental Health Treatment Facilities</a:t>
              </a:r>
            </a:p>
          </p:txBody>
        </p:sp>
      </p:grpSp>
      <p:grpSp>
        <p:nvGrpSpPr>
          <p:cNvPr id="224" name="Google Shape;217;g88a0c7d1fb_0_0"/>
          <p:cNvGrpSpPr/>
          <p:nvPr/>
        </p:nvGrpSpPr>
        <p:grpSpPr>
          <a:xfrm>
            <a:off x="6427210" y="1558150"/>
            <a:ext cx="1143905" cy="1114503"/>
            <a:chOff x="0" y="0"/>
            <a:chExt cx="1143903" cy="1114502"/>
          </a:xfrm>
        </p:grpSpPr>
        <p:sp>
          <p:nvSpPr>
            <p:cNvPr id="222" name="Oval"/>
            <p:cNvSpPr/>
            <p:nvPr/>
          </p:nvSpPr>
          <p:spPr>
            <a:xfrm>
              <a:off x="-1" y="0"/>
              <a:ext cx="1143904" cy="1114503"/>
            </a:xfrm>
            <a:prstGeom prst="ellipse">
              <a:avLst/>
            </a:prstGeom>
            <a:solidFill>
              <a:srgbClr val="001689"/>
            </a:solidFill>
            <a:ln w="38100" cap="flat">
              <a:solidFill>
                <a:srgbClr val="FFFFFF"/>
              </a:solidFill>
              <a:prstDash val="solid"/>
              <a:round/>
            </a:ln>
            <a:effectLst/>
          </p:spPr>
          <p:txBody>
            <a:bodyPr wrap="square" lIns="45718" tIns="45718" rIns="45718" bIns="45718" numCol="1" anchor="ctr">
              <a:noAutofit/>
            </a:bodyPr>
            <a:lstStyle/>
            <a:p>
              <a:pPr algn="ctr">
                <a:defRPr sz="1600" b="1">
                  <a:solidFill>
                    <a:srgbClr val="FFFFFF"/>
                  </a:solidFill>
                </a:defRPr>
              </a:pPr>
              <a:endParaRPr/>
            </a:p>
          </p:txBody>
        </p:sp>
        <p:sp>
          <p:nvSpPr>
            <p:cNvPr id="223" name="Detox Units"/>
            <p:cNvSpPr txBox="1"/>
            <p:nvPr/>
          </p:nvSpPr>
          <p:spPr>
            <a:xfrm>
              <a:off x="186569" y="240548"/>
              <a:ext cx="770763" cy="6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lgn="ctr">
                <a:defRPr sz="1600" b="1">
                  <a:solidFill>
                    <a:srgbClr val="FFFFFF"/>
                  </a:solidFill>
                </a:defRPr>
              </a:lvl1pPr>
            </a:lstStyle>
            <a:p>
              <a:r>
                <a:t>Detox Units</a:t>
              </a:r>
            </a:p>
          </p:txBody>
        </p:sp>
      </p:grpSp>
      <p:grpSp>
        <p:nvGrpSpPr>
          <p:cNvPr id="227" name="Google Shape;218;g88a0c7d1fb_0_0"/>
          <p:cNvGrpSpPr/>
          <p:nvPr/>
        </p:nvGrpSpPr>
        <p:grpSpPr>
          <a:xfrm>
            <a:off x="9438750" y="1138473"/>
            <a:ext cx="1877103" cy="1762504"/>
            <a:chOff x="0" y="0"/>
            <a:chExt cx="1877102" cy="1762502"/>
          </a:xfrm>
        </p:grpSpPr>
        <p:sp>
          <p:nvSpPr>
            <p:cNvPr id="225" name="Oval"/>
            <p:cNvSpPr/>
            <p:nvPr/>
          </p:nvSpPr>
          <p:spPr>
            <a:xfrm>
              <a:off x="-1" y="-1"/>
              <a:ext cx="1877104" cy="1762504"/>
            </a:xfrm>
            <a:prstGeom prst="ellipse">
              <a:avLst/>
            </a:prstGeom>
            <a:solidFill>
              <a:srgbClr val="001689"/>
            </a:solidFill>
            <a:ln w="38100" cap="flat">
              <a:solidFill>
                <a:srgbClr val="FFFFFF"/>
              </a:solidFill>
              <a:prstDash val="solid"/>
              <a:round/>
            </a:ln>
            <a:effectLst/>
          </p:spPr>
          <p:txBody>
            <a:bodyPr wrap="square" lIns="45718" tIns="45718" rIns="45718" bIns="45718" numCol="1" anchor="ctr">
              <a:noAutofit/>
            </a:bodyPr>
            <a:lstStyle/>
            <a:p>
              <a:pPr algn="ctr">
                <a:defRPr sz="1600" b="1">
                  <a:solidFill>
                    <a:srgbClr val="FFFFFF"/>
                  </a:solidFill>
                </a:defRPr>
              </a:pPr>
              <a:endParaRPr/>
            </a:p>
          </p:txBody>
        </p:sp>
        <p:sp>
          <p:nvSpPr>
            <p:cNvPr id="226" name="Emergency Rooms"/>
            <p:cNvSpPr txBox="1"/>
            <p:nvPr/>
          </p:nvSpPr>
          <p:spPr>
            <a:xfrm>
              <a:off x="293944" y="564548"/>
              <a:ext cx="1289214" cy="6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lgn="ctr">
                <a:defRPr sz="1600" b="1">
                  <a:solidFill>
                    <a:srgbClr val="FFFFFF"/>
                  </a:solidFill>
                </a:defRPr>
              </a:lvl1pPr>
            </a:lstStyle>
            <a:p>
              <a:r>
                <a:t>Emergency Rooms</a:t>
              </a:r>
            </a:p>
          </p:txBody>
        </p:sp>
      </p:grpSp>
      <p:grpSp>
        <p:nvGrpSpPr>
          <p:cNvPr id="230" name="Google Shape;219;g88a0c7d1fb_0_0"/>
          <p:cNvGrpSpPr/>
          <p:nvPr/>
        </p:nvGrpSpPr>
        <p:grpSpPr>
          <a:xfrm>
            <a:off x="9886524" y="4755874"/>
            <a:ext cx="1143905" cy="1114503"/>
            <a:chOff x="0" y="0"/>
            <a:chExt cx="1143903" cy="1114502"/>
          </a:xfrm>
        </p:grpSpPr>
        <p:sp>
          <p:nvSpPr>
            <p:cNvPr id="228" name="Oval"/>
            <p:cNvSpPr/>
            <p:nvPr/>
          </p:nvSpPr>
          <p:spPr>
            <a:xfrm>
              <a:off x="-1" y="0"/>
              <a:ext cx="1143904" cy="1114503"/>
            </a:xfrm>
            <a:prstGeom prst="ellipse">
              <a:avLst/>
            </a:prstGeom>
            <a:solidFill>
              <a:srgbClr val="001689"/>
            </a:solidFill>
            <a:ln w="38100" cap="flat">
              <a:solidFill>
                <a:srgbClr val="FFFFFF"/>
              </a:solidFill>
              <a:prstDash val="solid"/>
              <a:round/>
            </a:ln>
            <a:effectLst/>
          </p:spPr>
          <p:txBody>
            <a:bodyPr wrap="square" lIns="45718" tIns="45718" rIns="45718" bIns="45718" numCol="1" anchor="ctr">
              <a:noAutofit/>
            </a:bodyPr>
            <a:lstStyle/>
            <a:p>
              <a:pPr algn="ctr">
                <a:defRPr sz="1600" b="1">
                  <a:solidFill>
                    <a:srgbClr val="FFFFFF"/>
                  </a:solidFill>
                </a:defRPr>
              </a:pPr>
              <a:endParaRPr/>
            </a:p>
          </p:txBody>
        </p:sp>
        <p:sp>
          <p:nvSpPr>
            <p:cNvPr id="229" name="CSUs"/>
            <p:cNvSpPr txBox="1"/>
            <p:nvPr/>
          </p:nvSpPr>
          <p:spPr>
            <a:xfrm>
              <a:off x="186569" y="354848"/>
              <a:ext cx="770763" cy="404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3" tIns="91423" rIns="91423" bIns="91423" numCol="1" anchor="ctr">
              <a:spAutoFit/>
            </a:bodyPr>
            <a:lstStyle>
              <a:lvl1pPr algn="ctr">
                <a:defRPr sz="1600" b="1">
                  <a:solidFill>
                    <a:srgbClr val="FFFFFF"/>
                  </a:solidFill>
                </a:defRPr>
              </a:lvl1pPr>
            </a:lstStyle>
            <a:p>
              <a:r>
                <a:t>CSUs</a:t>
              </a:r>
            </a:p>
          </p:txBody>
        </p:sp>
      </p:grpSp>
      <p:pic>
        <p:nvPicPr>
          <p:cNvPr id="231" name="Google Shape;220;g88a0c7d1fb_0_0" descr="Google Shape;220;g88a0c7d1fb_0_0"/>
          <p:cNvPicPr>
            <a:picLocks noChangeAspect="1"/>
          </p:cNvPicPr>
          <p:nvPr/>
        </p:nvPicPr>
        <p:blipFill>
          <a:blip r:embed="rId2"/>
          <a:stretch>
            <a:fillRect/>
          </a:stretch>
        </p:blipFill>
        <p:spPr>
          <a:xfrm>
            <a:off x="7822851" y="3209949"/>
            <a:ext cx="1336502" cy="1336503"/>
          </a:xfrm>
          <a:prstGeom prst="rect">
            <a:avLst/>
          </a:prstGeom>
          <a:ln w="12700">
            <a:miter lim="400000"/>
          </a:ln>
          <a:effectLst>
            <a:outerShdw blurRad="177800" dist="19050" dir="5400000" rotWithShape="0">
              <a:srgbClr val="000000">
                <a:alpha val="50000"/>
              </a:srgbClr>
            </a:outerShdw>
          </a:effectLst>
        </p:spPr>
      </p:pic>
      <p:sp>
        <p:nvSpPr>
          <p:cNvPr id="232" name="Google Shape;221;g88a0c7d1fb_0_0"/>
          <p:cNvSpPr/>
          <p:nvPr/>
        </p:nvSpPr>
        <p:spPr>
          <a:xfrm rot="19058428">
            <a:off x="8700741" y="2817840"/>
            <a:ext cx="727537" cy="312796"/>
          </a:xfrm>
          <a:prstGeom prst="rightArrow">
            <a:avLst>
              <a:gd name="adj1" fmla="val 50000"/>
              <a:gd name="adj2" fmla="val 50000"/>
            </a:avLst>
          </a:prstGeom>
          <a:solidFill>
            <a:srgbClr val="70D44B"/>
          </a:solidFill>
          <a:ln>
            <a:solidFill>
              <a:srgbClr val="001689"/>
            </a:solidFill>
          </a:ln>
          <a:effectLst>
            <a:outerShdw blurRad="177800" dist="19050" dir="5400000" rotWithShape="0">
              <a:srgbClr val="000000">
                <a:alpha val="50000"/>
              </a:srgbClr>
            </a:outerShdw>
          </a:effectLst>
        </p:spPr>
        <p:txBody>
          <a:bodyPr lIns="45718" tIns="45718" rIns="45718" bIns="45718" anchor="ctr"/>
          <a:lstStyle/>
          <a:p>
            <a:endParaRPr/>
          </a:p>
        </p:txBody>
      </p:sp>
      <p:sp>
        <p:nvSpPr>
          <p:cNvPr id="233" name="Google Shape;222;g88a0c7d1fb_0_0"/>
          <p:cNvSpPr/>
          <p:nvPr/>
        </p:nvSpPr>
        <p:spPr>
          <a:xfrm rot="8102761">
            <a:off x="8905409" y="3088663"/>
            <a:ext cx="792315" cy="312685"/>
          </a:xfrm>
          <a:prstGeom prst="rightArrow">
            <a:avLst>
              <a:gd name="adj1" fmla="val 50000"/>
              <a:gd name="adj2" fmla="val 50000"/>
            </a:avLst>
          </a:prstGeom>
          <a:solidFill>
            <a:srgbClr val="70D44B"/>
          </a:solidFill>
          <a:ln>
            <a:solidFill>
              <a:srgbClr val="001689"/>
            </a:solidFill>
          </a:ln>
          <a:effectLst>
            <a:outerShdw blurRad="177800" dist="19050" dir="5400000" rotWithShape="0">
              <a:srgbClr val="000000">
                <a:alpha val="50000"/>
              </a:srgbClr>
            </a:outerShdw>
          </a:effectLst>
        </p:spPr>
        <p:txBody>
          <a:bodyPr lIns="45718" tIns="45718" rIns="45718" bIns="45718" anchor="ctr"/>
          <a:lstStyle/>
          <a:p>
            <a:endParaRPr/>
          </a:p>
        </p:txBody>
      </p:sp>
      <p:sp>
        <p:nvSpPr>
          <p:cNvPr id="234" name="Google Shape;223;g88a0c7d1fb_0_0"/>
          <p:cNvSpPr/>
          <p:nvPr/>
        </p:nvSpPr>
        <p:spPr>
          <a:xfrm rot="13502761">
            <a:off x="7260611" y="2998740"/>
            <a:ext cx="792315" cy="312685"/>
          </a:xfrm>
          <a:prstGeom prst="rightArrow">
            <a:avLst>
              <a:gd name="adj1" fmla="val 50000"/>
              <a:gd name="adj2" fmla="val 50000"/>
            </a:avLst>
          </a:prstGeom>
          <a:solidFill>
            <a:srgbClr val="70D44B"/>
          </a:solidFill>
          <a:ln>
            <a:solidFill>
              <a:srgbClr val="001689"/>
            </a:solidFill>
          </a:ln>
          <a:effectLst>
            <a:outerShdw blurRad="177800" dist="19050" dir="5400000" rotWithShape="0">
              <a:srgbClr val="000000">
                <a:alpha val="50000"/>
              </a:srgbClr>
            </a:outerShdw>
          </a:effectLst>
        </p:spPr>
        <p:txBody>
          <a:bodyPr lIns="45718" tIns="45718" rIns="45718" bIns="45718" anchor="ctr"/>
          <a:lstStyle/>
          <a:p>
            <a:endParaRPr/>
          </a:p>
        </p:txBody>
      </p:sp>
      <p:sp>
        <p:nvSpPr>
          <p:cNvPr id="235" name="Google Shape;224;g88a0c7d1fb_0_0"/>
          <p:cNvSpPr/>
          <p:nvPr/>
        </p:nvSpPr>
        <p:spPr>
          <a:xfrm rot="13502761">
            <a:off x="8855785" y="4531164"/>
            <a:ext cx="792315" cy="312685"/>
          </a:xfrm>
          <a:prstGeom prst="rightArrow">
            <a:avLst>
              <a:gd name="adj1" fmla="val 50000"/>
              <a:gd name="adj2" fmla="val 50000"/>
            </a:avLst>
          </a:prstGeom>
          <a:solidFill>
            <a:srgbClr val="70D44B"/>
          </a:solidFill>
          <a:ln>
            <a:solidFill>
              <a:srgbClr val="001689"/>
            </a:solidFill>
          </a:ln>
          <a:effectLst>
            <a:outerShdw blurRad="177800" dist="19050" dir="5400000" rotWithShape="0">
              <a:srgbClr val="000000">
                <a:alpha val="50000"/>
              </a:srgbClr>
            </a:outerShdw>
          </a:effectLst>
        </p:spPr>
        <p:txBody>
          <a:bodyPr lIns="45718" tIns="45718" rIns="45718" bIns="45718" anchor="ctr"/>
          <a:lstStyle/>
          <a:p>
            <a:endParaRPr/>
          </a:p>
        </p:txBody>
      </p:sp>
      <p:sp>
        <p:nvSpPr>
          <p:cNvPr id="236" name="Google Shape;225;g88a0c7d1fb_0_0"/>
          <p:cNvSpPr/>
          <p:nvPr/>
        </p:nvSpPr>
        <p:spPr>
          <a:xfrm rot="2702761">
            <a:off x="7565386" y="2817915"/>
            <a:ext cx="792315" cy="312685"/>
          </a:xfrm>
          <a:prstGeom prst="rightArrow">
            <a:avLst>
              <a:gd name="adj1" fmla="val 50000"/>
              <a:gd name="adj2" fmla="val 50000"/>
            </a:avLst>
          </a:prstGeom>
          <a:solidFill>
            <a:srgbClr val="70D44B"/>
          </a:solidFill>
          <a:ln>
            <a:solidFill>
              <a:srgbClr val="001689"/>
            </a:solidFill>
          </a:ln>
          <a:effectLst>
            <a:outerShdw blurRad="177800" dist="19050" dir="5400000" rotWithShape="0">
              <a:srgbClr val="000000">
                <a:alpha val="50000"/>
              </a:srgbClr>
            </a:outerShdw>
          </a:effectLst>
        </p:spPr>
        <p:txBody>
          <a:bodyPr lIns="45718" tIns="45718" rIns="45718" bIns="45718" anchor="ctr"/>
          <a:lstStyle/>
          <a:p>
            <a:endParaRPr/>
          </a:p>
        </p:txBody>
      </p:sp>
      <p:sp>
        <p:nvSpPr>
          <p:cNvPr id="237" name="Google Shape;226;g88a0c7d1fb_0_0"/>
          <p:cNvSpPr/>
          <p:nvPr/>
        </p:nvSpPr>
        <p:spPr>
          <a:xfrm rot="2702761">
            <a:off x="9099911" y="4297915"/>
            <a:ext cx="792315" cy="312685"/>
          </a:xfrm>
          <a:prstGeom prst="rightArrow">
            <a:avLst>
              <a:gd name="adj1" fmla="val 50000"/>
              <a:gd name="adj2" fmla="val 50000"/>
            </a:avLst>
          </a:prstGeom>
          <a:solidFill>
            <a:srgbClr val="70D44B"/>
          </a:solidFill>
          <a:ln>
            <a:solidFill>
              <a:srgbClr val="001689"/>
            </a:solidFill>
          </a:ln>
          <a:effectLst>
            <a:outerShdw blurRad="177800" dist="19050" dir="5400000" rotWithShape="0">
              <a:srgbClr val="000000">
                <a:alpha val="50000"/>
              </a:srgbClr>
            </a:outerShdw>
          </a:effectLst>
        </p:spPr>
        <p:txBody>
          <a:bodyPr lIns="45718" tIns="45718" rIns="45718" bIns="45718" anchor="ctr"/>
          <a:lstStyle/>
          <a:p>
            <a:endParaRPr/>
          </a:p>
        </p:txBody>
      </p:sp>
      <p:sp>
        <p:nvSpPr>
          <p:cNvPr id="238" name="Google Shape;227;g88a0c7d1fb_0_0"/>
          <p:cNvSpPr/>
          <p:nvPr/>
        </p:nvSpPr>
        <p:spPr>
          <a:xfrm rot="19563657">
            <a:off x="7300252" y="4185384"/>
            <a:ext cx="727554" cy="312940"/>
          </a:xfrm>
          <a:prstGeom prst="rightArrow">
            <a:avLst>
              <a:gd name="adj1" fmla="val 50000"/>
              <a:gd name="adj2" fmla="val 50000"/>
            </a:avLst>
          </a:prstGeom>
          <a:solidFill>
            <a:srgbClr val="70D44B"/>
          </a:solidFill>
          <a:ln>
            <a:solidFill>
              <a:srgbClr val="001689"/>
            </a:solidFill>
          </a:ln>
          <a:effectLst>
            <a:outerShdw blurRad="177800" dist="19050" dir="5400000" rotWithShape="0">
              <a:srgbClr val="000000">
                <a:alpha val="50000"/>
              </a:srgbClr>
            </a:outerShdw>
          </a:effectLst>
        </p:spPr>
        <p:txBody>
          <a:bodyPr lIns="45718" tIns="45718" rIns="45718" bIns="45718" anchor="ctr"/>
          <a:lstStyle/>
          <a:p>
            <a:endParaRPr/>
          </a:p>
        </p:txBody>
      </p:sp>
      <p:sp>
        <p:nvSpPr>
          <p:cNvPr id="239" name="Google Shape;228;g88a0c7d1fb_0_0"/>
          <p:cNvSpPr/>
          <p:nvPr/>
        </p:nvSpPr>
        <p:spPr>
          <a:xfrm rot="8608114">
            <a:off x="7462721" y="4488110"/>
            <a:ext cx="792256" cy="312666"/>
          </a:xfrm>
          <a:prstGeom prst="rightArrow">
            <a:avLst>
              <a:gd name="adj1" fmla="val 50000"/>
              <a:gd name="adj2" fmla="val 50000"/>
            </a:avLst>
          </a:prstGeom>
          <a:solidFill>
            <a:srgbClr val="70D44B"/>
          </a:solidFill>
          <a:ln>
            <a:solidFill>
              <a:srgbClr val="001689"/>
            </a:solidFill>
          </a:ln>
          <a:effectLst>
            <a:outerShdw blurRad="177800" dist="19050" dir="5400000" rotWithShape="0">
              <a:srgbClr val="000000">
                <a:alpha val="50000"/>
              </a:srgbClr>
            </a:outerShdw>
          </a:effectLst>
        </p:spPr>
        <p:txBody>
          <a:bodyPr lIns="45718" tIns="45718" rIns="45718" bIns="45718" anchor="ctr"/>
          <a:lstStyle/>
          <a:p>
            <a:endParaRPr/>
          </a:p>
        </p:txBody>
      </p:sp>
      <p:pic>
        <p:nvPicPr>
          <p:cNvPr id="29" name="Picture 28">
            <a:extLst>
              <a:ext uri="{FF2B5EF4-FFF2-40B4-BE49-F238E27FC236}">
                <a16:creationId xmlns:a16="http://schemas.microsoft.com/office/drawing/2014/main" id="{FCC91B53-FA53-40C6-82A2-EDC77BE8B9C6}"/>
              </a:ext>
            </a:extLst>
          </p:cNvPr>
          <p:cNvPicPr>
            <a:picLocks noChangeAspect="1"/>
          </p:cNvPicPr>
          <p:nvPr/>
        </p:nvPicPr>
        <p:blipFill>
          <a:blip r:embed="rId3"/>
          <a:stretch>
            <a:fillRect/>
          </a:stretch>
        </p:blipFill>
        <p:spPr>
          <a:xfrm>
            <a:off x="10608784" y="6382409"/>
            <a:ext cx="1583216" cy="475591"/>
          </a:xfrm>
          <a:prstGeom prst="rect">
            <a:avLst/>
          </a:prstGeom>
        </p:spPr>
      </p:pic>
    </p:spTree>
  </p:cSld>
  <p:clrMapOvr>
    <a:masterClrMapping/>
  </p:clrMapOvr>
  <p:transition spd="med"/>
</p:sld>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E8A90E"/>
      </a:accent1>
      <a:accent2>
        <a:srgbClr val="1773B1"/>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A37BF093EB294B848D5AC431993365" ma:contentTypeVersion="12" ma:contentTypeDescription="Create a new document." ma:contentTypeScope="" ma:versionID="15078bdf351126d850ada23d0d2a2031">
  <xsd:schema xmlns:xsd="http://www.w3.org/2001/XMLSchema" xmlns:xs="http://www.w3.org/2001/XMLSchema" xmlns:p="http://schemas.microsoft.com/office/2006/metadata/properties" xmlns:ns3="5230995d-4e11-4608-80f7-372cf1e3581c" xmlns:ns4="7da411f5-2d6d-4a6c-bfb7-2c7273c157e7" targetNamespace="http://schemas.microsoft.com/office/2006/metadata/properties" ma:root="true" ma:fieldsID="4d9e1beb4bd9502b67d7dc3adb23dd33" ns3:_="" ns4:_="">
    <xsd:import namespace="5230995d-4e11-4608-80f7-372cf1e3581c"/>
    <xsd:import namespace="7da411f5-2d6d-4a6c-bfb7-2c7273c157e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30995d-4e11-4608-80f7-372cf1e3581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a411f5-2d6d-4a6c-bfb7-2c7273c157e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AA821A-60A6-44B1-B818-86BBBBB3DB16}">
  <ds:schemaRefs>
    <ds:schemaRef ds:uri="http://schemas.microsoft.com/sharepoint/v3/contenttype/forms"/>
  </ds:schemaRefs>
</ds:datastoreItem>
</file>

<file path=customXml/itemProps2.xml><?xml version="1.0" encoding="utf-8"?>
<ds:datastoreItem xmlns:ds="http://schemas.openxmlformats.org/officeDocument/2006/customXml" ds:itemID="{05510815-6815-45D4-BA1D-BAE5B9112D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30995d-4e11-4608-80f7-372cf1e3581c"/>
    <ds:schemaRef ds:uri="7da411f5-2d6d-4a6c-bfb7-2c7273c157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01535E-D2B1-4FDC-B869-0DA24906339A}">
  <ds:schemaRefs>
    <ds:schemaRef ds:uri="http://schemas.microsoft.com/office/2006/metadata/properties"/>
    <ds:schemaRef ds:uri="http://schemas.microsoft.com/office/infopath/2007/PartnerControls"/>
    <ds:schemaRef ds:uri="http://purl.org/dc/dcmitype/"/>
    <ds:schemaRef ds:uri="http://www.w3.org/XML/1998/namespace"/>
    <ds:schemaRef ds:uri="5230995d-4e11-4608-80f7-372cf1e3581c"/>
    <ds:schemaRef ds:uri="http://schemas.microsoft.com/office/2006/documentManagement/types"/>
    <ds:schemaRef ds:uri="http://purl.org/dc/elements/1.1/"/>
    <ds:schemaRef ds:uri="http://schemas.openxmlformats.org/package/2006/metadata/core-properties"/>
    <ds:schemaRef ds:uri="7da411f5-2d6d-4a6c-bfb7-2c7273c157e7"/>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65</TotalTime>
  <Words>1324</Words>
  <Application>Microsoft Office PowerPoint</Application>
  <PresentationFormat>Widescreen</PresentationFormat>
  <Paragraphs>203</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Helvetica</vt:lpstr>
      <vt:lpstr>Retrospect</vt:lpstr>
      <vt:lpstr>Behavioral Health System of Care Role of Community Treatment Providers and Care Coordination</vt:lpstr>
      <vt:lpstr>PowerPoint Presentation</vt:lpstr>
      <vt:lpstr>PowerPoint Presentation</vt:lpstr>
      <vt:lpstr>Funding &amp; Accountability</vt:lpstr>
      <vt:lpstr>Services Provided in the Managing Entity Network</vt:lpstr>
      <vt:lpstr>Assessing Needs</vt:lpstr>
      <vt:lpstr>Care Coordination</vt:lpstr>
      <vt:lpstr>Addressing the Problems</vt:lpstr>
      <vt:lpstr>Stopping the Cycle</vt:lpstr>
      <vt:lpstr>PowerPoint Presentation</vt:lpstr>
      <vt:lpstr>Broward Data Collaborative &amp; Supporters</vt:lpstr>
      <vt:lpstr>PowerPoint Presentation</vt:lpstr>
      <vt:lpstr>Future State: Integrated Care Coordination &amp; Successful Youth Outcomes</vt:lpstr>
      <vt:lpstr>Model &amp; Best Practices for Integrated Data Systems for Florida Local &amp; State Partners</vt:lpstr>
      <vt:lpstr>Share Minimal Necessary, Limited and Specified Data Fields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 on Mental Health and Substance Abuse - Behavioral Health System of Care - Role of Community Treatment Providers and Care Coordination (August 24-25 2022)</dc:title>
  <dc:creator>Silvia Quintana</dc:creator>
  <cp:lastModifiedBy>VanDyke, Misty N</cp:lastModifiedBy>
  <cp:revision>5</cp:revision>
  <dcterms:modified xsi:type="dcterms:W3CDTF">2025-06-06T13:00:48Z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0x0101000FA37BF093EB294B848D5AC431993365</vt:lpwstr>
  </property>
</Properties>
</file>